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5" r:id="rId11"/>
    <p:sldId id="268" r:id="rId12"/>
    <p:sldId id="270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E2385E4-9587-4BA4-A56F-4F427AAD7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cs-CZ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0656EC77-0015-468A-ACE2-7B36FE7CF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cs-C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3DBD44D-28E7-4041-ADA0-076F3003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C29-267D-4709-9993-49822D98C2A9}" type="datetimeFigureOut">
              <a:rPr lang="cs-CZ" smtClean="0"/>
              <a:t>13.05.2022</a:t>
            </a:fld>
            <a:endParaRPr lang="cs-C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1F6AC4F-0F73-417F-8E77-079956AA1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C5282CD-6CCA-4672-A1D2-13A26E8AB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1757-6E82-4AF0-95F6-5E33E91F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6462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3ECA824-542B-4913-8BDE-E5AAEB45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cs-CZ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A590B51-08BA-40FA-B7D0-093BBB186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cs-C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11417C3-B1D7-4E73-B9A8-324CD06ED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C29-267D-4709-9993-49822D98C2A9}" type="datetimeFigureOut">
              <a:rPr lang="cs-CZ" smtClean="0"/>
              <a:t>13.05.2022</a:t>
            </a:fld>
            <a:endParaRPr lang="cs-C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3412270-06F2-488C-BBD7-42A365BE9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8C8CAAD-443B-4FC2-8FFF-641251C3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1757-6E82-4AF0-95F6-5E33E91F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62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1E51C8B-EB84-4B93-9E5B-F39A2610FC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cs-CZ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2B13C53-0205-43B0-9E63-3783FA0C6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cs-C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1EF89C4-6737-408E-B293-5716B60B6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C29-267D-4709-9993-49822D98C2A9}" type="datetimeFigureOut">
              <a:rPr lang="cs-CZ" smtClean="0"/>
              <a:t>13.05.2022</a:t>
            </a:fld>
            <a:endParaRPr lang="cs-C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DDE361E-E042-49D9-B682-BD344EB63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79AE460-7C7D-45F4-A6A7-E9BDE071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1757-6E82-4AF0-95F6-5E33E91F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3553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318F68E-BBB1-4359-9F31-C43FC962F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cs-C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F39734E-1EBD-4439-A370-02750E752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cs-C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4C7C5EE-1B46-4FCC-A2A0-ECF95CDB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C29-267D-4709-9993-49822D98C2A9}" type="datetimeFigureOut">
              <a:rPr lang="cs-CZ" smtClean="0"/>
              <a:t>13.05.2022</a:t>
            </a:fld>
            <a:endParaRPr lang="cs-C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43AD8E7-BF05-40C9-B758-7834A5CBC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8A9259B-1C19-4911-A48A-35368F94A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1757-6E82-4AF0-95F6-5E33E91F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42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CBA743-A6EB-4649-9EF0-81061C264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cs-C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3848FE7-9F9E-4063-B4D5-7C4C20C80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289113C-A44B-452D-A7A5-2B889C836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C29-267D-4709-9993-49822D98C2A9}" type="datetimeFigureOut">
              <a:rPr lang="cs-CZ" smtClean="0"/>
              <a:t>13.05.2022</a:t>
            </a:fld>
            <a:endParaRPr lang="cs-C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A49AB30-D546-4278-B08E-E11F47023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257C336-D5C8-4C3F-9620-693FC8FC2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1757-6E82-4AF0-95F6-5E33E91F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45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BEFBD8B-73AB-4DEC-8F55-67CA76250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cs-C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322DED7-0922-427A-9282-C6ECF978B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cs-CZ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3A5CD94-317B-434F-A160-4182A3F0B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cs-CZ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E549531-02C8-40F0-9376-3259BBB8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C29-267D-4709-9993-49822D98C2A9}" type="datetimeFigureOut">
              <a:rPr lang="cs-CZ" smtClean="0"/>
              <a:t>13.05.2022</a:t>
            </a:fld>
            <a:endParaRPr lang="cs-CZ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367D98E-5BC8-446A-9549-C9643408B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33A15BC-20CA-4567-817C-49919FA1C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1757-6E82-4AF0-95F6-5E33E91F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202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2B00941-5D22-4D05-884D-B5FEE2298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cs-C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212DF05-F236-4AAF-BFD5-FC7A92231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C3CD3F0-C2BE-41DB-A2F8-3D8ACF10D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cs-CZ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6237B444-41F1-48E3-BAC9-71353DE2EB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E06E6F4-E926-4894-94AB-753AB6625C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cs-CZ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9FC2EBD2-1A2D-47BC-81EB-DE4578F7E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C29-267D-4709-9993-49822D98C2A9}" type="datetimeFigureOut">
              <a:rPr lang="cs-CZ" smtClean="0"/>
              <a:t>13.05.2022</a:t>
            </a:fld>
            <a:endParaRPr lang="cs-CZ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6907DEFD-FC73-4113-8BE7-493B4530C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23C45E0-912D-425E-8875-7D982C5A0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1757-6E82-4AF0-95F6-5E33E91F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186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3879F05-2500-4A67-AA48-4F6B8F36D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cs-CZ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A2C890A4-503C-4A84-A0E0-101F9AC77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C29-267D-4709-9993-49822D98C2A9}" type="datetimeFigureOut">
              <a:rPr lang="cs-CZ" smtClean="0"/>
              <a:t>13.05.2022</a:t>
            </a:fld>
            <a:endParaRPr lang="cs-CZ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F7785C7-EB6D-45B3-B1E2-18098ABA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E8A7DA3-18E7-441C-9568-F2C216859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1757-6E82-4AF0-95F6-5E33E91F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3534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DDDF7FA-3DCC-403D-BE98-31E66249B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C29-267D-4709-9993-49822D98C2A9}" type="datetimeFigureOut">
              <a:rPr lang="cs-CZ" smtClean="0"/>
              <a:t>13.05.2022</a:t>
            </a:fld>
            <a:endParaRPr lang="cs-CZ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2A360BB-C56E-43AA-8DA8-B92E0C3D9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47A31C3-856D-4760-B0D2-45BE0E95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1757-6E82-4AF0-95F6-5E33E91F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751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B329C7-0CC9-4835-A30F-69BA19B4C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cs-C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ACDCB81-0DEE-4087-AF66-E614D7FF8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cs-CZ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D0DCA45-C8C3-49BF-81DC-26C959C46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8C9851E-CAA7-4C1B-9614-3EA56B51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C29-267D-4709-9993-49822D98C2A9}" type="datetimeFigureOut">
              <a:rPr lang="cs-CZ" smtClean="0"/>
              <a:t>13.05.2022</a:t>
            </a:fld>
            <a:endParaRPr lang="cs-CZ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B3B7CE8-F910-469D-8DB1-CA90AB3B2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7DDEFB9-9C27-4224-9418-EE6D7B9A5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1757-6E82-4AF0-95F6-5E33E91F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249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037DF0D-B4CF-4F90-A6AD-B928A3AEC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cs-CZ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43E2EBB7-A236-4110-9DFC-7960F5932F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E1EFE0D-6626-4118-B72C-109BB9B81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EAA34EC-44C4-43B7-A1A4-114BABC37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C29-267D-4709-9993-49822D98C2A9}" type="datetimeFigureOut">
              <a:rPr lang="cs-CZ" smtClean="0"/>
              <a:t>13.05.2022</a:t>
            </a:fld>
            <a:endParaRPr lang="cs-CZ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5A20939-99AA-44B0-96F8-CF97D6AA9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29B38EB-891C-4D8E-BA30-7030AB04A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1757-6E82-4AF0-95F6-5E33E91F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90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483D1C44-91A4-4DE6-A1D2-A686CBFC4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cs-C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C177144-F857-4960-8A52-7BBADE95A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cs-C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A1A305E-1D7A-40F9-AFA9-E52FC7467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74C29-267D-4709-9993-49822D98C2A9}" type="datetimeFigureOut">
              <a:rPr lang="cs-CZ" smtClean="0"/>
              <a:t>13.05.2022</a:t>
            </a:fld>
            <a:endParaRPr lang="cs-C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895EF55-2B40-4B9C-9723-5527CFFB1F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2F4EBC6-685F-46AE-855D-C40F7F85B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21757-6E82-4AF0-95F6-5E33E91F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975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ice fields in terraces">
            <a:extLst>
              <a:ext uri="{FF2B5EF4-FFF2-40B4-BE49-F238E27FC236}">
                <a16:creationId xmlns:a16="http://schemas.microsoft.com/office/drawing/2014/main" id="{440CCD35-2492-4164-97DB-E8577A8E77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4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D800B6B9-EC6B-41F9-A8AA-9843E2F17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cs-CZ" sz="6600" dirty="0">
                <a:solidFill>
                  <a:srgbClr val="FFFFFF"/>
                </a:solidFill>
              </a:rPr>
              <a:t>Vietnamská literatura počátku 20. století</a:t>
            </a:r>
            <a:br>
              <a:rPr lang="cs-CZ" sz="6600" dirty="0">
                <a:solidFill>
                  <a:srgbClr val="FFFFFF"/>
                </a:solidFill>
              </a:rPr>
            </a:br>
            <a:endParaRPr lang="cs-CZ" sz="6600" dirty="0">
              <a:solidFill>
                <a:srgbClr val="FFFFFF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F0A8812F-1603-4A88-AE76-5E872168F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Tố Tâm jako nový typ ženské postavy ve vietnamské literatuře</a:t>
            </a:r>
          </a:p>
          <a:p>
            <a:r>
              <a:rPr lang="cs-CZ" dirty="0">
                <a:solidFill>
                  <a:srgbClr val="FFFFFF"/>
                </a:solidFill>
              </a:rPr>
              <a:t>(Tố Tâm – Hoàng Ngọc Phách)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62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5485107-17FC-450A-9867-E61C8AE9F2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1099"/>
          <a:stretch/>
        </p:blipFill>
        <p:spPr bwMode="auto">
          <a:xfrm>
            <a:off x="4651513" y="10"/>
            <a:ext cx="754048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408A72CD-04EF-41C3-B3C3-2BE74F57B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cs-CZ" b="1" dirty="0"/>
              <a:t>Phạm Quỳnh </a:t>
            </a:r>
            <a:br>
              <a:rPr lang="cs-CZ" dirty="0"/>
            </a:br>
            <a:r>
              <a:rPr lang="cs-CZ" sz="2800" dirty="0"/>
              <a:t>(1892-1945)</a:t>
            </a:r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3BA8E79B-B541-D07E-25A4-C9E13EAD9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4" y="1690688"/>
            <a:ext cx="4389120" cy="4696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Šéfredaktor časopisu Nam Phong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19186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review-sach-to-tam-hoang-ngoc-phach-2">
            <a:extLst>
              <a:ext uri="{FF2B5EF4-FFF2-40B4-BE49-F238E27FC236}">
                <a16:creationId xmlns:a16="http://schemas.microsoft.com/office/drawing/2014/main" id="{7FF4F130-052C-465F-B6C1-1F8B45FACC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" r="5859" b="3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03CD49F7-E17C-473B-BFE7-8D05FDB3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210457"/>
          </a:xfrm>
        </p:spPr>
        <p:txBody>
          <a:bodyPr>
            <a:normAutofit/>
          </a:bodyPr>
          <a:lstStyle/>
          <a:p>
            <a:r>
              <a:rPr lang="cs-CZ" sz="4000" b="1" dirty="0"/>
              <a:t>Tố Tâm (1925)</a:t>
            </a:r>
            <a:br>
              <a:rPr lang="cs-CZ" sz="4000" b="1" dirty="0"/>
            </a:br>
            <a:r>
              <a:rPr lang="cs-CZ" sz="2700" b="1" dirty="0"/>
              <a:t>Hoàng Ngọc Phách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74149BC-4838-4CF8-9B06-62E6B8C16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592" y="1940697"/>
            <a:ext cx="4726744" cy="4685186"/>
          </a:xfrm>
        </p:spPr>
        <p:txBody>
          <a:bodyPr>
            <a:normAutofit/>
          </a:bodyPr>
          <a:lstStyle/>
          <a:p>
            <a:r>
              <a:rPr lang="cs-CZ" sz="2000" b="1" dirty="0"/>
              <a:t>Tố Tâm</a:t>
            </a:r>
            <a:r>
              <a:rPr lang="cs-CZ" sz="2000" dirty="0"/>
              <a:t> – </a:t>
            </a:r>
            <a:r>
              <a:rPr lang="cs-CZ" sz="2000" b="1" dirty="0"/>
              <a:t>Hoàng Ngọc Phách (1896-1973)</a:t>
            </a:r>
          </a:p>
          <a:p>
            <a:r>
              <a:rPr lang="cs-CZ" sz="2000" b="1" dirty="0"/>
              <a:t>Jeden z prvních vietnamských moderních románů</a:t>
            </a:r>
          </a:p>
          <a:p>
            <a:r>
              <a:rPr lang="cs-CZ" sz="2000" b="1" dirty="0"/>
              <a:t>První román v chữ Quốc ngữ v severním Vietnamu</a:t>
            </a:r>
          </a:p>
          <a:p>
            <a:r>
              <a:rPr lang="cs-CZ" sz="2000" b="1" dirty="0"/>
              <a:t>Příběh nenaplněné lásky vzdělané dívky Lan (Tố Tâm) a literáta Đạm Thủy</a:t>
            </a:r>
          </a:p>
          <a:p>
            <a:endParaRPr lang="cs-CZ" sz="2000" b="1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25844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D0BC4EE-C2E1-408C-BC2D-985ADF47B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DDB4AC8-9B21-4C17-942B-10FEE9769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Trần Văn Giáp: Lược truyện các tác giả Việt Nam. Hà Nội: NXB Văn Học, 799 s. Vybraná hesla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Phan Cự Đệ: Văn học lãng mạn Việt Nam (1930-0945). NXB Giáo Dục: Hà Nội, 1997. 471 s.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 Dục Tú: Miêu tả nội tâm trong tiểu thuyết tự lực văn đoàn. In Tạp chí văn học số 8, 1994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Nguyen Khac Vien a kol.: Anthologie de la litterature vietnamienne. Tome III. Hanoi: Editions en langues etrangeres, 1975. 653 s. Vybraná hesla 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 xuôi lãng mạn Việt Nam (1930-1945). NXB Khoa Học Xã Hội: Hà Nội, 1989.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Hlavatá, Lucie a kol.: </a:t>
            </a:r>
            <a:r>
              <a:rPr lang="cs-CZ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Slovník vietnamské literatury. </a:t>
            </a:r>
            <a:r>
              <a:rPr lang="cs-CZ" sz="1800">
                <a:latin typeface="Times New Roman" panose="02020603050405020304" pitchFamily="18" charset="0"/>
                <a:ea typeface="Times New Roman" panose="02020603050405020304" pitchFamily="18" charset="0"/>
              </a:rPr>
              <a:t>Nakladatelství Libri: Praha, </a:t>
            </a:r>
            <a:r>
              <a:rPr lang="cs-CZ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2011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6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0A05E400-9EC8-4D2B-ACB7-7B18707F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035" y="146304"/>
            <a:ext cx="6764837" cy="975095"/>
          </a:xfrm>
        </p:spPr>
        <p:txBody>
          <a:bodyPr anchor="b">
            <a:normAutofit/>
          </a:bodyPr>
          <a:lstStyle/>
          <a:p>
            <a:r>
              <a:rPr lang="cs-CZ" sz="5400" b="1" dirty="0"/>
              <a:t>Počátky Chữ Quốc ngữ</a:t>
            </a:r>
            <a:endParaRPr lang="cs-CZ" sz="5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4F0CAD-7229-4402-9EB6-46D2B100D5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9" r="4869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7416FCAE-CB9D-555A-A9C8-0C7E525BC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1139687"/>
            <a:ext cx="6251110" cy="5261113"/>
          </a:xfrm>
        </p:spPr>
        <p:txBody>
          <a:bodyPr>
            <a:normAutofit/>
          </a:bodyPr>
          <a:lstStyle/>
          <a:p>
            <a:r>
              <a:rPr lang="cs-CZ" sz="2400" b="1" dirty="0"/>
              <a:t>Alexander de Rhodes </a:t>
            </a:r>
            <a:r>
              <a:rPr lang="cs-CZ" sz="2400" dirty="0"/>
              <a:t>(1591-1660) – francouzský jezuitský misionář působící na území dnešního Vietnamu v letech 1624-1645</a:t>
            </a:r>
          </a:p>
          <a:p>
            <a:pPr marL="0" indent="0">
              <a:buNone/>
            </a:pPr>
            <a:r>
              <a:rPr lang="cs-CZ" sz="2400" dirty="0"/>
              <a:t> </a:t>
            </a:r>
          </a:p>
          <a:p>
            <a:r>
              <a:rPr lang="cs-CZ" sz="2400" b="1" dirty="0"/>
              <a:t>Vietnamsko-portugalsko-latinský slovník </a:t>
            </a:r>
            <a:r>
              <a:rPr lang="cs-CZ" sz="2400" dirty="0"/>
              <a:t>(1651) od </a:t>
            </a:r>
            <a:r>
              <a:rPr lang="cs-CZ" sz="2400" b="1" dirty="0"/>
              <a:t>Alexandre de Rhodes </a:t>
            </a:r>
            <a:r>
              <a:rPr lang="cs-CZ" sz="2400" dirty="0"/>
              <a:t>– nejstarší dochovaný slovník psaný v latinizovaném vietnamském písmu</a:t>
            </a:r>
          </a:p>
          <a:p>
            <a:r>
              <a:rPr lang="cs-CZ" sz="2400" b="1" dirty="0"/>
              <a:t>Alexander de Rhodes </a:t>
            </a:r>
            <a:r>
              <a:rPr lang="cs-CZ" sz="2400" dirty="0"/>
              <a:t>čerpal z jiných nedochovaných slovníků a navázal na práci jiných portugalských a italských misionářů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01665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F54A9E7-EE32-421A-8F2B-C989D8B21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39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Počáteční pohled na chữ Quốc ngữ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5C04010-ABA2-4737-B5EF-5601E8471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9444"/>
            <a:ext cx="10515600" cy="4997520"/>
          </a:xfrm>
        </p:spPr>
        <p:txBody>
          <a:bodyPr/>
          <a:lstStyle/>
          <a:p>
            <a:r>
              <a:rPr lang="cs-CZ" dirty="0"/>
              <a:t>Na začátku 20. století mnoho Vietnamců vnímala </a:t>
            </a:r>
            <a:r>
              <a:rPr lang="cs-CZ" b="1" dirty="0"/>
              <a:t>chữ Quốc ngữ</a:t>
            </a:r>
            <a:r>
              <a:rPr lang="cs-CZ" dirty="0"/>
              <a:t>, jehož vznik byl spjat s činností evropských misionářů a vietnamských katolíků, jako na </a:t>
            </a:r>
            <a:r>
              <a:rPr lang="cs-CZ" b="1" dirty="0"/>
              <a:t>písmo „kolaborantů“ s Francouzi </a:t>
            </a:r>
          </a:p>
          <a:p>
            <a:r>
              <a:rPr lang="cs-CZ" dirty="0"/>
              <a:t>První vietnamské noviny vydané v chữ Quốc ngữ: </a:t>
            </a:r>
            <a:r>
              <a:rPr lang="cs-CZ" b="1" dirty="0"/>
              <a:t>Gia Định báo </a:t>
            </a:r>
            <a:r>
              <a:rPr lang="cs-CZ" dirty="0"/>
              <a:t>(Noviny provincie Gia Định) vycházeli od dubna </a:t>
            </a:r>
            <a:r>
              <a:rPr lang="cs-CZ" b="1" dirty="0"/>
              <a:t>1865</a:t>
            </a:r>
            <a:r>
              <a:rPr lang="cs-CZ" dirty="0"/>
              <a:t>, v čele dva vietnamští katoličtí učenci: </a:t>
            </a:r>
          </a:p>
          <a:p>
            <a:pPr marL="0" indent="0">
              <a:buNone/>
            </a:pPr>
            <a:r>
              <a:rPr lang="cs-CZ" dirty="0"/>
              <a:t>Paulus Huỳnh Tịnh Của </a:t>
            </a:r>
          </a:p>
          <a:p>
            <a:pPr marL="0" indent="0">
              <a:buNone/>
            </a:pPr>
            <a:r>
              <a:rPr lang="cs-CZ" dirty="0"/>
              <a:t>Petrus Trương Vĩnh Ký </a:t>
            </a:r>
          </a:p>
          <a:p>
            <a:r>
              <a:rPr lang="cs-CZ" dirty="0"/>
              <a:t>Zatím se nepodařilo podnítit větší rozmach krásné literatury psané latinizovaným písmem</a:t>
            </a:r>
          </a:p>
        </p:txBody>
      </p:sp>
    </p:spTree>
    <p:extLst>
      <p:ext uri="{BB962C8B-B14F-4D97-AF65-F5344CB8AC3E}">
        <p14:creationId xmlns:p14="http://schemas.microsoft.com/office/powerpoint/2010/main" val="2776369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24ECFF1-2D23-4475-B02D-2873485D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179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Situace na Dálném východě na zač. 20. století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A0F8E28-827D-4C36-AAF5-A86BAD5A7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2939"/>
            <a:ext cx="10515600" cy="5024024"/>
          </a:xfrm>
        </p:spPr>
        <p:txBody>
          <a:bodyPr/>
          <a:lstStyle/>
          <a:p>
            <a:r>
              <a:rPr lang="cs-CZ" b="1" dirty="0"/>
              <a:t>První čínsko-japonská válka (1894-95) </a:t>
            </a:r>
            <a:r>
              <a:rPr lang="cs-CZ" dirty="0"/>
              <a:t>– </a:t>
            </a:r>
            <a:r>
              <a:rPr lang="cs-CZ" b="1" dirty="0"/>
              <a:t>vítězství Japonska nad Čínou </a:t>
            </a:r>
            <a:r>
              <a:rPr lang="cs-CZ" dirty="0"/>
              <a:t>– paradoxně právě úspěch japonské modernizace přinesl rozvoj reformního hnutí v Číně a v dalších zemích Dálného východu</a:t>
            </a:r>
          </a:p>
          <a:p>
            <a:r>
              <a:rPr lang="cs-CZ" dirty="0"/>
              <a:t>Vietnamští učenci chápali, že </a:t>
            </a:r>
            <a:r>
              <a:rPr lang="cs-CZ" b="1" dirty="0"/>
              <a:t>Japonsko dokázalo porazit Čínu hlavně proto, že využilo poznatky Západu</a:t>
            </a:r>
            <a:r>
              <a:rPr lang="cs-CZ" dirty="0"/>
              <a:t> – a tak se také začali otvírat poznatkům ze západní Evropy i z USA – uvědomili si, že kultura, společenské instituce i hospodářství se musí změnit, aby byli schopni dostihnout Evropu</a:t>
            </a:r>
          </a:p>
          <a:p>
            <a:r>
              <a:rPr lang="cs-CZ" b="1" dirty="0"/>
              <a:t>Rusko-japonská válka (1904-05) </a:t>
            </a:r>
            <a:r>
              <a:rPr lang="cs-CZ" dirty="0"/>
              <a:t>– </a:t>
            </a:r>
            <a:r>
              <a:rPr lang="cs-CZ" b="1" dirty="0"/>
              <a:t>vítězství Japonska nad Ruskem</a:t>
            </a:r>
            <a:r>
              <a:rPr lang="cs-CZ" dirty="0"/>
              <a:t> – tento asijský triumf oživil naděje vietnamských intelektuálů a zvýšil zájem o japonskou cestu úspěchu a jejich vědomosti</a:t>
            </a:r>
          </a:p>
        </p:txBody>
      </p:sp>
    </p:spTree>
    <p:extLst>
      <p:ext uri="{BB962C8B-B14F-4D97-AF65-F5344CB8AC3E}">
        <p14:creationId xmlns:p14="http://schemas.microsoft.com/office/powerpoint/2010/main" val="331803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C6D5C965-8AF8-4B3E-8139-7F188D8AC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3"/>
            <a:ext cx="6251110" cy="514879"/>
          </a:xfrm>
        </p:spPr>
        <p:txBody>
          <a:bodyPr anchor="b">
            <a:noAutofit/>
          </a:bodyPr>
          <a:lstStyle/>
          <a:p>
            <a:r>
              <a:rPr lang="cs-CZ" b="1" dirty="0"/>
              <a:t>Phan Bội Châu (1867-1940)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76E9460-621B-4A6C-AC70-F1208E1ADE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6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D0231A5A-5D29-4249-D2B3-6A0F7D185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967409"/>
            <a:ext cx="6251110" cy="5223080"/>
          </a:xfrm>
        </p:spPr>
        <p:txBody>
          <a:bodyPr>
            <a:normAutofit lnSpcReduction="10000"/>
          </a:bodyPr>
          <a:lstStyle/>
          <a:p>
            <a:r>
              <a:rPr lang="cs-CZ" sz="2200" dirty="0"/>
              <a:t>Založil </a:t>
            </a:r>
            <a:r>
              <a:rPr lang="cs-CZ" sz="2200" b="1" dirty="0"/>
              <a:t>hnutí Đông Du (Cesta na Východ) </a:t>
            </a:r>
            <a:r>
              <a:rPr lang="cs-CZ" sz="2200" dirty="0"/>
              <a:t>– v rámci tohoto hnutí se vietnamští intelektuálové a studenti vydávalo do japonského císařství, kde si chtěli osvojit vymoženosti západní civilizace převzaté Japonci</a:t>
            </a:r>
          </a:p>
          <a:p>
            <a:r>
              <a:rPr lang="cs-CZ" sz="2200" dirty="0"/>
              <a:t>1904 – založil </a:t>
            </a:r>
            <a:r>
              <a:rPr lang="cs-CZ" sz="2200" b="1" dirty="0"/>
              <a:t>Asociaci pro modernizaci Vietnamu (Việt Nam duy tân hội)</a:t>
            </a:r>
            <a:r>
              <a:rPr lang="cs-CZ" sz="2200" dirty="0"/>
              <a:t> – pak odjel do Japonska studovat zdejší postupy a výsledky modernizace</a:t>
            </a:r>
          </a:p>
          <a:p>
            <a:r>
              <a:rPr lang="cs-CZ" sz="2200" dirty="0"/>
              <a:t>Zde se zpřátelil s čínskými exulanty, diskutoval s nimi o modernizaci a emancipaci Vietnamu – radili mu, ať se soustředí na vzdělání lidu</a:t>
            </a:r>
          </a:p>
          <a:p>
            <a:r>
              <a:rPr lang="cs-CZ" sz="2200" dirty="0"/>
              <a:t>Spis Tân Việt Nam (Nový Vietnam, 1907) – obhajoval chữ Quốc ngữ a doporučoval jeho zavedení do škol</a:t>
            </a:r>
          </a:p>
          <a:p>
            <a:r>
              <a:rPr lang="cs-CZ" sz="2200" dirty="0"/>
              <a:t>Napsal mnoho spisů a biografií vietnamských osobností </a:t>
            </a:r>
          </a:p>
        </p:txBody>
      </p:sp>
    </p:spTree>
    <p:extLst>
      <p:ext uri="{BB962C8B-B14F-4D97-AF65-F5344CB8AC3E}">
        <p14:creationId xmlns:p14="http://schemas.microsoft.com/office/powerpoint/2010/main" val="2255623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F2CA5B5-7BED-4507-83C7-7676FBCC48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2" r="13508" b="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492CBB79-F845-42DA-8E5C-68812F7D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91929" cy="1745029"/>
          </a:xfrm>
        </p:spPr>
        <p:txBody>
          <a:bodyPr>
            <a:normAutofit/>
          </a:bodyPr>
          <a:lstStyle/>
          <a:p>
            <a:r>
              <a:rPr lang="cs-CZ" sz="4000" b="1" dirty="0"/>
              <a:t>Đông Kinh Nghĩa Thục (1907)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3A884FE-045A-476B-A7B8-50AF5C611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00665"/>
            <a:ext cx="4913244" cy="4692210"/>
          </a:xfrm>
        </p:spPr>
        <p:txBody>
          <a:bodyPr>
            <a:normAutofit/>
          </a:bodyPr>
          <a:lstStyle/>
          <a:p>
            <a:r>
              <a:rPr lang="cs-CZ" sz="2000" dirty="0"/>
              <a:t>„Tonkinská bezplatná škola“</a:t>
            </a:r>
          </a:p>
          <a:p>
            <a:r>
              <a:rPr lang="cs-CZ" sz="2000" dirty="0"/>
              <a:t>V čele Lương Văn Can, Phan Chu Trinh, Nguyễn Văn Vĩnh</a:t>
            </a:r>
          </a:p>
          <a:p>
            <a:r>
              <a:rPr lang="cs-CZ" sz="2000" dirty="0"/>
              <a:t>Hnutí s cílem přinášet osvětu a zvýšit gramotnost vietnamského obyvatelstva</a:t>
            </a:r>
          </a:p>
          <a:p>
            <a:r>
              <a:rPr lang="cs-CZ" sz="2000" dirty="0"/>
              <a:t>Soukromá lidová univerzita s kulturními a patriotickými cíli</a:t>
            </a:r>
          </a:p>
          <a:p>
            <a:r>
              <a:rPr lang="cs-CZ" sz="2000" dirty="0"/>
              <a:t>Cíle: šíření užívání chữ Quốc ngữ, podpora talentů, rozvoj tisku, žurnalistiky</a:t>
            </a:r>
          </a:p>
          <a:p>
            <a:r>
              <a:rPr lang="cs-CZ" sz="2000" dirty="0"/>
              <a:t>Přijímali do školy i ženy a dívky</a:t>
            </a:r>
          </a:p>
          <a:p>
            <a:r>
              <a:rPr lang="cs-CZ" sz="2000" dirty="0"/>
              <a:t>Velká obliba obyvatelstva</a:t>
            </a:r>
          </a:p>
          <a:p>
            <a:r>
              <a:rPr lang="cs-CZ" sz="2000" dirty="0"/>
              <a:t>Po 9 měsích zavřena, organizátoři uvězněni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18191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4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E993C317-0E2C-4475-A206-84B9CE5F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182" y="932961"/>
            <a:ext cx="4887685" cy="909907"/>
          </a:xfrm>
        </p:spPr>
        <p:txBody>
          <a:bodyPr anchor="b">
            <a:normAutofit/>
          </a:bodyPr>
          <a:lstStyle/>
          <a:p>
            <a:r>
              <a:rPr lang="cs-CZ" sz="4000" b="1" dirty="0"/>
              <a:t>Đông Dương tập chí</a:t>
            </a:r>
            <a:br>
              <a:rPr lang="cs-CZ" sz="4000" b="1" dirty="0"/>
            </a:br>
            <a:r>
              <a:rPr lang="cs-CZ" sz="1800" b="1" dirty="0"/>
              <a:t>(1913-1917)</a:t>
            </a:r>
          </a:p>
        </p:txBody>
      </p:sp>
      <p:pic>
        <p:nvPicPr>
          <p:cNvPr id="4098" name="Picture 2" descr="Dong Duong tap chi anh 1">
            <a:extLst>
              <a:ext uri="{FF2B5EF4-FFF2-40B4-BE49-F238E27FC236}">
                <a16:creationId xmlns:a16="http://schemas.microsoft.com/office/drawing/2014/main" id="{8AA3E476-4AD5-413E-8E53-37AF8BC190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1594"/>
          <a:stretch/>
        </p:blipFill>
        <p:spPr bwMode="auto">
          <a:xfrm>
            <a:off x="391903" y="573678"/>
            <a:ext cx="5103206" cy="571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!!Line">
            <a:extLst>
              <a:ext uri="{FF2B5EF4-FFF2-40B4-BE49-F238E27FC236}">
                <a16:creationId xmlns:a16="http://schemas.microsoft.com/office/drawing/2014/main" id="{0AF80B57-54E2-4D01-8731-3F38B0C5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8192" y="1417320"/>
            <a:ext cx="9144" cy="4023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9D1B7DDE-36B0-60B5-ADE7-90DEB9318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8182" y="1842869"/>
            <a:ext cx="4887685" cy="4261840"/>
          </a:xfrm>
        </p:spPr>
        <p:txBody>
          <a:bodyPr anchor="t">
            <a:normAutofit/>
          </a:bodyPr>
          <a:lstStyle/>
          <a:p>
            <a:r>
              <a:rPr lang="cs-CZ" sz="2000" dirty="0"/>
              <a:t>Jeden z prvních významných časopisů vydávaný v chữ Quốc ngữ</a:t>
            </a:r>
          </a:p>
          <a:p>
            <a:r>
              <a:rPr lang="cs-CZ" sz="2000" dirty="0"/>
              <a:t>1912 – nepokoje v Tonkinu</a:t>
            </a:r>
          </a:p>
          <a:p>
            <a:r>
              <a:rPr lang="cs-CZ" sz="2000" dirty="0"/>
              <a:t>Cílem zmírnit napětí mezi Francouzi a místními obyvateli, podpora koloniální správy (měl být nástrojem propagandy)</a:t>
            </a:r>
          </a:p>
          <a:p>
            <a:r>
              <a:rPr lang="cs-CZ" sz="2000" dirty="0"/>
              <a:t>Zakladatel Francois Henri Schneider, </a:t>
            </a:r>
          </a:p>
          <a:p>
            <a:pPr marL="0" indent="0">
              <a:buNone/>
            </a:pPr>
            <a:r>
              <a:rPr lang="cs-CZ" sz="2000" dirty="0"/>
              <a:t>Šéfredaktor Nguyễn Văn Vĩnh – z listu vytvořil první významné literární fórum pro vietnamské spisovatele a novináře</a:t>
            </a:r>
          </a:p>
          <a:p>
            <a:pPr marL="0" indent="0">
              <a:buNone/>
            </a:pPr>
            <a:r>
              <a:rPr lang="cs-CZ" sz="2000" dirty="0"/>
              <a:t>První číslo 15.5.1913</a:t>
            </a:r>
          </a:p>
          <a:p>
            <a:pPr marL="0" indent="0">
              <a:buNone/>
            </a:pPr>
            <a:r>
              <a:rPr lang="cs-CZ" sz="2000" dirty="0"/>
              <a:t>Vycházel každý čtvrtek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5687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602A054-56B3-40A3-BD96-9F16F1C19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7"/>
            <a:ext cx="6586491" cy="749368"/>
          </a:xfrm>
        </p:spPr>
        <p:txBody>
          <a:bodyPr>
            <a:normAutofit/>
          </a:bodyPr>
          <a:lstStyle/>
          <a:p>
            <a:r>
              <a:rPr lang="cs-CZ" sz="4000" b="1" dirty="0"/>
              <a:t>Nguyễn Văn Vĩnh (1882-1936)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B7547230-C98D-0BCE-C5EB-247C518ED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1378635"/>
            <a:ext cx="6586489" cy="5176909"/>
          </a:xfrm>
        </p:spPr>
        <p:txBody>
          <a:bodyPr>
            <a:normAutofit/>
          </a:bodyPr>
          <a:lstStyle/>
          <a:p>
            <a:r>
              <a:rPr lang="cs-CZ" sz="2400" dirty="0"/>
              <a:t>1906 – delegátem na Výstavě kolonií v Marseille, ve Franci se seznámil s moderní výrobou novin a jejich potenciálem pro budování společnosti</a:t>
            </a:r>
          </a:p>
          <a:p>
            <a:r>
              <a:rPr lang="cs-CZ" sz="2400" dirty="0"/>
              <a:t>účastnil se Đông Kinh Nghĩa Thục (1907)</a:t>
            </a:r>
          </a:p>
          <a:p>
            <a:r>
              <a:rPr lang="cs-CZ" sz="2400" dirty="0"/>
              <a:t>Od r. 1913 – vedl časopis Đông Dương tập chí</a:t>
            </a:r>
          </a:p>
          <a:p>
            <a:r>
              <a:rPr lang="cs-CZ" sz="2400" dirty="0"/>
              <a:t>Vedl noviny Annam Nouveau</a:t>
            </a:r>
            <a:endParaRPr lang="en-US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6F0B562-F4AE-473E-8156-F849437AD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" r="-2" b="-2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660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BD3C5C1F-9DE6-489C-825D-62008F9BD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946" y="656960"/>
            <a:ext cx="5154168" cy="914399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Nam Phong </a:t>
            </a:r>
            <a:r>
              <a:rPr lang="cs-CZ"/>
              <a:t>(1917-1934</a:t>
            </a:r>
            <a:r>
              <a:rPr lang="cs-CZ" dirty="0"/>
              <a:t>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65C4E05-C8E1-41D9-B6DA-8BDD38C1A0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4825"/>
          <a:stretch/>
        </p:blipFill>
        <p:spPr bwMode="auto">
          <a:xfrm>
            <a:off x="20" y="10"/>
            <a:ext cx="549508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!!Line">
            <a:extLst>
              <a:ext uri="{FF2B5EF4-FFF2-40B4-BE49-F238E27FC236}">
                <a16:creationId xmlns:a16="http://schemas.microsoft.com/office/drawing/2014/main" id="{29A9EE12-EF77-4DB4-84E4-043DE723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3328" y="822960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Content Placeholder 3077">
            <a:extLst>
              <a:ext uri="{FF2B5EF4-FFF2-40B4-BE49-F238E27FC236}">
                <a16:creationId xmlns:a16="http://schemas.microsoft.com/office/drawing/2014/main" id="{C71D6104-E549-C62C-9D9F-2BE1D20A8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71359"/>
            <a:ext cx="5479868" cy="4600841"/>
          </a:xfrm>
        </p:spPr>
        <p:txBody>
          <a:bodyPr anchor="t">
            <a:normAutofit/>
          </a:bodyPr>
          <a:lstStyle/>
          <a:p>
            <a:r>
              <a:rPr lang="cs-CZ" sz="2200" dirty="0"/>
              <a:t>Měsíčník, s jehož pomocí chtěla francouzská koloniální správa přesvědčit vietnamskou intelektuální elitu o svých dobrých záměrech</a:t>
            </a:r>
          </a:p>
          <a:p>
            <a:r>
              <a:rPr lang="cs-CZ" sz="2200" dirty="0"/>
              <a:t>Nam Phong, tzn. „jižní vítr“ měl přinést harmonii a smír do vztahu mezi Francouzi a podrobenými Vietnamci</a:t>
            </a:r>
          </a:p>
          <a:p>
            <a:r>
              <a:rPr lang="cs-CZ" sz="2200" dirty="0"/>
              <a:t>Časopis se stal pojítkem mezi tradiční vietnamskou a moderní evropskou literaturou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53683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852</Words>
  <Application>Microsoft Office PowerPoint</Application>
  <PresentationFormat>Màn hình rộng</PresentationFormat>
  <Paragraphs>66</Paragraphs>
  <Slides>12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Chủ đề Office</vt:lpstr>
      <vt:lpstr>Vietnamská literatura počátku 20. století </vt:lpstr>
      <vt:lpstr>Počátky Chữ Quốc ngữ</vt:lpstr>
      <vt:lpstr>Počáteční pohled na chữ Quốc ngữ</vt:lpstr>
      <vt:lpstr>Situace na Dálném východě na zač. 20. století</vt:lpstr>
      <vt:lpstr>Phan Bội Châu (1867-1940)</vt:lpstr>
      <vt:lpstr>Đông Kinh Nghĩa Thục (1907)</vt:lpstr>
      <vt:lpstr>Đông Dương tập chí (1913-1917)</vt:lpstr>
      <vt:lpstr>Nguyễn Văn Vĩnh (1882-1936)</vt:lpstr>
      <vt:lpstr>Nam Phong (1917-1934)</vt:lpstr>
      <vt:lpstr>Phạm Quỳnh  (1892-1945)</vt:lpstr>
      <vt:lpstr>Tố Tâm (1925) Hoàng Ngọc Phách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lienv</dc:creator>
  <cp:lastModifiedBy>lienv</cp:lastModifiedBy>
  <cp:revision>34</cp:revision>
  <dcterms:created xsi:type="dcterms:W3CDTF">2022-04-24T08:31:23Z</dcterms:created>
  <dcterms:modified xsi:type="dcterms:W3CDTF">2022-05-13T14:27:36Z</dcterms:modified>
</cp:coreProperties>
</file>