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3A5FF-E0BE-E48B-BDFC-6F746565A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4B3BEF-3F0D-129C-84E3-67D950D84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DD51DD-45A3-7141-847F-3C02C4947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7523BD-B3DF-DE6D-8717-B3156036F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70B0F5-9B65-4BB6-79C1-1F60437C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02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A8F87-4D2B-E969-39DF-FB8F6C7E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B4D8B6-8DE9-0ED2-C1CD-F93B85CBC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333169-AC5E-01EB-1CBA-0D784085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06DE5E-B394-99B7-2C33-1DFE180FE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7AB4EE-8D5F-71D2-31C6-76DBC016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6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67178E-1AA4-DCB6-7613-B1F54DC73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79A645-66AF-43AE-888A-0BEC44E59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5F3998-B33B-E339-68A0-761278104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381488-C69B-8E95-C4B4-2D52A7AD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0A49FD-BFC9-20C3-CF72-73C4FF76C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89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232E7B-952D-073E-E29A-82FAE63C8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036FDF-A9D3-8F7A-FCAF-3B87F2335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811742-0C7F-1730-92A1-2C6372FA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E0EC15-FB55-5D6C-1C4D-FF9AFFAA9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F2B82B-3FAC-2130-137C-4A9C0136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A9C7D-ECB4-F9F8-9224-AAFD1EC88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8E0BB7-CC9A-582E-8F45-EC1898EB5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8FCFA0-85F5-0E73-2FFC-A598011F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397D49-4196-6C8A-096D-44ACFC7B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164267-8A46-DD8B-D485-4ECC483C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67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FA99A-DEBE-CA1A-6065-44DE3E396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CD6EF9-BE73-1CFC-D998-0FD76820F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03534E-3EF8-2C6C-A6F9-11978A922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2921A1-3CA7-3715-9DF7-E24D76247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B1F93B-00BB-FDB9-BA2F-D11E24CD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E3B51A-8542-5F0F-7FBA-18023B37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D323E-917F-0077-FF33-0C223007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6D2D9E-7605-CA66-0ABD-EDD87A9D6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F7B2F3-8669-D591-A60F-3DEF60B09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B8C0F2-A4D0-1775-8441-7B028EFED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11D1B0B-E382-B106-B157-75CDE43721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CC765C-2FBB-C145-CE8A-EB191EE1D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BD52761-0FCE-A1CA-10FF-6358A3E4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3F7599B-B8E1-A907-94DA-554DFA1B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8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5DCBD-3565-86AD-5DBC-CB66BA249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C853793-3698-FDDE-38D3-9A2AC2539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85044C-03B9-D762-ABC4-9B035EF2B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576731-CAEB-F83E-5745-0BD7204C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71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254EDA7-5CFB-B2D9-1B56-ABBA8D152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427F32A-E72D-DE60-FE2B-31AC96136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73A84B-FBA1-1002-283B-04E0DDFF0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25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F8657-5119-6D8C-2852-6615B30B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2314E-6AF9-40E1-9561-388846651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489AEA-41F0-1299-277F-8495CDF1F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F864D5-8962-34A8-0B83-85BF1D34D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96F3CC-BAA2-3639-7962-8C7254D4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7C1D15-2695-9F7D-5885-874B7296C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72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DEDA0-5036-FB4F-454B-3E492A9E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DB5900-6738-AA4F-F600-041EC897D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8827E4-AB2E-1ADF-755A-3F5E91ACF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13B973-0BD0-EEA9-1ED5-C273E4C9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1BDA29-2266-F352-C4A2-A49950654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74043C-8B50-672C-203A-C23E2726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41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E2F44E-1A25-5E6D-6658-F4836D12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EFE71B-EFB5-821F-D9A5-7AC4ADA85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C81AE0-CCF6-CCEC-65B3-8FACEEC302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289B7-9841-4608-95C9-EC185EB17357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8D8F8-B458-3BAB-0856-14C0C0BBC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41E319-26FE-162F-3369-4FEF01780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F851B-DD31-43C8-9641-949794EC0E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61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F0C2E5D-B08F-4A99-9D15-59D33148F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7167"/>
            <a:ext cx="1861854" cy="717514"/>
            <a:chOff x="0" y="238499"/>
            <a:chExt cx="1861854" cy="717514"/>
          </a:xfrm>
          <a:solidFill>
            <a:schemeClr val="bg1"/>
          </a:solidFill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7B8F35D-FB89-4C40-8A99-E46DDA021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E16C8D8F-10E9-4498-ABDB-0F923F8B6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E5A83E3-8A11-4492-BB6E-F5F224031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5FC669C-CD13-4F4A-AFFF-4029D34F2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617B5AA-8A0D-41D3-B2EF-8BC53E3B7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72EB308-9A4E-4332-A908-22F2978D7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499343D-E927-41D0-B997-E44A300C6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9725" y="1119591"/>
            <a:ext cx="4965868" cy="4598497"/>
            <a:chOff x="579725" y="1119591"/>
            <a:chExt cx="4965868" cy="459849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9FED53-CFDD-B938-A071-944F8C63E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54952"/>
            <a:ext cx="4324642" cy="2939655"/>
          </a:xfrm>
        </p:spPr>
        <p:txBody>
          <a:bodyPr>
            <a:normAutofit/>
          </a:bodyPr>
          <a:lstStyle/>
          <a:p>
            <a:r>
              <a:rPr lang="cs-CZ" sz="5400">
                <a:solidFill>
                  <a:schemeClr val="bg1"/>
                </a:solidFill>
              </a:rPr>
              <a:t>Participium futura aktiva</a:t>
            </a:r>
            <a:br>
              <a:rPr lang="cs-CZ" sz="5400">
                <a:solidFill>
                  <a:schemeClr val="bg1"/>
                </a:solidFill>
              </a:rPr>
            </a:br>
            <a:r>
              <a:rPr lang="cs-CZ" sz="5400">
                <a:solidFill>
                  <a:schemeClr val="bg1"/>
                </a:solidFill>
              </a:rPr>
              <a:t>Supinum I a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74ACA1-14EE-491B-E5E2-545327054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286683"/>
            <a:ext cx="4324642" cy="1199392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Latina PVH/ARCH III</a:t>
            </a:r>
          </a:p>
          <a:p>
            <a:r>
              <a:rPr lang="cs-CZ" sz="2000">
                <a:solidFill>
                  <a:schemeClr val="bg1"/>
                </a:solidFill>
              </a:rPr>
              <a:t>24.10. 2024</a:t>
            </a:r>
          </a:p>
        </p:txBody>
      </p:sp>
      <p:pic>
        <p:nvPicPr>
          <p:cNvPr id="5" name="Obrázek 4" descr="Obsah obrázku text, kreslené, Animace, legrační&#10;&#10;Popis byl vytvořen automaticky">
            <a:extLst>
              <a:ext uri="{FF2B5EF4-FFF2-40B4-BE49-F238E27FC236}">
                <a16:creationId xmlns:a16="http://schemas.microsoft.com/office/drawing/2014/main" id="{AE56938E-CED9-4C74-8503-53643BEFD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8" r="16382" b="-1"/>
          <a:stretch/>
        </p:blipFill>
        <p:spPr>
          <a:xfrm>
            <a:off x="6094114" y="1321031"/>
            <a:ext cx="5428611" cy="4210940"/>
          </a:xfrm>
          <a:prstGeom prst="rect">
            <a:avLst/>
          </a:prstGeom>
          <a:ln w="28575">
            <a:noFill/>
          </a:ln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EA9761C-7BB2-45E5-A5DB-A0B353624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rgbClr val="FFFFFF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aphic 185">
            <a:extLst>
              <a:ext uri="{FF2B5EF4-FFF2-40B4-BE49-F238E27FC236}">
                <a16:creationId xmlns:a16="http://schemas.microsoft.com/office/drawing/2014/main" id="{8B6BCBAB-41A5-4D6D-8C9B-55E3AA6F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55217F1-B506-4443-A399-CFFA441CD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B8C0F31-7A0C-4630-A379-0B4719A1F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2D43873-56D9-4AC1-AB59-A1E78D679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B2197D5-22E1-47CC-83CF-9E64CCD57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5DC5D97-506B-47F6-B9A7-D8FA26C88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990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3FDF2B-ED16-EFF8-FB94-A567D485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Participium futura aktiva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0187BD-FAE0-92D8-0362-16CE721CB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Tvoří se od </a:t>
            </a:r>
            <a:r>
              <a:rPr lang="cs-CZ" sz="2000" b="1" dirty="0">
                <a:solidFill>
                  <a:schemeClr val="bg1"/>
                </a:solidFill>
              </a:rPr>
              <a:t>supinového kmene </a:t>
            </a:r>
            <a:r>
              <a:rPr lang="cs-CZ" sz="2000" dirty="0">
                <a:solidFill>
                  <a:schemeClr val="bg1"/>
                </a:solidFill>
              </a:rPr>
              <a:t>(stejně jako participium perfekta pasiva):</a:t>
            </a:r>
          </a:p>
          <a:p>
            <a:pPr lvl="1"/>
            <a:r>
              <a:rPr lang="cs-CZ" sz="2000" dirty="0">
                <a:solidFill>
                  <a:schemeClr val="bg1"/>
                </a:solidFill>
              </a:rPr>
              <a:t>Laudo, are, </a:t>
            </a:r>
            <a:r>
              <a:rPr lang="cs-CZ" sz="2000" dirty="0" err="1">
                <a:solidFill>
                  <a:schemeClr val="bg1"/>
                </a:solidFill>
              </a:rPr>
              <a:t>avi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b="1" dirty="0" err="1">
                <a:solidFill>
                  <a:schemeClr val="bg1"/>
                </a:solidFill>
              </a:rPr>
              <a:t>atum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laudat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-um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Scribo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ere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scripsi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scriptum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script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-um</a:t>
            </a:r>
          </a:p>
          <a:p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K supinovému kmeni 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se připojí 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dle rodu 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–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urus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(m.), 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-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ura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(f.), 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-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urum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(n.)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+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urus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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laudaturus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,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laudatura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,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laudaturum</a:t>
            </a:r>
            <a:endParaRPr lang="cs-CZ" sz="2000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/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Script +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urus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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scripturus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,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scriptura</a:t>
            </a:r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, </a:t>
            </a:r>
            <a:r>
              <a:rPr lang="cs-CZ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scripturum</a:t>
            </a:r>
            <a:endParaRPr lang="cs-CZ" sz="2000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cs-CZ" sz="2000" b="1" dirty="0">
                <a:solidFill>
                  <a:schemeClr val="bg1"/>
                </a:solidFill>
                <a:sym typeface="Wingdings" panose="05000000000000000000" pitchFamily="2" charset="2"/>
              </a:rPr>
              <a:t>Skloňuje se jako adjektivum 1. a 2. deklinace</a:t>
            </a:r>
          </a:p>
          <a:p>
            <a:pPr lvl="1"/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(M.,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sg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.)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nom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.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laudaturus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gen.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laudaturi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dat.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laudaturo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…</a:t>
            </a:r>
          </a:p>
          <a:p>
            <a:pPr lvl="1"/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(F.,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sg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.)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nom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. 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Laudatura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gen.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laudaturae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dat.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laudaturae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5485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A2D4A1-8F90-56D1-E61B-BC1B8AD4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953" y="877285"/>
            <a:ext cx="4391024" cy="1323439"/>
          </a:xfrm>
        </p:spPr>
        <p:txBody>
          <a:bodyPr anchor="t">
            <a:normAutofit/>
          </a:bodyPr>
          <a:lstStyle/>
          <a:p>
            <a:r>
              <a:rPr lang="cs-CZ" sz="3400" dirty="0">
                <a:solidFill>
                  <a:schemeClr val="bg1"/>
                </a:solidFill>
              </a:rPr>
              <a:t>Význam a překlad participia futura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044CB-17B3-ACF4-9DA4-457034C5A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2809"/>
            <a:ext cx="4391024" cy="3557891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Participium futura aktiva je </a:t>
            </a:r>
            <a:r>
              <a:rPr lang="cs-CZ" sz="1800" b="1" dirty="0">
                <a:solidFill>
                  <a:schemeClr val="bg1">
                    <a:alpha val="80000"/>
                  </a:schemeClr>
                </a:solidFill>
              </a:rPr>
              <a:t>slovesné adjektivum vyjadřující záměr</a:t>
            </a:r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, rozhodnutí něco uskutečnit</a:t>
            </a:r>
          </a:p>
          <a:p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V češtině neexistuje přímý ekvivalent, překládáme opisem:</a:t>
            </a:r>
          </a:p>
          <a:p>
            <a:pPr lvl="1"/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Pomocí vztažné věty: </a:t>
            </a:r>
          </a:p>
          <a:p>
            <a:pPr lvl="2"/>
            <a:r>
              <a:rPr lang="cs-CZ" sz="1800" dirty="0" err="1">
                <a:solidFill>
                  <a:schemeClr val="bg1">
                    <a:alpha val="80000"/>
                  </a:schemeClr>
                </a:solidFill>
              </a:rPr>
              <a:t>Laudaturus</a:t>
            </a:r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 = ten, který hodlá chválit</a:t>
            </a:r>
          </a:p>
          <a:p>
            <a:pPr lvl="2"/>
            <a:r>
              <a:rPr lang="cs-CZ" sz="1800" dirty="0" err="1">
                <a:solidFill>
                  <a:schemeClr val="bg1">
                    <a:alpha val="80000"/>
                  </a:schemeClr>
                </a:solidFill>
              </a:rPr>
              <a:t>Locuturus</a:t>
            </a:r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 = ten, který hodlá mluvit</a:t>
            </a:r>
          </a:p>
          <a:p>
            <a:pPr lvl="1"/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Pomocí slovesného adjektiva:</a:t>
            </a:r>
          </a:p>
          <a:p>
            <a:pPr lvl="2"/>
            <a:r>
              <a:rPr lang="cs-CZ" sz="1800" dirty="0" err="1">
                <a:solidFill>
                  <a:schemeClr val="bg1">
                    <a:alpha val="80000"/>
                  </a:schemeClr>
                </a:solidFill>
              </a:rPr>
              <a:t>Laudaturus</a:t>
            </a:r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 = hodlající chválit</a:t>
            </a:r>
          </a:p>
          <a:p>
            <a:pPr lvl="2"/>
            <a:r>
              <a:rPr lang="cs-CZ" sz="1800" dirty="0" err="1">
                <a:solidFill>
                  <a:schemeClr val="bg1">
                    <a:alpha val="80000"/>
                  </a:schemeClr>
                </a:solidFill>
              </a:rPr>
              <a:t>Locuturus</a:t>
            </a:r>
            <a:r>
              <a:rPr lang="cs-CZ" sz="1800" dirty="0">
                <a:solidFill>
                  <a:schemeClr val="bg1">
                    <a:alpha val="80000"/>
                  </a:schemeClr>
                </a:solidFill>
              </a:rPr>
              <a:t> = chtějící mluvit…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D44E3F87-3D58-4B03-86B2-15A5C5B9C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1067" name="Group 1033">
              <a:extLst>
                <a:ext uri="{FF2B5EF4-FFF2-40B4-BE49-F238E27FC236}">
                  <a16:creationId xmlns:a16="http://schemas.microsoft.com/office/drawing/2014/main" id="{B4D09509-F6FC-47A6-B196-CCCFD8E83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1038" name="Freeform: Shape 1037">
                <a:extLst>
                  <a:ext uri="{FF2B5EF4-FFF2-40B4-BE49-F238E27FC236}">
                    <a16:creationId xmlns:a16="http://schemas.microsoft.com/office/drawing/2014/main" id="{BA5B9D66-192D-4F12-964D-2B23A1D275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39" name="Freeform: Shape 1038">
                <a:extLst>
                  <a:ext uri="{FF2B5EF4-FFF2-40B4-BE49-F238E27FC236}">
                    <a16:creationId xmlns:a16="http://schemas.microsoft.com/office/drawing/2014/main" id="{C9C14E68-C469-4A71-AF08-169DB545F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35" name="Group 1034">
              <a:extLst>
                <a:ext uri="{FF2B5EF4-FFF2-40B4-BE49-F238E27FC236}">
                  <a16:creationId xmlns:a16="http://schemas.microsoft.com/office/drawing/2014/main" id="{B2C18990-7F62-45E8-B68F-47E95E48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1036" name="Freeform: Shape 1035">
                <a:extLst>
                  <a:ext uri="{FF2B5EF4-FFF2-40B4-BE49-F238E27FC236}">
                    <a16:creationId xmlns:a16="http://schemas.microsoft.com/office/drawing/2014/main" id="{AC206BB2-3759-4DF0-9932-7445B6367A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37" name="Freeform: Shape 1036">
                <a:extLst>
                  <a:ext uri="{FF2B5EF4-FFF2-40B4-BE49-F238E27FC236}">
                    <a16:creationId xmlns:a16="http://schemas.microsoft.com/office/drawing/2014/main" id="{381FA6FA-3CB6-4F57-8871-82DDE5BE8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5A119A-3F21-9124-F434-F02FD1874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1932" y="1539005"/>
            <a:ext cx="4369112" cy="268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27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8259F4-F5BA-449D-11EC-5CE089B9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Participium futura aktiva – deponentní slovesa a sloveso esse a složeniny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9EF70C-B2A5-3B9D-0445-6C3BEE01C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Tvoří jej deponentní i nedeponentní slovesa a v obou případech má participium futura aktiva stejný, tedy aktivní význam!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Laudaturus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(nedeponentní) = hodlající chválit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Hortaturus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(deponentní) = hodlající povzbuzovat</a:t>
            </a:r>
          </a:p>
          <a:p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Sloveso </a:t>
            </a:r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esse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a složeniny: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Futurus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, a, um = budoucí, příští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Profuturus</a:t>
            </a:r>
            <a:r>
              <a:rPr lang="cs-CZ" sz="2000" dirty="0">
                <a:solidFill>
                  <a:schemeClr val="bg1"/>
                </a:solidFill>
                <a:sym typeface="Wingdings" panose="05000000000000000000" pitchFamily="2" charset="2"/>
              </a:rPr>
              <a:t> = hodlající pomáhat </a:t>
            </a:r>
          </a:p>
          <a:p>
            <a:pPr marL="0" indent="0">
              <a:buNone/>
            </a:pPr>
            <a:endParaRPr lang="cs-CZ" sz="17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7981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2058" name="Oval 2057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Oval 2058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Oval 2060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0298D6-6785-40E9-C5EA-4390728D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cs-CZ" sz="4100">
                <a:solidFill>
                  <a:schemeClr val="bg1"/>
                </a:solidFill>
              </a:rPr>
              <a:t>Užití participia futura aktiva</a:t>
            </a:r>
          </a:p>
        </p:txBody>
      </p:sp>
      <p:grpSp>
        <p:nvGrpSpPr>
          <p:cNvPr id="2063" name="Group 2062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2064" name="Freeform: Shape 2063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065" name="Freeform: Shape 2064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2050" name="Picture 2" descr="Disaster Girl' sells original meme-worthy photo for half a ...">
            <a:extLst>
              <a:ext uri="{FF2B5EF4-FFF2-40B4-BE49-F238E27FC236}">
                <a16:creationId xmlns:a16="http://schemas.microsoft.com/office/drawing/2014/main" id="{ED2910AD-0885-866F-1D55-5778E09CB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9077" y="2576049"/>
            <a:ext cx="3217333" cy="179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AAF9D0-F3E0-FD2B-706C-E6BCFA0BE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Nevyskytuje se v ablativu absolutním</a:t>
            </a:r>
          </a:p>
          <a:p>
            <a:r>
              <a:rPr lang="cs-CZ" sz="2000" dirty="0">
                <a:solidFill>
                  <a:schemeClr val="bg1"/>
                </a:solidFill>
              </a:rPr>
              <a:t>Obvykle se užívá jako spojité participium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</a:rPr>
              <a:t>Puella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ignem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 err="1">
                <a:solidFill>
                  <a:schemeClr val="bg1"/>
                </a:solidFill>
              </a:rPr>
              <a:t>incensura</a:t>
            </a:r>
            <a:r>
              <a:rPr lang="cs-CZ" sz="2000" dirty="0">
                <a:solidFill>
                  <a:schemeClr val="bg1"/>
                </a:solidFill>
              </a:rPr>
              <a:t> in ad </a:t>
            </a:r>
            <a:r>
              <a:rPr lang="cs-CZ" sz="2000" dirty="0" err="1">
                <a:solidFill>
                  <a:schemeClr val="bg1"/>
                </a:solidFill>
              </a:rPr>
              <a:t>domum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properat</a:t>
            </a:r>
            <a:r>
              <a:rPr lang="cs-CZ" sz="2000" dirty="0">
                <a:solidFill>
                  <a:schemeClr val="bg1"/>
                </a:solidFill>
              </a:rPr>
              <a:t>: Dívka, která chce zapálit ohníček, spěchá k domu.</a:t>
            </a:r>
          </a:p>
          <a:p>
            <a:r>
              <a:rPr lang="cs-CZ" sz="2000" dirty="0">
                <a:solidFill>
                  <a:schemeClr val="bg1"/>
                </a:solidFill>
              </a:rPr>
              <a:t>Může vyjadřovat i účel:</a:t>
            </a:r>
          </a:p>
          <a:p>
            <a:pPr lvl="1"/>
            <a:r>
              <a:rPr lang="cs-CZ" sz="2000" dirty="0" err="1">
                <a:solidFill>
                  <a:schemeClr val="bg1"/>
                </a:solidFill>
              </a:rPr>
              <a:t>Legati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pacem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 err="1">
                <a:solidFill>
                  <a:schemeClr val="bg1"/>
                </a:solidFill>
              </a:rPr>
              <a:t>petituri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missi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sunt</a:t>
            </a:r>
            <a:r>
              <a:rPr lang="cs-CZ" sz="2000" dirty="0">
                <a:solidFill>
                  <a:schemeClr val="bg1"/>
                </a:solidFill>
              </a:rPr>
              <a:t>: Vyslali posly, aby žádali o mír.</a:t>
            </a:r>
          </a:p>
          <a:p>
            <a:r>
              <a:rPr lang="cs-CZ" sz="2000" dirty="0">
                <a:solidFill>
                  <a:schemeClr val="bg1"/>
                </a:solidFill>
              </a:rPr>
              <a:t>Opisné časování činné</a:t>
            </a:r>
          </a:p>
        </p:txBody>
      </p:sp>
      <p:grpSp>
        <p:nvGrpSpPr>
          <p:cNvPr id="2067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068" name="Freeform: Shape 2067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9" name="Freeform: Shape 2068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0" name="Freeform: Shape 2069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1" name="Freeform: Shape 2070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2" name="Freeform: Shape 2071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847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6E185D-D0FB-150A-3048-DAA307849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923293"/>
            <a:ext cx="4030132" cy="4641720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Opisné časování činné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0A98BBA-D3EA-45DC-B8A1-9C61397D4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E4C95AB-2BD7-4E38-BDD5-1E41F3A9B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1461C-19AE-C380-0C83-19EE8A2B0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932708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bg1"/>
                </a:solidFill>
              </a:rPr>
              <a:t>užívá se k vyjádření následnosti po ději věty hlavní (následnost lze vyjádřit po jakémkoliv čase):</a:t>
            </a:r>
          </a:p>
          <a:p>
            <a:r>
              <a:rPr lang="cs-CZ" sz="1800" dirty="0">
                <a:solidFill>
                  <a:schemeClr val="bg1"/>
                </a:solidFill>
              </a:rPr>
              <a:t>Složeno z participia futura aktiva + příslušného tvaru slovesa být:</a:t>
            </a:r>
          </a:p>
          <a:p>
            <a:pPr lvl="1"/>
            <a:r>
              <a:rPr lang="cs-CZ" sz="1800" dirty="0">
                <a:solidFill>
                  <a:schemeClr val="bg1"/>
                </a:solidFill>
              </a:rPr>
              <a:t>Sermonem, </a:t>
            </a:r>
            <a:r>
              <a:rPr lang="cs-CZ" sz="1800" dirty="0" err="1">
                <a:solidFill>
                  <a:schemeClr val="bg1"/>
                </a:solidFill>
              </a:rPr>
              <a:t>quem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dicturus</a:t>
            </a:r>
            <a:r>
              <a:rPr lang="cs-CZ" sz="1800" b="1" dirty="0">
                <a:solidFill>
                  <a:schemeClr val="bg1"/>
                </a:solidFill>
              </a:rPr>
              <a:t> sum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dirty="0" err="1">
                <a:solidFill>
                  <a:schemeClr val="bg1"/>
                </a:solidFill>
              </a:rPr>
              <a:t>scribo</a:t>
            </a:r>
            <a:r>
              <a:rPr lang="cs-CZ" sz="1800" dirty="0">
                <a:solidFill>
                  <a:schemeClr val="bg1"/>
                </a:solidFill>
              </a:rPr>
              <a:t>. </a:t>
            </a:r>
            <a:r>
              <a:rPr lang="cs-CZ" sz="1800" i="1" dirty="0">
                <a:solidFill>
                  <a:schemeClr val="bg1"/>
                </a:solidFill>
              </a:rPr>
              <a:t>Píšu řeč, kterou chci pronést.</a:t>
            </a:r>
          </a:p>
          <a:p>
            <a:pPr lvl="1"/>
            <a:r>
              <a:rPr lang="cs-CZ" sz="1800" dirty="0">
                <a:solidFill>
                  <a:schemeClr val="bg1"/>
                </a:solidFill>
              </a:rPr>
              <a:t>Sermonem, </a:t>
            </a:r>
            <a:r>
              <a:rPr lang="cs-CZ" sz="1800" dirty="0" err="1">
                <a:solidFill>
                  <a:schemeClr val="bg1"/>
                </a:solidFill>
              </a:rPr>
              <a:t>quem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dicturus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eram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dirty="0" err="1">
                <a:solidFill>
                  <a:schemeClr val="bg1"/>
                </a:solidFill>
              </a:rPr>
              <a:t>scribebam</a:t>
            </a:r>
            <a:r>
              <a:rPr lang="cs-CZ" sz="1800" dirty="0">
                <a:solidFill>
                  <a:schemeClr val="bg1"/>
                </a:solidFill>
              </a:rPr>
              <a:t>. </a:t>
            </a:r>
            <a:r>
              <a:rPr lang="cs-CZ" sz="1800" i="1" dirty="0">
                <a:solidFill>
                  <a:schemeClr val="bg1"/>
                </a:solidFill>
              </a:rPr>
              <a:t>Psal jsem řeč, kterou jsem chtěl pronést.</a:t>
            </a:r>
          </a:p>
          <a:p>
            <a:pPr lvl="1"/>
            <a:r>
              <a:rPr lang="cs-CZ" sz="1800" dirty="0">
                <a:solidFill>
                  <a:schemeClr val="bg1"/>
                </a:solidFill>
              </a:rPr>
              <a:t>Sermonem, </a:t>
            </a:r>
            <a:r>
              <a:rPr lang="cs-CZ" sz="1800" dirty="0" err="1">
                <a:solidFill>
                  <a:schemeClr val="bg1"/>
                </a:solidFill>
              </a:rPr>
              <a:t>quem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dicturus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b="1" dirty="0" err="1">
                <a:solidFill>
                  <a:schemeClr val="bg1"/>
                </a:solidFill>
              </a:rPr>
              <a:t>ero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dirty="0" err="1">
                <a:solidFill>
                  <a:schemeClr val="bg1"/>
                </a:solidFill>
              </a:rPr>
              <a:t>scribam</a:t>
            </a:r>
            <a:r>
              <a:rPr lang="cs-CZ" sz="1800" dirty="0">
                <a:solidFill>
                  <a:schemeClr val="bg1"/>
                </a:solidFill>
              </a:rPr>
              <a:t>. </a:t>
            </a:r>
            <a:r>
              <a:rPr lang="cs-CZ" sz="1800" i="1" dirty="0">
                <a:solidFill>
                  <a:schemeClr val="bg1"/>
                </a:solidFill>
              </a:rPr>
              <a:t>Budu psát řeč, kterou budu chtít pronést.</a:t>
            </a:r>
          </a:p>
          <a:p>
            <a:pPr lvl="1"/>
            <a:endParaRPr lang="cs-CZ" sz="1800" i="1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chemeClr val="bg1"/>
                </a:solidFill>
              </a:rPr>
              <a:t>Následnost </a:t>
            </a:r>
            <a:r>
              <a:rPr lang="cs-CZ" sz="1800" b="1" i="1" dirty="0">
                <a:solidFill>
                  <a:schemeClr val="bg1"/>
                </a:solidFill>
              </a:rPr>
              <a:t>po indikativu prézentu </a:t>
            </a:r>
            <a:r>
              <a:rPr lang="cs-CZ" sz="1800" i="1" dirty="0">
                <a:solidFill>
                  <a:schemeClr val="bg1"/>
                </a:solidFill>
              </a:rPr>
              <a:t>= tvar na </a:t>
            </a:r>
            <a:r>
              <a:rPr lang="cs-CZ" sz="1800" b="1" i="1" dirty="0">
                <a:solidFill>
                  <a:schemeClr val="bg1"/>
                </a:solidFill>
              </a:rPr>
              <a:t>–</a:t>
            </a:r>
            <a:r>
              <a:rPr lang="cs-CZ" sz="1800" b="1" i="1" dirty="0" err="1">
                <a:solidFill>
                  <a:schemeClr val="bg1"/>
                </a:solidFill>
              </a:rPr>
              <a:t>urus</a:t>
            </a:r>
            <a:r>
              <a:rPr lang="cs-CZ" sz="1800" b="1" i="1" dirty="0">
                <a:solidFill>
                  <a:schemeClr val="bg1"/>
                </a:solidFill>
              </a:rPr>
              <a:t> sum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chemeClr val="bg1"/>
                </a:solidFill>
              </a:rPr>
              <a:t>Následnost </a:t>
            </a:r>
            <a:r>
              <a:rPr lang="cs-CZ" sz="1800" b="1" i="1" dirty="0">
                <a:solidFill>
                  <a:schemeClr val="bg1"/>
                </a:solidFill>
              </a:rPr>
              <a:t>po indikativu perfekta a imperfekta </a:t>
            </a:r>
            <a:r>
              <a:rPr lang="cs-CZ" sz="1800" i="1" dirty="0">
                <a:solidFill>
                  <a:schemeClr val="bg1"/>
                </a:solidFill>
              </a:rPr>
              <a:t>= tvar na </a:t>
            </a:r>
            <a:r>
              <a:rPr lang="cs-CZ" sz="1800" b="1" i="1" dirty="0">
                <a:solidFill>
                  <a:schemeClr val="bg1"/>
                </a:solidFill>
              </a:rPr>
              <a:t>–</a:t>
            </a:r>
            <a:r>
              <a:rPr lang="cs-CZ" sz="1800" b="1" i="1" dirty="0" err="1">
                <a:solidFill>
                  <a:schemeClr val="bg1"/>
                </a:solidFill>
              </a:rPr>
              <a:t>urus</a:t>
            </a:r>
            <a:r>
              <a:rPr lang="cs-CZ" sz="1800" b="1" i="1" dirty="0">
                <a:solidFill>
                  <a:schemeClr val="bg1"/>
                </a:solidFill>
              </a:rPr>
              <a:t> </a:t>
            </a:r>
            <a:r>
              <a:rPr lang="cs-CZ" sz="1800" b="1" i="1" dirty="0" err="1">
                <a:solidFill>
                  <a:schemeClr val="bg1"/>
                </a:solidFill>
              </a:rPr>
              <a:t>eram</a:t>
            </a:r>
            <a:r>
              <a:rPr lang="cs-CZ" sz="1800" b="1" i="1" dirty="0">
                <a:solidFill>
                  <a:schemeClr val="bg1"/>
                </a:solidFill>
              </a:rPr>
              <a:t>/</a:t>
            </a:r>
            <a:r>
              <a:rPr lang="cs-CZ" sz="1800" b="1" i="1" dirty="0" err="1">
                <a:solidFill>
                  <a:schemeClr val="bg1"/>
                </a:solidFill>
              </a:rPr>
              <a:t>fui</a:t>
            </a:r>
            <a:endParaRPr lang="cs-CZ" sz="1800" b="1" i="1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chemeClr val="bg1"/>
                </a:solidFill>
              </a:rPr>
              <a:t>Následnost </a:t>
            </a:r>
            <a:r>
              <a:rPr lang="cs-CZ" sz="1800" b="1" i="1" dirty="0">
                <a:solidFill>
                  <a:schemeClr val="bg1"/>
                </a:solidFill>
              </a:rPr>
              <a:t>po indikativu futura</a:t>
            </a:r>
            <a:r>
              <a:rPr lang="cs-CZ" sz="1800" i="1" dirty="0">
                <a:solidFill>
                  <a:schemeClr val="bg1"/>
                </a:solidFill>
              </a:rPr>
              <a:t> = tvar na </a:t>
            </a:r>
            <a:r>
              <a:rPr lang="cs-CZ" sz="1800" b="1" i="1" dirty="0">
                <a:solidFill>
                  <a:schemeClr val="bg1"/>
                </a:solidFill>
              </a:rPr>
              <a:t>–</a:t>
            </a:r>
            <a:r>
              <a:rPr lang="cs-CZ" sz="1800" b="1" i="1" dirty="0" err="1">
                <a:solidFill>
                  <a:schemeClr val="bg1"/>
                </a:solidFill>
              </a:rPr>
              <a:t>urus</a:t>
            </a:r>
            <a:r>
              <a:rPr lang="cs-CZ" sz="1800" b="1" i="1" dirty="0">
                <a:solidFill>
                  <a:schemeClr val="bg1"/>
                </a:solidFill>
              </a:rPr>
              <a:t> </a:t>
            </a:r>
            <a:r>
              <a:rPr lang="cs-CZ" sz="1800" b="1" i="1" dirty="0" err="1">
                <a:solidFill>
                  <a:schemeClr val="bg1"/>
                </a:solidFill>
              </a:rPr>
              <a:t>ero</a:t>
            </a:r>
            <a:endParaRPr lang="cs-CZ" sz="1800" b="1" i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cs-CZ" sz="1100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836128-58DE-4E5A-B27E-DFE747CA0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8" y="5364542"/>
            <a:ext cx="1562428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DA0090F-4FBF-434D-83B1-B274F83A9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8DF6032-C07A-45C6-8A4F-04EF4EDC0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5B89F44-A096-479D-AD1F-120561C28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207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2058" name="Oval 2057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Oval 2058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Oval 2060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0298D6-6785-40E9-C5EA-4390728D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Supinum I</a:t>
            </a:r>
            <a:endParaRPr lang="cs-CZ" sz="4100" dirty="0">
              <a:solidFill>
                <a:schemeClr val="bg1"/>
              </a:solidFill>
            </a:endParaRPr>
          </a:p>
        </p:txBody>
      </p:sp>
      <p:grpSp>
        <p:nvGrpSpPr>
          <p:cNvPr id="2063" name="Group 2062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2064" name="Freeform: Shape 2063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065" name="Freeform: Shape 2064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AAF9D0-F3E0-FD2B-706C-E6BCFA0BE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Vždy zakončeno na </a:t>
            </a:r>
            <a:r>
              <a:rPr lang="cs-CZ" b="1" dirty="0">
                <a:solidFill>
                  <a:schemeClr val="bg1"/>
                </a:solidFill>
              </a:rPr>
              <a:t>-um</a:t>
            </a:r>
          </a:p>
          <a:p>
            <a:r>
              <a:rPr lang="cs-CZ" dirty="0">
                <a:solidFill>
                  <a:schemeClr val="bg1"/>
                </a:solidFill>
              </a:rPr>
              <a:t>Nesklonný tvar</a:t>
            </a:r>
          </a:p>
          <a:p>
            <a:r>
              <a:rPr lang="cs-CZ" dirty="0">
                <a:solidFill>
                  <a:schemeClr val="bg1"/>
                </a:solidFill>
              </a:rPr>
              <a:t>Poslední tvar ve slovníkovém záznamu u sloves: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Laudo, are, </a:t>
            </a:r>
            <a:r>
              <a:rPr lang="cs-CZ" dirty="0" err="1">
                <a:solidFill>
                  <a:schemeClr val="bg1"/>
                </a:solidFill>
              </a:rPr>
              <a:t>avi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b="1" dirty="0" err="1">
                <a:solidFill>
                  <a:schemeClr val="bg1"/>
                </a:solidFill>
              </a:rPr>
              <a:t>laudatum</a:t>
            </a:r>
            <a:endParaRPr lang="cs-CZ" b="1" dirty="0">
              <a:solidFill>
                <a:schemeClr val="bg1"/>
              </a:solidFill>
            </a:endParaRP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Scribo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ere</a:t>
            </a:r>
            <a:r>
              <a:rPr lang="cs-CZ" dirty="0">
                <a:solidFill>
                  <a:schemeClr val="bg1"/>
                </a:solidFill>
              </a:rPr>
              <a:t>, -psi, </a:t>
            </a:r>
            <a:r>
              <a:rPr lang="cs-CZ" b="1" dirty="0" err="1">
                <a:solidFill>
                  <a:schemeClr val="bg1"/>
                </a:solidFill>
              </a:rPr>
              <a:t>scriptum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Používá se po slovesech pohybu a vyjadřuje cíl či účel tohoto pohybu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Do češtiny se překládá obvykle infinitivem, vedlejší větou účelovou či jiným vhodným opisem</a:t>
            </a:r>
          </a:p>
          <a:p>
            <a:pPr lvl="2"/>
            <a:r>
              <a:rPr lang="cs-CZ" b="1" dirty="0" err="1">
                <a:solidFill>
                  <a:schemeClr val="bg1"/>
                </a:solidFill>
              </a:rPr>
              <a:t>Venio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vobis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educationem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bonam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propositum</a:t>
            </a:r>
            <a:r>
              <a:rPr lang="cs-CZ" b="1" dirty="0">
                <a:solidFill>
                  <a:schemeClr val="bg1"/>
                </a:solidFill>
              </a:rPr>
              <a:t>.</a:t>
            </a:r>
          </a:p>
          <a:p>
            <a:pPr lvl="3"/>
            <a:r>
              <a:rPr lang="cs-CZ" dirty="0">
                <a:solidFill>
                  <a:schemeClr val="bg1"/>
                </a:solidFill>
              </a:rPr>
              <a:t>Přicházím s nabídkou kvalitní výuky.</a:t>
            </a:r>
          </a:p>
          <a:p>
            <a:pPr lvl="3"/>
            <a:r>
              <a:rPr lang="cs-CZ" dirty="0">
                <a:solidFill>
                  <a:schemeClr val="bg1"/>
                </a:solidFill>
              </a:rPr>
              <a:t>Přicházím, abych vám nabídl kvalitní výuku.</a:t>
            </a:r>
          </a:p>
          <a:p>
            <a:pPr lvl="3"/>
            <a:r>
              <a:rPr lang="cs-CZ" dirty="0">
                <a:solidFill>
                  <a:schemeClr val="bg1"/>
                </a:solidFill>
              </a:rPr>
              <a:t>Přicházím vám nabídnout kvalitní výuku.</a:t>
            </a:r>
          </a:p>
        </p:txBody>
      </p:sp>
      <p:grpSp>
        <p:nvGrpSpPr>
          <p:cNvPr id="2067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068" name="Freeform: Shape 2067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9" name="Freeform: Shape 2068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0" name="Freeform: Shape 2069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1" name="Freeform: Shape 2070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2" name="Freeform: Shape 2071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098" name="Picture 2" descr="Pelíšky. Nesmrtelné hlášky, scény a zajímavosti">
            <a:extLst>
              <a:ext uri="{FF2B5EF4-FFF2-40B4-BE49-F238E27FC236}">
                <a16:creationId xmlns:a16="http://schemas.microsoft.com/office/drawing/2014/main" id="{3DC23162-E1C0-0823-8372-6DB811C5E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413" y="2447327"/>
            <a:ext cx="3076662" cy="2051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989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6E185D-D0FB-150A-3048-DAA307849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923293"/>
            <a:ext cx="4030132" cy="464172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Supinum II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0A98BBA-D3EA-45DC-B8A1-9C61397D4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E4C95AB-2BD7-4E38-BDD5-1E41F3A9B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1461C-19AE-C380-0C83-19EE8A2B0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932708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Tvoří se od téhož kmene jako supinum I, je zakončeno na </a:t>
            </a:r>
            <a:r>
              <a:rPr lang="cs-CZ" b="1" dirty="0">
                <a:solidFill>
                  <a:schemeClr val="bg1"/>
                </a:solidFill>
              </a:rPr>
              <a:t>–u</a:t>
            </a:r>
          </a:p>
          <a:p>
            <a:r>
              <a:rPr lang="cs-CZ" dirty="0">
                <a:solidFill>
                  <a:schemeClr val="bg1"/>
                </a:solidFill>
              </a:rPr>
              <a:t>Nesklonný tvar</a:t>
            </a:r>
          </a:p>
          <a:p>
            <a:r>
              <a:rPr lang="cs-CZ" dirty="0">
                <a:solidFill>
                  <a:schemeClr val="bg1"/>
                </a:solidFill>
              </a:rPr>
              <a:t>Doloženo jen od několika málo sloves</a:t>
            </a:r>
          </a:p>
          <a:p>
            <a:r>
              <a:rPr lang="cs-CZ" dirty="0">
                <a:solidFill>
                  <a:schemeClr val="bg1"/>
                </a:solidFill>
              </a:rPr>
              <a:t>Překládá se obvykle předložkovou vazbou slovesného substantiva:</a:t>
            </a: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Terribile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chemeClr val="bg1"/>
                </a:solidFill>
              </a:rPr>
              <a:t>auditu</a:t>
            </a:r>
            <a:r>
              <a:rPr lang="cs-CZ" dirty="0">
                <a:solidFill>
                  <a:schemeClr val="bg1"/>
                </a:solidFill>
              </a:rPr>
              <a:t> = strašné </a:t>
            </a:r>
            <a:r>
              <a:rPr lang="cs-CZ" b="1" dirty="0">
                <a:solidFill>
                  <a:schemeClr val="bg1"/>
                </a:solidFill>
              </a:rPr>
              <a:t>slyšet</a:t>
            </a:r>
            <a:r>
              <a:rPr lang="cs-CZ" dirty="0">
                <a:solidFill>
                  <a:schemeClr val="bg1"/>
                </a:solidFill>
              </a:rPr>
              <a:t>; strašné </a:t>
            </a:r>
            <a:r>
              <a:rPr lang="cs-CZ" b="1" dirty="0">
                <a:solidFill>
                  <a:schemeClr val="bg1"/>
                </a:solidFill>
              </a:rPr>
              <a:t>na poslech</a:t>
            </a: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Facile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dictu</a:t>
            </a:r>
            <a:r>
              <a:rPr lang="cs-CZ" dirty="0">
                <a:solidFill>
                  <a:schemeClr val="bg1"/>
                </a:solidFill>
              </a:rPr>
              <a:t> = </a:t>
            </a:r>
            <a:r>
              <a:rPr lang="cs-CZ" b="1" dirty="0">
                <a:solidFill>
                  <a:schemeClr val="bg1"/>
                </a:solidFill>
              </a:rPr>
              <a:t>jednoduché k řečení</a:t>
            </a:r>
            <a:r>
              <a:rPr lang="cs-CZ" dirty="0">
                <a:solidFill>
                  <a:schemeClr val="bg1"/>
                </a:solidFill>
              </a:rPr>
              <a:t>; snadné </a:t>
            </a:r>
            <a:r>
              <a:rPr lang="cs-CZ" b="1" dirty="0">
                <a:solidFill>
                  <a:schemeClr val="bg1"/>
                </a:solidFill>
              </a:rPr>
              <a:t>říci</a:t>
            </a:r>
          </a:p>
          <a:p>
            <a:r>
              <a:rPr lang="cs-CZ" dirty="0">
                <a:solidFill>
                  <a:schemeClr val="bg1"/>
                </a:solidFill>
              </a:rPr>
              <a:t>Vyskytuje se obvykle po adjektivech </a:t>
            </a:r>
            <a:r>
              <a:rPr lang="cs-CZ" dirty="0" err="1">
                <a:solidFill>
                  <a:schemeClr val="bg1"/>
                </a:solidFill>
              </a:rPr>
              <a:t>facilis</a:t>
            </a:r>
            <a:r>
              <a:rPr lang="cs-CZ" dirty="0">
                <a:solidFill>
                  <a:schemeClr val="bg1"/>
                </a:solidFill>
              </a:rPr>
              <a:t>/</a:t>
            </a:r>
            <a:r>
              <a:rPr lang="cs-CZ" dirty="0" err="1">
                <a:solidFill>
                  <a:schemeClr val="bg1"/>
                </a:solidFill>
              </a:rPr>
              <a:t>difficilis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utilis</a:t>
            </a:r>
            <a:r>
              <a:rPr lang="cs-CZ" dirty="0">
                <a:solidFill>
                  <a:schemeClr val="bg1"/>
                </a:solidFill>
              </a:rPr>
              <a:t>, (in)</a:t>
            </a:r>
            <a:r>
              <a:rPr lang="cs-CZ" dirty="0" err="1">
                <a:solidFill>
                  <a:schemeClr val="bg1"/>
                </a:solidFill>
              </a:rPr>
              <a:t>credibilis</a:t>
            </a:r>
            <a:r>
              <a:rPr lang="cs-CZ" dirty="0">
                <a:solidFill>
                  <a:schemeClr val="bg1"/>
                </a:solidFill>
              </a:rPr>
              <a:t>, (in)</a:t>
            </a:r>
            <a:r>
              <a:rPr lang="cs-CZ" dirty="0" err="1">
                <a:solidFill>
                  <a:schemeClr val="bg1"/>
                </a:solidFill>
              </a:rPr>
              <a:t>dignus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terribilis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horribilis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memorabilis</a:t>
            </a:r>
            <a:r>
              <a:rPr lang="cs-CZ" dirty="0">
                <a:solidFill>
                  <a:schemeClr val="bg1"/>
                </a:solidFill>
              </a:rPr>
              <a:t>…</a:t>
            </a:r>
          </a:p>
          <a:p>
            <a:pPr lvl="1"/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>
                <a:solidFill>
                  <a:schemeClr val="bg1"/>
                </a:solidFill>
              </a:rPr>
              <a:t>Id </a:t>
            </a:r>
            <a:r>
              <a:rPr lang="cs-CZ" dirty="0" err="1">
                <a:solidFill>
                  <a:schemeClr val="bg1"/>
                </a:solidFill>
              </a:rPr>
              <a:t>facile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dictu</a:t>
            </a:r>
            <a:r>
              <a:rPr lang="cs-CZ" dirty="0">
                <a:solidFill>
                  <a:schemeClr val="bg1"/>
                </a:solidFill>
              </a:rPr>
              <a:t>, sed </a:t>
            </a:r>
            <a:r>
              <a:rPr lang="cs-CZ" dirty="0" err="1">
                <a:solidFill>
                  <a:schemeClr val="bg1"/>
                </a:solidFill>
              </a:rPr>
              <a:t>difficile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factu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est</a:t>
            </a:r>
            <a:r>
              <a:rPr lang="cs-CZ" dirty="0">
                <a:solidFill>
                  <a:schemeClr val="bg1"/>
                </a:solidFill>
              </a:rPr>
              <a:t>. </a:t>
            </a:r>
            <a:r>
              <a:rPr lang="cs-CZ" i="1" dirty="0">
                <a:solidFill>
                  <a:schemeClr val="bg1"/>
                </a:solidFill>
              </a:rPr>
              <a:t>To se snadno řekne, ale těžko udělá.</a:t>
            </a:r>
          </a:p>
          <a:p>
            <a:pPr marL="457200" lvl="1" indent="0">
              <a:buNone/>
            </a:pPr>
            <a:endParaRPr lang="cs-CZ" sz="1100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836128-58DE-4E5A-B27E-DFE747CA0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8" y="5364542"/>
            <a:ext cx="1562428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DA0090F-4FBF-434D-83B1-B274F83A9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8DF6032-C07A-45C6-8A4F-04EF4EDC0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5B89F44-A096-479D-AD1F-120561C28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5759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Motiv Office</vt:lpstr>
      <vt:lpstr>Participium futura aktiva Supinum I a II</vt:lpstr>
      <vt:lpstr>Participium futura aktiva</vt:lpstr>
      <vt:lpstr>Význam a překlad participia futura aktiva</vt:lpstr>
      <vt:lpstr>Participium futura aktiva – deponentní slovesa a sloveso esse a složeniny</vt:lpstr>
      <vt:lpstr>Užití participia futura aktiva</vt:lpstr>
      <vt:lpstr>Opisné časování činné</vt:lpstr>
      <vt:lpstr>Supinum I</vt:lpstr>
      <vt:lpstr>Supinum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Participium futura aktiva Supinum I a II</dc:title>
  <dc:creator>Zuzana Čermáková Lukšová</dc:creator>
  <cp:lastModifiedBy>Zuzana Čermáková Lukšová</cp:lastModifiedBy>
  <cp:revision>4</cp:revision>
  <dcterms:created xsi:type="dcterms:W3CDTF">2024-10-23T09:01:32Z</dcterms:created>
  <dcterms:modified xsi:type="dcterms:W3CDTF">2024-10-23T09:38:24Z</dcterms:modified>
</cp:coreProperties>
</file>