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64" r:id="rId11"/>
    <p:sldId id="292" r:id="rId12"/>
    <p:sldId id="265" r:id="rId13"/>
    <p:sldId id="266" r:id="rId14"/>
    <p:sldId id="293" r:id="rId15"/>
    <p:sldId id="271" r:id="rId16"/>
    <p:sldId id="272" r:id="rId17"/>
    <p:sldId id="273" r:id="rId18"/>
    <p:sldId id="267" r:id="rId19"/>
    <p:sldId id="268" r:id="rId20"/>
    <p:sldId id="274" r:id="rId21"/>
    <p:sldId id="275" r:id="rId22"/>
    <p:sldId id="270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043EB-7CAC-4CD9-82C1-D086DE21EE1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B3752-95AC-42F8-A49F-A6519B3E2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0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B7F0E02-B93C-9621-5726-CF4100BEB2C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990374-58F8-49D8-96F1-ED23C2EEB43C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E7A1723-0231-62DB-C792-0D65C7185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1EAF8ED-75B9-9568-9FCB-A04AD9DAD1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0F286A1-1923-055B-CF64-4C33D67D70D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586E4E-B18E-495E-8666-FE067485954C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CE3A40C-F675-76B4-5634-63E6F0501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D0BEE5D-7D83-5143-CF41-9B92B59BA1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8A0349B-997E-6E20-19E7-EE5EEEB4BD2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8102B3-A317-46D5-95A0-1C34BB63C55A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BA43872-1177-2628-CB06-A6728FA12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F17A9BB-BC10-1C6A-6BC7-6A5E6C59C9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7DA04B0-CC77-B828-88D5-07CC3B711EB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9F8F3E-7737-4C42-9768-C9A306555A5B}" type="slidenum">
              <a:t>18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8CAEC02-5533-FA75-0899-630B56608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DB1D289-A765-D8CE-4E9E-155DE7F4F8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497674D-E357-637F-E8FF-F8D6FC1FF0C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E5B628-8443-48C3-B84F-C4AB33A2ACB8}" type="slidenum">
              <a:t>19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72AC32A-3D90-AEE4-0738-6BC842C01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A4EA41A-E2B6-365D-9523-4A09149790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569F780-2761-2378-D4E4-1CD354BE8E1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3AABDD-6C19-4C3E-99FE-127A1561FC9A}" type="slidenum">
              <a:t>22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6CB338C-DA34-A3D4-C6B7-0908ED87F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480460F-377B-5F1E-6FFE-40BC319310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A364E09-16B1-282C-1892-0002D6DA7D7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CF2F06-A717-4B0C-A2AD-B58280311D67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252457D-6EAC-DEA2-00DD-AB75773E0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D1F9857-BAD4-2C18-608F-AAD549449D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F2CCB38-CDC6-D6EC-C1EE-F606547036C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36988A-72EE-4101-AEF4-2C27F3AA0F77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D0AE494-5D25-D208-E3AC-2B7706A5C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0EA6832-E665-B3B9-8CCA-79FCFCA26D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ED2BAE5-6730-4D8F-A670-7AB14ED8E80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348A13-B0C0-47C3-B0AA-FF089AACAA36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A91C43E5-1E3B-7A6F-9D4B-2182D489C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5CC22C0-1EAC-A839-BFA1-166C87B707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E24BFF4-9836-9ACF-7A9E-F55843865E0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048D03-581C-4CF1-A05D-7E6794B907CC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2022437-B022-02A2-58BF-6BE72B8F6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EC97078-EFB7-BD62-325D-E35824CD02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B06E003-F6D2-F3DB-8E76-4D2910D0642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DF1A30-9D07-4D88-B7A4-552CA1CC4878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17736BD-B2D9-4ABB-9C53-CD6708C32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62773AF-B2E6-B367-28ED-A1C209CEE2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33B7A6A-3147-2424-CC8F-628577D6378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E7AB39-D1CA-4636-AEC7-DA3398E7333D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24DD924-DB11-1C70-C5FB-055734CB7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61D0413-C49A-9CC2-819A-1BF2903678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C5C7073-3185-F3E3-FDF9-56812A4FC3B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82C450-4C44-43C5-9EA0-291EFA4B2F2D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6C9D74E-D827-DBDE-2483-592801629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F174334-5F3D-E63B-D371-1BCDF084A3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6467D7C-D13B-44BF-3CA1-0135A552EED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745A09-7F56-49FD-BE6B-8358C0E58F3C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4BA137C-A792-AEF3-B9B8-0B25B2B45A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D588E0D-05DC-FC56-F42E-0D64F792BE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16180-EDB4-1A9C-3D2F-92260BB7C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6373D4-BEC3-E922-DD8B-8270790ED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F7ED27-74B8-D6D2-4404-8F6CDABE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9B2BC8-CB4B-8E22-8B52-7190A178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AF306C-F621-F687-BA0E-C4BD21DD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0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BF570-C540-FAB9-198F-93A65488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734604-8113-1CBB-951E-83324AD92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779B0B-E1A6-7ABF-C085-EA12ECE2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D9BB77-0E63-3FB6-0DEB-06EFC337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94B9B0-05F9-893B-CD0A-332B9C32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39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78F09C8-94CD-B93F-33EF-2486AC24B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296042-AFC9-3F9C-96D3-E020AF490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A661E3-69A5-E240-6736-64FA667A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77DDE4-047D-4EA3-BAD4-D9B6774A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0399C3-64B1-B2E3-96FA-8E0D7ABE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41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3F9E0-2A31-6D4D-C67B-1226A300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28438D-C394-7817-0083-6FD33418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238247-D3D7-04F1-4838-30E1D87D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1EEED2-C326-4870-6507-BCF2D9BC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8C2EB0-7B59-865B-DBBA-3C943D9E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00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BA1CE-60AE-D6EA-3761-00240E4A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AA286E-7254-31B8-77CF-208441C02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627FFF-2721-FCE8-2B50-2D06E3F4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D4430E-94FD-2B45-42D8-AD36184E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A032D4-B0D7-2082-3B31-017C862F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18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1AD9D-F547-145C-4FAB-C46B0FD0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22DA28-5C2F-22F2-1309-818F85D9F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CDEC7B-2862-4461-4ABD-9FCAB883C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2128D4-D4F0-68C4-9090-A9242AD4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336472-4072-34E7-8852-62A6B273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93B9CF-DC34-E93D-DF10-6B14E4E5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09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809B0-CC00-E3A1-CDA1-14AED5B6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3F5298-8F03-74B0-0F9B-516A6B35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C7C8EC-250E-2BD9-6600-E739D4967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C0EC00-6ADA-FD5E-4EC1-84DAB8E4A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84009E-A39C-994F-900F-1B5ABA377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CC8399D-DE89-67CC-BD86-B6232267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3C53FB-00E1-CFD5-221B-ECEA305F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4780B0-AA2E-F170-9F13-F8AEB6FD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22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28336-2CA9-5326-AA44-13392014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DF627F-8AD9-FA8A-971E-7B72D325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24A48B-7874-A367-03E6-EEE1E186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0C9FCD-30CD-7EBA-88D8-05359AFF8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79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978B26-C4DF-9B3E-0DC4-4C6FCC3B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541044-E849-6E89-1351-3609693A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7923D2-3EA9-7CA6-9B1E-08DE2745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91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65839-03ED-05F6-E68A-EA3990D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8BC964-EBFC-91D3-8AF4-4F34B3355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FB6927-371B-B848-D35F-A5BC229B1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056D3E-0E07-055C-89CB-979C2A59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684F44-7C38-17EC-EB00-70198F82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574E5B-6976-62AF-760B-F778A79F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1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4AFD3-3E3F-1A97-04CB-397B8A17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FEBAFDE-3D74-8757-27F8-FEF5FEE33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3FB592-709A-69EB-18E7-5F2A4604D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CF0802-DABD-50C1-0069-0E392769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CEC6E7-CB6C-163B-377F-40047B9C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0B0B85-ADE7-10A6-E745-F32181EF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13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EB4FB0-58CD-7849-2F98-1FB0572B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7691A1-19FA-DADE-62DB-29348A214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41763C-893A-A024-2FAA-F89CF3988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838B-B15E-4B32-B053-54A7EB6A909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57F222-2932-E2B5-9F12-6D686CD4D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1D8A33-4C12-4808-C046-A57E38F87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939D8-316D-4CF3-89BD-6299D7D62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48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data.stat.fi/PxWeb/pxweb/en/StatFin/StatFin__vaerak/statfin_vaerak_pxt_11rl.px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45F4E-AF06-0784-C271-1BA2C11E1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D7CE19-0019-67B4-A7AB-D2DD673114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03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08159-B618-17C2-B39C-AD4FA4D505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cs-CZ" sz="4800" b="1">
                <a:latin typeface="Calibri" pitchFamily="18"/>
              </a:rPr>
              <a:t>Turku/Åbo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0CAF27F-4986-2B36-2923-226D3921E44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4124" y="1690195"/>
            <a:ext cx="7314843" cy="47717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61BF430D-B7C1-E1F4-1EBA-E6B04D40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15222" y="1187814"/>
            <a:ext cx="7143475" cy="42858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616AFE15-5719-A552-558D-B4955982FB3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43043" y="747348"/>
            <a:ext cx="7619759" cy="57146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2E2C1-F9F0-10EA-02A5-77249FF436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>
                <a:latin typeface="Calibri" pitchFamily="34"/>
                <a:cs typeface="Calibri" pitchFamily="34"/>
              </a:rPr>
              <a:t>Tampere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0C4B80-AEAD-58BE-36D3-9CC5A3BB5B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533A49D-2EF9-1FE7-CFB3-5B96D10723E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0437" y="1312200"/>
            <a:ext cx="6271558" cy="48797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BF297863-0115-B257-B5C5-AADCC3F777A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128004" y="126004"/>
            <a:ext cx="4607999" cy="56340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8E371B48-A056-83EE-A5EF-C01ED163666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03163" y="1219681"/>
            <a:ext cx="2904838" cy="49568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CAFA8-9CC3-C454-406A-8C845DC794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4" y="290084"/>
            <a:ext cx="10515243" cy="1325157"/>
          </a:xfrm>
        </p:spPr>
        <p:txBody>
          <a:bodyPr>
            <a:normAutofit fontScale="90000"/>
          </a:bodyPr>
          <a:lstStyle/>
          <a:p>
            <a:pPr lvl="0"/>
            <a:r>
              <a:rPr lang="cs-CZ" sz="4800">
                <a:latin typeface="Century" pitchFamily="18"/>
              </a:rPr>
              <a:t>Helsinky / Helsinki / Helsingfors</a:t>
            </a:r>
            <a:br>
              <a:rPr lang="cs-CZ" sz="4800">
                <a:latin typeface="Century" pitchFamily="18"/>
              </a:rPr>
            </a:br>
            <a:endParaRPr lang="cs-CZ" sz="4800">
              <a:latin typeface="Century" pitchFamily="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C89F70-4FCF-BFCC-D68E-9F7A131D22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8183" y="1253523"/>
            <a:ext cx="10515243" cy="435096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2"/>
              <a:buChar char="•"/>
            </a:pPr>
            <a:r>
              <a:rPr lang="cs-CZ" sz="2000"/>
              <a:t>zal. 1550 Gustavem Vasou jako protiváha Revalu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2"/>
              <a:buChar char="•"/>
            </a:pPr>
            <a:r>
              <a:rPr lang="cs-CZ" sz="2000"/>
              <a:t>Sveaborg/Suomenlinna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2"/>
              <a:buChar char="•"/>
            </a:pPr>
            <a:r>
              <a:rPr lang="cs-CZ" sz="2000"/>
              <a:t>Carl Ludvig Engel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2"/>
              <a:buChar char="•"/>
            </a:pPr>
            <a:r>
              <a:rPr lang="cs-CZ" sz="2000"/>
              <a:t>Senátní náměstí (Senaatintori)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2"/>
              <a:buChar char="•"/>
            </a:pPr>
            <a:r>
              <a:rPr lang="cs-CZ" sz="2000" i="1"/>
              <a:t>Katedrála</a:t>
            </a:r>
            <a:r>
              <a:rPr lang="cs-CZ" sz="2000"/>
              <a:t> (Tuomiokirkko, dok. 1852)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2"/>
              <a:buChar char="•"/>
            </a:pPr>
            <a:r>
              <a:rPr lang="cs-CZ" sz="2000" i="1"/>
              <a:t>Senát/sídlo vlády </a:t>
            </a:r>
            <a:r>
              <a:rPr lang="cs-CZ" sz="2000"/>
              <a:t>(Valtioneuvoston linna,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/>
              <a:t>1822)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2"/>
              <a:buChar char="•"/>
            </a:pPr>
            <a:r>
              <a:rPr lang="cs-CZ" sz="2000" i="1"/>
              <a:t>Hlavní budova hel. univerzity</a:t>
            </a:r>
            <a:r>
              <a:rPr lang="cs-CZ" sz="2000"/>
              <a:t> (Helsingin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/>
              <a:t>yliopiston päärakennus, 1823)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2"/>
              <a:buChar char="•"/>
            </a:pPr>
            <a:r>
              <a:rPr lang="cs-CZ" sz="2000" i="1"/>
              <a:t>Národní knihovna</a:t>
            </a:r>
            <a:r>
              <a:rPr lang="cs-CZ" sz="2000"/>
              <a:t> (Kansalliskirjasto, 1840)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2"/>
              <a:buChar char="•"/>
            </a:pPr>
            <a:r>
              <a:rPr lang="cs-CZ" sz="2000"/>
              <a:t>pravoslavný chrám Zesnutí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/>
              <a:t>Panny Marie (1868)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438B46-9F7D-30F0-BB5E-6D59B2217A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7497" y="2123282"/>
            <a:ext cx="6954121" cy="34812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AD5DE-2960-BAED-8146-09CB929C15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45621C-9DE6-11B6-66B2-24C8B98376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F53EB6-73F2-2D18-04DB-43E605AAD9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8084" y="-365"/>
            <a:ext cx="5538603" cy="6825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11E26E9-0337-4C43-C839-1AB4CA3B316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10755" y="365037"/>
            <a:ext cx="4569476" cy="60951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857903E-1293-3D24-39AC-56AF06F414EC}"/>
              </a:ext>
            </a:extLst>
          </p:cNvPr>
          <p:cNvSpPr/>
          <p:nvPr/>
        </p:nvSpPr>
        <p:spPr>
          <a:xfrm>
            <a:off x="6352903" y="199814"/>
            <a:ext cx="5439436" cy="380123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Johan Ludvig Runeberg (1804–1877):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Z </a:t>
            </a:r>
            <a:r>
              <a:rPr lang="cs-CZ" sz="2800" b="0" i="1" u="none" strike="noStrike" kern="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Příběhy praporčíka Ståla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(1848, 1860)</a:t>
            </a: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Arial Narrow" pitchFamily="34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Arial Narrow" pitchFamily="34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Vårt land, vårt land, vårt fosterland,</a:t>
            </a:r>
            <a:b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</a:b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ljud högt, o dyra ord!</a:t>
            </a:r>
            <a:b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</a:b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Ej lyfts en höjd mot himlens rand,</a:t>
            </a:r>
            <a:b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</a:b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ej sänks en dal, ej sköljs en strand,</a:t>
            </a:r>
            <a:b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</a:b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mer älskad än vår bygd i nord,</a:t>
            </a:r>
            <a:b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</a:b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än våra fäders jord!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72EC434-2A43-20EA-EEED-AD947318994C}"/>
              </a:ext>
            </a:extLst>
          </p:cNvPr>
          <p:cNvSpPr/>
          <p:nvPr/>
        </p:nvSpPr>
        <p:spPr>
          <a:xfrm>
            <a:off x="6376687" y="4044281"/>
            <a:ext cx="4603501" cy="256492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Oi maamme, Suomi, synnyinmaa,</a:t>
            </a:r>
            <a:b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</a:b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soi, sana kultainen!</a:t>
            </a:r>
            <a:b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</a:b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Ei laaksoa, ei kukkulaa,</a:t>
            </a:r>
            <a:b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</a:b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ei vettä, rantaa rakkaampaa,</a:t>
            </a:r>
            <a:b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</a:b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kuin kotimaa tää pohjoinen,</a:t>
            </a:r>
            <a:b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</a:b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maa kallis isien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angal" pitchFamily="2"/>
              </a:rPr>
              <a:t>.</a:t>
            </a: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Arial Narrow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A8366-0CCD-F14B-7E96-D39653813E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Kdo, co, kde je…?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6E8CA5-EF78-E34D-7144-773A8B652FB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B0BF6A-2B38-592C-4257-3CFD8FC0C04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4" y="2505071"/>
            <a:ext cx="5157782" cy="3684583"/>
          </a:xfrm>
        </p:spPr>
        <p:txBody>
          <a:bodyPr anchor="t"/>
          <a:lstStyle/>
          <a:p>
            <a:pPr lvl="0"/>
            <a:r>
              <a:rPr lang="cs-CZ" sz="2800" b="0"/>
              <a:t>…maakunta?</a:t>
            </a:r>
          </a:p>
          <a:p>
            <a:pPr lvl="0"/>
            <a:r>
              <a:rPr lang="cs-CZ" sz="2800" b="0"/>
              <a:t>…Ålandy?</a:t>
            </a:r>
          </a:p>
          <a:p>
            <a:pPr lvl="0"/>
            <a:r>
              <a:rPr lang="cs-CZ" sz="2800" b="0"/>
              <a:t>…Tampere?</a:t>
            </a:r>
          </a:p>
          <a:p>
            <a:pPr lvl="0"/>
            <a:r>
              <a:rPr lang="cs-CZ" sz="2800" b="0"/>
              <a:t>…Suomenlinna?</a:t>
            </a:r>
          </a:p>
          <a:p>
            <a:pPr lvl="0"/>
            <a:r>
              <a:rPr lang="cs-CZ" sz="2800" b="0"/>
              <a:t>…Johan Ludvig Runeberg?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DBA3DF-8029-3417-EBAE-0F87316E20B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5AE4CA-0623-881E-061E-ACDB0A5A7D4D}"/>
              </a:ext>
            </a:extLst>
          </p:cNvPr>
          <p:cNvSpPr txBox="1">
            <a:spLocks noGrp="1"/>
          </p:cNvSpPr>
          <p:nvPr>
            <p:ph idx="4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45FA6-F97F-6100-28F6-30F1D3C9ACD3}"/>
              </a:ext>
            </a:extLst>
          </p:cNvPr>
          <p:cNvSpPr txBox="1"/>
          <p:nvPr/>
        </p:nvSpPr>
        <p:spPr>
          <a:xfrm>
            <a:off x="850273" y="365037"/>
            <a:ext cx="10515243" cy="13251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entury" pitchFamily="18"/>
                <a:ea typeface="Microsoft YaHei" pitchFamily="2"/>
                <a:cs typeface="Mangal" pitchFamily="2"/>
              </a:rPr>
              <a:t>Jazyky ve Finsku I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400" b="0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2212A728-CA36-6544-7BB6-6A1EF69F12C5}"/>
              </a:ext>
            </a:extLst>
          </p:cNvPr>
          <p:cNvSpPr txBox="1"/>
          <p:nvPr/>
        </p:nvSpPr>
        <p:spPr>
          <a:xfrm>
            <a:off x="850273" y="595521"/>
            <a:ext cx="10515243" cy="13251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400" b="0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Kotus.fi = </a:t>
            </a:r>
            <a:r>
              <a:rPr lang="cs-CZ" sz="3600" b="0" i="1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Kotimaisten kielten keskus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finština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uralská jazyková rodina</a:t>
            </a:r>
          </a:p>
          <a:p>
            <a:pPr marL="914400" marR="0" lvl="2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baltofinské jazyky: finské, estonština/y, ižorština, karelské jazyky, livonština, vepština, votština</a:t>
            </a:r>
          </a:p>
          <a:p>
            <a:pPr marL="1371600" marR="0" lvl="3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finské jazyky:</a:t>
            </a:r>
          </a:p>
          <a:p>
            <a:pPr marL="1828800" marR="0" lvl="4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finština</a:t>
            </a:r>
          </a:p>
          <a:p>
            <a:pPr marL="1828800" marR="0" lvl="4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meänkieli (tornedalská finština) – Švédsko+Finsko</a:t>
            </a:r>
          </a:p>
          <a:p>
            <a:pPr marL="1828800" marR="0" lvl="4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kvénština (kvénská finština) – Norsko (Finnmarka, Tromsø)</a:t>
            </a:r>
          </a:p>
          <a:p>
            <a:pPr marL="1828800" marR="0" lvl="4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ingrijská finština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2EC29B-AACD-AE21-ECDC-43D9134D9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1"/>
            <a:ext cx="11408228" cy="68471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>
            <a:extLst>
              <a:ext uri="{FF2B5EF4-FFF2-40B4-BE49-F238E27FC236}">
                <a16:creationId xmlns:a16="http://schemas.microsoft.com/office/drawing/2014/main" id="{87C641E3-C899-AF44-B7BD-F18C4A1AFFB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7D3395A-D2B5-9DE9-BF67-57A5E8931E78}"/>
              </a:ext>
            </a:extLst>
          </p:cNvPr>
          <p:cNvSpPr txBox="1"/>
          <p:nvPr/>
        </p:nvSpPr>
        <p:spPr>
          <a:xfrm>
            <a:off x="838084" y="365037"/>
            <a:ext cx="10515243" cy="13251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Jazyky ve Finsku II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400" b="0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sámština/sámštiny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západo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-,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východo- a centrální sámské, celkem 9, 3 na hranici vymření (jazyková smrt)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ve Finsku: inarijská sámština (300 mluvčích), skoltská s. (400), severní s. (celkem 15-25 000)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Sámský parlament (</a:t>
            </a: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saamelaiskäräjät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– ve Finsku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tradice od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1973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„sámská oblast“ (</a:t>
            </a: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saamelaisalue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– Utsjoki, Inari, Enontekiö + severní část Sodankylä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400" b="0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02C0B7-A3EA-4975-900E-E5DAECEEAC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9792" y="0"/>
            <a:ext cx="5711827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>
            <a:extLst>
              <a:ext uri="{FF2B5EF4-FFF2-40B4-BE49-F238E27FC236}">
                <a16:creationId xmlns:a16="http://schemas.microsoft.com/office/drawing/2014/main" id="{52BC0D79-3E1E-A478-1094-0E64A40866B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5630461-F8F4-7ED0-FDB6-42869C36FF6E}"/>
              </a:ext>
            </a:extLst>
          </p:cNvPr>
          <p:cNvSpPr txBox="1"/>
          <p:nvPr/>
        </p:nvSpPr>
        <p:spPr>
          <a:xfrm>
            <a:off x="838084" y="365037"/>
            <a:ext cx="10515243" cy="13251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Jazyky ve Finsku III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400" b="0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švédština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indoevropský jazyk, severogermánský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finská švédština (</a:t>
            </a: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finlandssvenska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finská romština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finský + finskošvédský znakový jazyk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400" b="0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>
            <a:extLst>
              <a:ext uri="{FF2B5EF4-FFF2-40B4-BE49-F238E27FC236}">
                <a16:creationId xmlns:a16="http://schemas.microsoft.com/office/drawing/2014/main" id="{8FF45450-1813-B50E-0A1D-917D0D8BC9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42BA44C5-DAB0-7E19-388B-DB7F75958C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Jazyky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237D8D3-3DD4-E924-278A-822F3C3543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084" y="1151823"/>
            <a:ext cx="11121115" cy="4350962"/>
          </a:xfrm>
        </p:spPr>
        <p:txBody>
          <a:bodyPr/>
          <a:lstStyle/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/>
              <a:t>šedá: jednojazyčné finské obyvatelstvo</a:t>
            </a: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/>
              <a:t>tyrkysová: dvojjazyčné, finština jazyk většiny,</a:t>
            </a:r>
          </a:p>
          <a:p>
            <a:pPr lvl="0">
              <a:spcBef>
                <a:spcPts val="1000"/>
              </a:spcBef>
              <a:buNone/>
            </a:pPr>
            <a:r>
              <a:rPr lang="cs-CZ"/>
              <a:t>	švédština menšiny</a:t>
            </a: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/>
              <a:t>modrá: dvojjazyčné, švédština jazyk většiny,</a:t>
            </a:r>
          </a:p>
          <a:p>
            <a:pPr lvl="0">
              <a:spcBef>
                <a:spcPts val="1000"/>
              </a:spcBef>
              <a:buNone/>
            </a:pPr>
            <a:r>
              <a:rPr lang="cs-CZ"/>
              <a:t>	finština menšiny</a:t>
            </a: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/>
              <a:t>tmavomodrá: jednojazyčně švédské</a:t>
            </a: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/>
              <a:t>vínová: dvojjazyčné, finština jazyk většiny,</a:t>
            </a:r>
          </a:p>
          <a:p>
            <a:pPr lvl="0">
              <a:spcBef>
                <a:spcPts val="1000"/>
              </a:spcBef>
              <a:buNone/>
            </a:pPr>
            <a:r>
              <a:rPr lang="cs-CZ"/>
              <a:t>	sámština menšiny</a:t>
            </a:r>
          </a:p>
          <a:p>
            <a:pPr lvl="0">
              <a:spcBef>
                <a:spcPts val="1000"/>
              </a:spcBef>
              <a:buNone/>
            </a:pPr>
            <a:endParaRPr lang="cs-CZ"/>
          </a:p>
          <a:p>
            <a:pPr lvl="0">
              <a:spcBef>
                <a:spcPts val="1000"/>
              </a:spcBef>
              <a:buNone/>
            </a:pPr>
            <a:endParaRPr lang="cs-CZ"/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A4FFF479-1FB7-C4B6-1DE2-C988D3C3528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43598" y="-101516"/>
            <a:ext cx="3940917" cy="68576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>
            <a:extLst>
              <a:ext uri="{FF2B5EF4-FFF2-40B4-BE49-F238E27FC236}">
                <a16:creationId xmlns:a16="http://schemas.microsoft.com/office/drawing/2014/main" id="{0260C279-B816-FAEE-C749-6EB60271A0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9E0BFBB7-0145-3EC6-BB46-BC301AB2E4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57" y="1582917"/>
            <a:ext cx="10591559" cy="971595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cs-CZ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https://pxdata.stat.fi/PxWeb/pxweb/en/StatFin/StatFin__vaerak/statfin_vaerak_pxt_11rl.px/</a:t>
            </a:r>
            <a:endParaRPr lang="cs-CZ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67B25351-21DE-C336-D712-39ADFA780BA2}"/>
              </a:ext>
            </a:extLst>
          </p:cNvPr>
          <p:cNvSpPr/>
          <p:nvPr/>
        </p:nvSpPr>
        <p:spPr>
          <a:xfrm>
            <a:off x="573118" y="416335"/>
            <a:ext cx="10591559" cy="7502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Počty mluvčích ke konci 2023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137AA35-9E16-8E91-AC93-E5B63547DBB2}"/>
              </a:ext>
            </a:extLst>
          </p:cNvPr>
          <p:cNvSpPr txBox="1"/>
          <p:nvPr/>
        </p:nvSpPr>
        <p:spPr>
          <a:xfrm>
            <a:off x="838257" y="2605509"/>
            <a:ext cx="10591559" cy="36356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buSzPct val="45000"/>
              <a:buFont typeface="Calibri Light"/>
              <a:buAutoNum type="arabicParenR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/>
                <a:cs typeface="Tahoma" pitchFamily="34"/>
              </a:rPr>
              <a:t>suomi		4 757 476	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buSzPct val="45000"/>
              <a:buFont typeface="Calibri Light"/>
              <a:buAutoNum type="arabicParenR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/>
                <a:cs typeface="Tahoma" pitchFamily="34"/>
              </a:rPr>
              <a:t>ruotsi		286 030	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buSzPct val="45000"/>
              <a:buFont typeface="Calibri Light"/>
              <a:buAutoNum type="arabicParenR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/>
                <a:cs typeface="Tahoma" pitchFamily="34"/>
              </a:rPr>
              <a:t>venäjä		99 060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buSzPct val="45000"/>
              <a:buFont typeface="Calibri Light"/>
              <a:buAutoNum type="arabicParenR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/>
                <a:cs typeface="Tahoma" pitchFamily="34"/>
              </a:rPr>
              <a:t>viro		50 202 	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buSzPct val="45000"/>
              <a:buFont typeface="Calibri Light"/>
              <a:buAutoNum type="arabicParenR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/>
                <a:cs typeface="Tahoma" pitchFamily="34"/>
              </a:rPr>
              <a:t>arabia		41 311		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buSzPct val="45000"/>
              <a:buFont typeface="Calibri Light"/>
              <a:buAutoNum type="arabicParenR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/>
                <a:cs typeface="Tahoma" pitchFamily="34"/>
              </a:rPr>
              <a:t>englanti		33 796	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buSzPct val="45000"/>
              <a:buFont typeface="Calibri Light"/>
              <a:buAutoNum type="arabicParenR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/>
                <a:cs typeface="Tahoma" pitchFamily="34"/>
              </a:rPr>
              <a:t>ukraina		26 519	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buSzPct val="45000"/>
              <a:buFont typeface="Calibri Light"/>
              <a:buAutoNum type="arabicParenR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/>
                <a:cs typeface="Tahoma" pitchFamily="34"/>
              </a:rPr>
              <a:t>somali		25 654	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buSzPct val="45000"/>
              <a:buFont typeface="Calibri Light"/>
              <a:buAutoNum type="arabicParenR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/>
                <a:cs typeface="Tahoma" pitchFamily="34"/>
              </a:rPr>
              <a:t>persia		20 421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buSzPct val="45000"/>
              <a:buFont typeface="Calibri Light"/>
              <a:buAutoNum type="arabicParenR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/>
                <a:cs typeface="Tahoma" pitchFamily="34"/>
              </a:rPr>
              <a:t>albania		17 779</a:t>
            </a: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>
            <a:extLst>
              <a:ext uri="{FF2B5EF4-FFF2-40B4-BE49-F238E27FC236}">
                <a16:creationId xmlns:a16="http://schemas.microsoft.com/office/drawing/2014/main" id="{F1DC3962-9C70-9D16-0E77-E3B2FE896D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4238" y="38157"/>
            <a:ext cx="11233797" cy="6848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96747C0-6C80-3515-09D4-84AA110F7C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79315" y="2462497"/>
            <a:ext cx="9143643" cy="2387160"/>
          </a:xfrm>
        </p:spPr>
        <p:txBody>
          <a:bodyPr anchor="t" anchorCtr="1"/>
          <a:lstStyle/>
          <a:p>
            <a:pPr lvl="0" algn="ctr"/>
            <a:r>
              <a:rPr lang="cs-CZ" sz="7200" b="1">
                <a:solidFill>
                  <a:srgbClr val="FFFFFF"/>
                </a:solidFill>
                <a:latin typeface="Century" pitchFamily="18"/>
              </a:rPr>
              <a:t>Finsko </a:t>
            </a:r>
            <a:br>
              <a:rPr lang="cs-CZ" sz="7200" b="1">
                <a:solidFill>
                  <a:srgbClr val="FFFFFF"/>
                </a:solidFill>
                <a:latin typeface="Century" pitchFamily="18"/>
              </a:rPr>
            </a:br>
            <a:r>
              <a:rPr lang="cs-CZ" sz="7200" b="1">
                <a:solidFill>
                  <a:srgbClr val="FFFFFF"/>
                </a:solidFill>
                <a:latin typeface="Century" pitchFamily="18"/>
              </a:rPr>
              <a:t>Suomi / Finland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02EA0B56-CC8C-411B-7A7F-D2AF8B192D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520360" y="302931"/>
            <a:ext cx="2932563" cy="20242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C99B6DEB-507B-1D57-9424-4809F032503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39082" y="356396"/>
            <a:ext cx="2727719" cy="1917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36A77151-A431-865A-6119-C7166F23FEF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39082" y="4698360"/>
            <a:ext cx="2778541" cy="1803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8">
            <a:extLst>
              <a:ext uri="{FF2B5EF4-FFF2-40B4-BE49-F238E27FC236}">
                <a16:creationId xmlns:a16="http://schemas.microsoft.com/office/drawing/2014/main" id="{FC995AA6-60C9-0D25-F56F-5B71ABAF5BE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520360" y="4575785"/>
            <a:ext cx="3015234" cy="20484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>
            <a:extLst>
              <a:ext uri="{FF2B5EF4-FFF2-40B4-BE49-F238E27FC236}">
                <a16:creationId xmlns:a16="http://schemas.microsoft.com/office/drawing/2014/main" id="{846A2D84-C4FC-BDE1-7777-7EC6DA27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ky23">
            <a:extLst>
              <a:ext uri="{FF2B5EF4-FFF2-40B4-BE49-F238E27FC236}">
                <a16:creationId xmlns:a16="http://schemas.microsoft.com/office/drawing/2014/main" id="{D8EC366A-F27D-B654-5492-9AA2B116FC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8574" y="333829"/>
            <a:ext cx="10029367" cy="64153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>
            <a:extLst>
              <a:ext uri="{FF2B5EF4-FFF2-40B4-BE49-F238E27FC236}">
                <a16:creationId xmlns:a16="http://schemas.microsoft.com/office/drawing/2014/main" id="{99F7EF7C-2944-73CA-14B7-E99E76DDB378}"/>
              </a:ext>
            </a:extLst>
          </p:cNvPr>
          <p:cNvSpPr/>
          <p:nvPr/>
        </p:nvSpPr>
        <p:spPr>
          <a:xfrm>
            <a:off x="573118" y="416335"/>
            <a:ext cx="10591559" cy="7502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angal" pitchFamily="2"/>
              </a:rPr>
              <a:t>Náboženství</a:t>
            </a:r>
          </a:p>
        </p:txBody>
      </p:sp>
      <p:sp>
        <p:nvSpPr>
          <p:cNvPr id="3" name="Obdélník 3">
            <a:extLst>
              <a:ext uri="{FF2B5EF4-FFF2-40B4-BE49-F238E27FC236}">
                <a16:creationId xmlns:a16="http://schemas.microsoft.com/office/drawing/2014/main" id="{C525B58B-0238-4EAB-9C64-A7C99493DA27}"/>
              </a:ext>
            </a:extLst>
          </p:cNvPr>
          <p:cNvSpPr/>
          <p:nvPr/>
        </p:nvSpPr>
        <p:spPr>
          <a:xfrm>
            <a:off x="573118" y="1528081"/>
            <a:ext cx="10849621" cy="483209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dvě národní církve: finská pravoslavná církev (</a:t>
            </a: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suomen otrodoksinen kirkko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) a evangelická luteránská církev ve Finsku (</a:t>
            </a: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Suomen evankelis-luterilainen kirkko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1900: evangelíci (98,1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%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), pravoslavní (1,7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%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), jiné (0,2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%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1980: 90,3 + 1,1 + 0,7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2000: 85,1 + 1,1 + 1,1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2018: 69,8 + 1,1 + 1,7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2023: 63,6 + 1,1 + 1,8 (katolíci, muslimové, židé, buddhisté, novopohané…)</a:t>
            </a: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F8361A45-E035-BE8B-8A2F-05B96E299C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56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F32D9E0C-3C2B-4170-990D-7CBF800CA2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sz="4800" b="1">
                <a:effectLst>
                  <a:outerShdw dist="38096" dir="2700000">
                    <a:srgbClr val="000000"/>
                  </a:outerShdw>
                </a:effectLst>
              </a:rPr>
              <a:t>Politický systém</a:t>
            </a:r>
            <a:br>
              <a:rPr lang="cs-CZ" sz="4800" b="1">
                <a:effectLst>
                  <a:outerShdw dist="38096" dir="2700000">
                    <a:srgbClr val="000000"/>
                  </a:outerShdw>
                </a:effectLst>
              </a:rPr>
            </a:br>
            <a:endParaRPr lang="cs-CZ" sz="4800" b="1">
              <a:effectLst>
                <a:outerShdw dist="38096" dir="2700000">
                  <a:srgbClr val="000000"/>
                </a:outerShdw>
              </a:effectLst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48BFE1D0-EDD6-D07B-9979-84C97B3357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084" y="1160346"/>
            <a:ext cx="10515243" cy="501617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cs-CZ"/>
              <a:t>Parlamentní republika, vznik 6. 12. 1917, jednokomorový parlament (</a:t>
            </a:r>
            <a:r>
              <a:rPr lang="cs-CZ" i="1"/>
              <a:t>eduskunta, </a:t>
            </a:r>
            <a:r>
              <a:rPr lang="cs-CZ"/>
              <a:t>200 poslanců, 1906)</a:t>
            </a:r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cs-CZ"/>
              <a:t>prezident (</a:t>
            </a:r>
            <a:r>
              <a:rPr lang="cs-CZ" i="1"/>
              <a:t>suomen tasavallan presidentti</a:t>
            </a:r>
            <a:r>
              <a:rPr lang="cs-CZ"/>
              <a:t>): Alexander Stubb</a:t>
            </a:r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cs-CZ"/>
              <a:t>premiér (</a:t>
            </a:r>
            <a:r>
              <a:rPr lang="cs-CZ" i="1"/>
              <a:t>pääministeri</a:t>
            </a:r>
            <a:r>
              <a:rPr lang="cs-CZ"/>
              <a:t>): Petteri Orpo (od června 2023)</a:t>
            </a:r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cs-CZ"/>
              <a:t>strany v parlamentu (</a:t>
            </a:r>
            <a:r>
              <a:rPr lang="cs-CZ" i="1"/>
              <a:t>eduskunta</a:t>
            </a:r>
            <a:r>
              <a:rPr lang="cs-CZ"/>
              <a:t>):</a:t>
            </a:r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cs-CZ" sz="2400" b="1"/>
              <a:t>Národní koaliční strana </a:t>
            </a:r>
            <a:r>
              <a:rPr lang="cs-CZ" sz="2400"/>
              <a:t>(</a:t>
            </a:r>
            <a:r>
              <a:rPr lang="cs-CZ" sz="2400" i="1"/>
              <a:t>Kokoomus</a:t>
            </a:r>
            <a:r>
              <a:rPr lang="cs-CZ" sz="2400"/>
              <a:t>)</a:t>
            </a:r>
            <a:endParaRPr lang="cs-CZ" sz="2400" b="1"/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cs-CZ" sz="2400" b="1"/>
              <a:t>Křesťanští demokraté </a:t>
            </a:r>
            <a:r>
              <a:rPr lang="cs-CZ" sz="2400" i="1"/>
              <a:t>(Kristillisdemokraatit)</a:t>
            </a:r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cs-CZ" sz="2400" b="1"/>
              <a:t>Praví Finové </a:t>
            </a:r>
            <a:r>
              <a:rPr lang="cs-CZ" sz="2400" i="1"/>
              <a:t>(Perussuomalaiset)</a:t>
            </a:r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cs-CZ" sz="2400" b="1"/>
              <a:t>Švédská lidová stran</a:t>
            </a:r>
            <a:r>
              <a:rPr lang="cs-CZ" sz="2400"/>
              <a:t>a </a:t>
            </a:r>
            <a:r>
              <a:rPr lang="cs-CZ" sz="2400" i="1"/>
              <a:t>(Svenska folkpartiet)</a:t>
            </a:r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cs-CZ" sz="2400"/>
              <a:t>Strana středu (</a:t>
            </a:r>
            <a:r>
              <a:rPr lang="cs-CZ" sz="2400" i="1"/>
              <a:t>Suomen Keskusta</a:t>
            </a:r>
            <a:r>
              <a:rPr lang="cs-CZ" sz="2400"/>
              <a:t>), Svaz levice </a:t>
            </a:r>
            <a:r>
              <a:rPr lang="cs-CZ" sz="2400" i="1"/>
              <a:t>(Vasemmistoliitto), </a:t>
            </a:r>
            <a:r>
              <a:rPr lang="cs-CZ" sz="2400"/>
              <a:t>Zelený svaz </a:t>
            </a:r>
            <a:r>
              <a:rPr lang="cs-CZ" sz="2400" i="1"/>
              <a:t>(Vihreä liitto), </a:t>
            </a:r>
            <a:r>
              <a:rPr lang="cs-CZ" sz="2400"/>
              <a:t>Sociální demokraté (</a:t>
            </a:r>
            <a:r>
              <a:rPr lang="cs-CZ" sz="2400" i="1"/>
              <a:t>Suomen Sosialidemokraattinen Puolue)</a:t>
            </a:r>
            <a:endParaRPr lang="cs-CZ" sz="2400"/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cs-CZ"/>
          </a:p>
        </p:txBody>
      </p:sp>
      <p:pic>
        <p:nvPicPr>
          <p:cNvPr id="5" name="Picture 2" descr="Petteri Orpo (20. června 2023)">
            <a:extLst>
              <a:ext uri="{FF2B5EF4-FFF2-40B4-BE49-F238E27FC236}">
                <a16:creationId xmlns:a16="http://schemas.microsoft.com/office/drawing/2014/main" id="{650F31CA-6271-C6EF-98FD-78D2A44CD2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26053" y="-794"/>
            <a:ext cx="5141908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9B6143B9-E58D-354A-8956-C73E506C3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84" y="-794"/>
            <a:ext cx="4572292" cy="68584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59D54-2FF1-05C6-E2F5-288FAAE731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endParaRPr lang="cs-CZ"/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2F462C7A-6146-FC85-1119-8199F9C962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199" y="180722"/>
            <a:ext cx="11944798" cy="64958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0856901-C1A4-0F4B-FD05-3806175DD5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3999" y="2460979"/>
            <a:ext cx="11944798" cy="4215585"/>
          </a:xfrm>
        </p:spPr>
        <p:txBody>
          <a:bodyPr anchorCtr="1"/>
          <a:lstStyle/>
          <a:p>
            <a:pPr lvl="0" algn="ctr"/>
            <a:r>
              <a:rPr lang="cs-CZ" sz="15000">
                <a:solidFill>
                  <a:srgbClr val="FFFFFF"/>
                </a:solidFill>
              </a:rPr>
              <a:t>SUOMI a MY?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92C07-C7B7-B406-1453-F33CD0608B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4278" y="481678"/>
            <a:ext cx="10515243" cy="1325157"/>
          </a:xfrm>
        </p:spPr>
        <p:txBody>
          <a:bodyPr/>
          <a:lstStyle/>
          <a:p>
            <a:pPr lvl="0"/>
            <a:r>
              <a:rPr lang="cs-CZ" sz="6600" b="1"/>
              <a:t>Kontexty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88EF54-A8FC-E486-ACF5-2750D33B5D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/>
              <a:t>geografické</a:t>
            </a: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/>
              <a:t>politické</a:t>
            </a: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/>
              <a:t>jazykové</a:t>
            </a: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/>
              <a:t>kulturní</a:t>
            </a: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/>
              <a:t>náboženské</a:t>
            </a: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/>
              <a:t>role sebeidentifikace</a:t>
            </a:r>
          </a:p>
          <a:p>
            <a:pPr lvl="0">
              <a:spcBef>
                <a:spcPts val="1000"/>
              </a:spcBef>
              <a:buNone/>
            </a:pPr>
            <a:r>
              <a:rPr lang="cs-CZ"/>
              <a:t>a národní image?</a:t>
            </a:r>
          </a:p>
          <a:p>
            <a:pPr lvl="0">
              <a:spcBef>
                <a:spcPts val="1000"/>
              </a:spcBef>
              <a:buNone/>
            </a:pPr>
            <a:endParaRPr lang="cs-CZ"/>
          </a:p>
          <a:p>
            <a:pPr lvl="0">
              <a:spcBef>
                <a:spcPts val="1000"/>
              </a:spcBef>
              <a:buNone/>
            </a:pPr>
            <a:endParaRPr lang="cs-CZ"/>
          </a:p>
          <a:p>
            <a:pPr lvl="0">
              <a:spcBef>
                <a:spcPts val="1000"/>
              </a:spcBef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AA34AC-8198-C301-FC06-8BCFB910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65443" y="0"/>
            <a:ext cx="6406917" cy="68576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2">
            <a:extLst>
              <a:ext uri="{FF2B5EF4-FFF2-40B4-BE49-F238E27FC236}">
                <a16:creationId xmlns:a16="http://schemas.microsoft.com/office/drawing/2014/main" id="{57D37E26-D48B-7F65-416A-3D1F19838F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7699" y="12646"/>
            <a:ext cx="9210239" cy="68598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0CAA1EA9-2C8C-FC3A-C304-A5E863F9D9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8883" y="1498683"/>
            <a:ext cx="5182197" cy="1163519"/>
          </a:xfrm>
        </p:spPr>
        <p:txBody>
          <a:bodyPr>
            <a:normAutofit fontScale="90000"/>
          </a:bodyPr>
          <a:lstStyle/>
          <a:p>
            <a:pPr lvl="0"/>
            <a:br>
              <a:rPr lang="cs-CZ" b="1"/>
            </a:br>
            <a:r>
              <a:rPr lang="cs-CZ" sz="7300" b="1"/>
              <a:t>92 % a 5 %</a:t>
            </a:r>
            <a:br>
              <a:rPr lang="cs-CZ" b="1"/>
            </a:br>
            <a:br>
              <a:rPr lang="cs-CZ"/>
            </a:br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4640513-644A-5223-8120-C157CAD98457}"/>
              </a:ext>
            </a:extLst>
          </p:cNvPr>
          <p:cNvSpPr/>
          <p:nvPr/>
        </p:nvSpPr>
        <p:spPr>
          <a:xfrm>
            <a:off x="6987652" y="2190957"/>
            <a:ext cx="2777233" cy="6750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340 000 km</a:t>
            </a:r>
            <a:r>
              <a:rPr lang="cs-CZ" sz="3600" b="1" i="0" u="none" strike="noStrike" kern="0" cap="none" spc="0" baseline="3000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2</a:t>
            </a:r>
            <a:br>
              <a:rPr lang="cs-CZ" sz="6000" b="1" i="0" u="none" strike="noStrike" kern="1200" cap="none" spc="0" baseline="0">
                <a:solidFill>
                  <a:srgbClr val="000000"/>
                </a:solidFill>
                <a:uFillTx/>
                <a:latin typeface="Bauhaus 93" pitchFamily="82"/>
                <a:ea typeface="Microsoft YaHei" pitchFamily="2"/>
                <a:cs typeface="Mangal" pitchFamily="2"/>
              </a:rPr>
            </a:br>
            <a:br>
              <a:rPr lang="cs-CZ" sz="6000" b="0" i="0" u="none" strike="noStrike" kern="1200" cap="none" spc="0" baseline="0">
                <a:solidFill>
                  <a:srgbClr val="000000"/>
                </a:solidFill>
                <a:uFillTx/>
                <a:latin typeface="Bauhaus 93" pitchFamily="82"/>
                <a:ea typeface="Microsoft YaHei" pitchFamily="2"/>
                <a:cs typeface="Mangal" pitchFamily="2"/>
              </a:rPr>
            </a:br>
            <a:endParaRPr lang="cs-CZ" sz="6000" b="0" i="0" u="none" strike="noStrike" kern="1200" cap="none" spc="0" baseline="0">
              <a:solidFill>
                <a:srgbClr val="000000"/>
              </a:solidFill>
              <a:uFillTx/>
              <a:latin typeface="Bauhaus 93" pitchFamily="82"/>
              <a:ea typeface="Microsoft YaHei" pitchFamily="2"/>
              <a:cs typeface="Mangal" pitchFamily="2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7D951D1-525D-61F1-82A0-342CF58545DB}"/>
              </a:ext>
            </a:extLst>
          </p:cNvPr>
          <p:cNvSpPr/>
          <p:nvPr/>
        </p:nvSpPr>
        <p:spPr>
          <a:xfrm>
            <a:off x="289078" y="3878637"/>
            <a:ext cx="3726362" cy="14245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5 619 399</a:t>
            </a:r>
            <a:endParaRPr lang="cs-CZ" sz="6000" b="1" i="0" u="none" strike="noStrike" kern="1200" cap="none" spc="0" baseline="0">
              <a:solidFill>
                <a:srgbClr val="000000"/>
              </a:solidFill>
              <a:uFillTx/>
              <a:latin typeface="Century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FC931DC-BE5A-F777-304D-E47A73200F86}"/>
              </a:ext>
            </a:extLst>
          </p:cNvPr>
          <p:cNvSpPr/>
          <p:nvPr/>
        </p:nvSpPr>
        <p:spPr>
          <a:xfrm>
            <a:off x="8465039" y="2190957"/>
            <a:ext cx="3726362" cy="14245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i="1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16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E0CF4EB-FAAA-6203-82A6-9842113EAFA4}"/>
              </a:ext>
            </a:extLst>
          </p:cNvPr>
          <p:cNvSpPr/>
          <p:nvPr/>
        </p:nvSpPr>
        <p:spPr>
          <a:xfrm>
            <a:off x="7357902" y="4558503"/>
            <a:ext cx="3726362" cy="14245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6. 12. 1917</a:t>
            </a:r>
            <a:br>
              <a:rPr lang="cs-CZ" sz="6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</a:br>
            <a:endParaRPr lang="cs-CZ" sz="66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166B10C-086B-D3A8-0EAE-FFE4DA03FF3A}"/>
              </a:ext>
            </a:extLst>
          </p:cNvPr>
          <p:cNvSpPr/>
          <p:nvPr/>
        </p:nvSpPr>
        <p:spPr>
          <a:xfrm>
            <a:off x="3468209" y="5138937"/>
            <a:ext cx="3726362" cy="14245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10 %</a:t>
            </a:r>
            <a:br>
              <a:rPr lang="cs-CZ" sz="44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</a:br>
            <a:endParaRPr lang="cs-CZ" sz="4400" b="1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AD83B7E-CDE0-2F66-2721-C92838DC7C5A}"/>
              </a:ext>
            </a:extLst>
          </p:cNvPr>
          <p:cNvSpPr/>
          <p:nvPr/>
        </p:nvSpPr>
        <p:spPr>
          <a:xfrm>
            <a:off x="3987899" y="3374821"/>
            <a:ext cx="3726362" cy="14245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7200" b="1" i="1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1995</a:t>
            </a:r>
            <a:br>
              <a:rPr lang="cs-CZ" sz="44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</a:br>
            <a:endParaRPr lang="cs-CZ" sz="4400" b="1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465C8-4768-78D1-F4DC-9E7F8DF4FD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0116" y="403917"/>
            <a:ext cx="10515243" cy="1325157"/>
          </a:xfrm>
        </p:spPr>
        <p:txBody>
          <a:bodyPr/>
          <a:lstStyle/>
          <a:p>
            <a:pPr lvl="0"/>
            <a:r>
              <a:rPr lang="cs-CZ" sz="6600">
                <a:latin typeface="Century" pitchFamily="18"/>
              </a:rPr>
              <a:t>Základní údaje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DE1C-ABBB-0BA7-DACA-7F6C46F90A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0116" y="1584719"/>
            <a:ext cx="10515243" cy="4350962"/>
          </a:xfrm>
        </p:spPr>
        <p:txBody>
          <a:bodyPr/>
          <a:lstStyle/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>
                <a:latin typeface="Century" pitchFamily="18"/>
              </a:rPr>
              <a:t>rozloha cca 340 000 km</a:t>
            </a:r>
            <a:r>
              <a:rPr lang="cs-CZ" sz="3600" b="1" kern="0" baseline="30000">
                <a:latin typeface="Calibri Light" pitchFamily="18"/>
              </a:rPr>
              <a:t>2</a:t>
            </a:r>
            <a:endParaRPr lang="cs-CZ">
              <a:latin typeface="Century" pitchFamily="18"/>
            </a:endParaRP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>
                <a:latin typeface="Century" pitchFamily="18"/>
              </a:rPr>
              <a:t>obyv.: 5 619 399 (odhad k 7/2024)</a:t>
            </a: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>
                <a:latin typeface="Century" pitchFamily="18"/>
              </a:rPr>
              <a:t>hustota zalidnění: 16 obyv./km</a:t>
            </a:r>
            <a:r>
              <a:rPr lang="cs-CZ" sz="3600" b="1" kern="0" baseline="30000">
                <a:latin typeface="Calibri Light" pitchFamily="18"/>
              </a:rPr>
              <a:t>2</a:t>
            </a:r>
            <a:endParaRPr lang="cs-CZ">
              <a:latin typeface="Century" pitchFamily="18"/>
            </a:endParaRP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r>
              <a:rPr lang="cs-CZ">
                <a:latin typeface="Century" pitchFamily="18"/>
              </a:rPr>
              <a:t>největší města: Helsinky, Espoo,</a:t>
            </a:r>
          </a:p>
          <a:p>
            <a:pPr lvl="0">
              <a:spcBef>
                <a:spcPts val="1000"/>
              </a:spcBef>
              <a:buNone/>
            </a:pPr>
            <a:r>
              <a:rPr lang="cs-CZ">
                <a:latin typeface="Century" pitchFamily="18"/>
              </a:rPr>
              <a:t>Tampere, Vantaa, Oulu, Turku,</a:t>
            </a:r>
          </a:p>
          <a:p>
            <a:pPr lvl="0">
              <a:spcBef>
                <a:spcPts val="1000"/>
              </a:spcBef>
              <a:buNone/>
            </a:pPr>
            <a:r>
              <a:rPr lang="cs-CZ">
                <a:latin typeface="Century" pitchFamily="18"/>
              </a:rPr>
              <a:t>Jyväskylä, Lahti, Kuopio, Pori,</a:t>
            </a:r>
          </a:p>
          <a:p>
            <a:pPr lvl="0">
              <a:spcBef>
                <a:spcPts val="1000"/>
              </a:spcBef>
              <a:buNone/>
            </a:pPr>
            <a:r>
              <a:rPr lang="cs-CZ">
                <a:latin typeface="Century" pitchFamily="18"/>
              </a:rPr>
              <a:t>Kouvola, Joensuu</a:t>
            </a:r>
          </a:p>
          <a:p>
            <a:pPr lvl="0">
              <a:spcBef>
                <a:spcPts val="1000"/>
              </a:spcBef>
              <a:buNone/>
            </a:pPr>
            <a:endParaRPr lang="cs-CZ" b="1">
              <a:latin typeface="Century" pitchFamily="18"/>
            </a:endParaRPr>
          </a:p>
          <a:p>
            <a:pPr lvl="0">
              <a:spcBef>
                <a:spcPts val="1000"/>
              </a:spcBef>
              <a:buNone/>
            </a:pPr>
            <a:endParaRPr lang="cs-CZ">
              <a:latin typeface="Century" pitchFamily="18"/>
            </a:endParaRPr>
          </a:p>
          <a:p>
            <a:pPr lvl="0">
              <a:spcBef>
                <a:spcPts val="1000"/>
              </a:spcBef>
              <a:buNone/>
            </a:pPr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6DD96DF-6750-63E4-0358-74E4B49FCAB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34162" y="0"/>
            <a:ext cx="4619155" cy="67615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79C118F-A6E6-C2E6-B0AD-33BABA488A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14639" y="471236"/>
            <a:ext cx="5915162" cy="59151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7CC6A-F337-36C0-8E3A-364F160775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Administrativní rozdělení</a:t>
            </a:r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9C695762-93E8-1A92-A8C2-7E93CF8E75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28164" y="1344241"/>
            <a:ext cx="5070960" cy="5513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1617FBB-9BEA-84CB-D32E-F75E937089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10476" y="256315"/>
            <a:ext cx="3642841" cy="61632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E8468EF8-901C-9CF3-23C5-C7ED24FA980F}"/>
              </a:ext>
            </a:extLst>
          </p:cNvPr>
          <p:cNvSpPr/>
          <p:nvPr/>
        </p:nvSpPr>
        <p:spPr>
          <a:xfrm>
            <a:off x="838084" y="2162510"/>
            <a:ext cx="2617195" cy="16621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311 obcí (</a:t>
            </a:r>
            <a:r>
              <a:rPr lang="cs-CZ" sz="3200" b="0" i="1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kunta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70 okresů (</a:t>
            </a:r>
            <a:r>
              <a:rPr lang="cs-CZ" sz="3200" b="0" i="1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seutukunta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19 provincií (</a:t>
            </a:r>
            <a:r>
              <a:rPr lang="cs-CZ" sz="3200" b="0" i="1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maakunta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>
            <a:extLst>
              <a:ext uri="{FF2B5EF4-FFF2-40B4-BE49-F238E27FC236}">
                <a16:creationId xmlns:a16="http://schemas.microsoft.com/office/drawing/2014/main" id="{1C5CAA5D-C788-44BD-AB8C-B6800E070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775" y="-90315"/>
            <a:ext cx="395843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6ABFBF-3D80-A208-AC41-9D52557A9E33}"/>
              </a:ext>
            </a:extLst>
          </p:cNvPr>
          <p:cNvSpPr/>
          <p:nvPr/>
        </p:nvSpPr>
        <p:spPr>
          <a:xfrm>
            <a:off x="223314" y="5891771"/>
            <a:ext cx="3711339" cy="5693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Ahvenanmaa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(Ålandy)</a:t>
            </a:r>
            <a:endParaRPr lang="cs-CZ" sz="2000" b="0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C87157B-19B0-8342-7D18-2CA4C298629F}"/>
              </a:ext>
            </a:extLst>
          </p:cNvPr>
          <p:cNvSpPr/>
          <p:nvPr/>
        </p:nvSpPr>
        <p:spPr>
          <a:xfrm>
            <a:off x="7837194" y="519973"/>
            <a:ext cx="3711339" cy="5693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Lappi </a:t>
            </a:r>
            <a:r>
              <a:rPr lang="cs-CZ" sz="20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(Laponsko)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A20FBE4-BA76-2358-BC51-E60B8BB28868}"/>
              </a:ext>
            </a:extLst>
          </p:cNvPr>
          <p:cNvSpPr/>
          <p:nvPr/>
        </p:nvSpPr>
        <p:spPr>
          <a:xfrm>
            <a:off x="1927463" y="1938866"/>
            <a:ext cx="3711339" cy="5693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Pohjanmaa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3F4596D-0EB4-326D-4D0F-E4C369860592}"/>
              </a:ext>
            </a:extLst>
          </p:cNvPr>
          <p:cNvSpPr/>
          <p:nvPr/>
        </p:nvSpPr>
        <p:spPr>
          <a:xfrm>
            <a:off x="7956203" y="2859603"/>
            <a:ext cx="3711339" cy="5693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Savo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C287483-5ABD-EC70-6524-3CD3BBB94643}"/>
              </a:ext>
            </a:extLst>
          </p:cNvPr>
          <p:cNvSpPr/>
          <p:nvPr/>
        </p:nvSpPr>
        <p:spPr>
          <a:xfrm>
            <a:off x="8699501" y="4722647"/>
            <a:ext cx="3711339" cy="5693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Karjala </a:t>
            </a:r>
            <a:r>
              <a:rPr lang="cs-CZ" sz="20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(Karélie)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C9CEA218-4969-0BF8-E09E-58AB7B92FC9C}"/>
              </a:ext>
            </a:extLst>
          </p:cNvPr>
          <p:cNvSpPr/>
          <p:nvPr/>
        </p:nvSpPr>
        <p:spPr>
          <a:xfrm>
            <a:off x="2078988" y="2918179"/>
            <a:ext cx="3711339" cy="5693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Häme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509A8F2-CBD4-62FE-2AA6-7DA2547DA425}"/>
              </a:ext>
            </a:extLst>
          </p:cNvPr>
          <p:cNvSpPr/>
          <p:nvPr/>
        </p:nvSpPr>
        <p:spPr>
          <a:xfrm>
            <a:off x="1110008" y="3863623"/>
            <a:ext cx="3711339" cy="5693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Satakunta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D5A7AF7F-E02F-76AC-3BF6-B950211A27D5}"/>
              </a:ext>
            </a:extLst>
          </p:cNvPr>
          <p:cNvSpPr/>
          <p:nvPr/>
        </p:nvSpPr>
        <p:spPr>
          <a:xfrm>
            <a:off x="643463" y="4873294"/>
            <a:ext cx="3711339" cy="5693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Varsinais-Suomi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(Vlastní Finsko)</a:t>
            </a:r>
            <a:endParaRPr lang="cs-CZ" sz="2000" b="0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4C575C4-3618-1723-1982-4B6A05FA1942}"/>
              </a:ext>
            </a:extLst>
          </p:cNvPr>
          <p:cNvSpPr/>
          <p:nvPr/>
        </p:nvSpPr>
        <p:spPr>
          <a:xfrm>
            <a:off x="392177" y="542550"/>
            <a:ext cx="3711339" cy="5693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Historické provincie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BF72E3A-6572-F7D6-D4E4-B4954626EB35}"/>
              </a:ext>
            </a:extLst>
          </p:cNvPr>
          <p:cNvSpPr/>
          <p:nvPr/>
        </p:nvSpPr>
        <p:spPr>
          <a:xfrm>
            <a:off x="8369302" y="5891771"/>
            <a:ext cx="3711339" cy="5693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rPr>
              <a:t>Uusimaa</a:t>
            </a:r>
          </a:p>
        </p:txBody>
      </p:sp>
      <p:cxnSp>
        <p:nvCxnSpPr>
          <p:cNvPr id="13" name="Přímá spojnice se šipkou 18">
            <a:extLst>
              <a:ext uri="{FF2B5EF4-FFF2-40B4-BE49-F238E27FC236}">
                <a16:creationId xmlns:a16="http://schemas.microsoft.com/office/drawing/2014/main" id="{16785B90-377E-056C-DE6A-39C8B0132A6E}"/>
              </a:ext>
            </a:extLst>
          </p:cNvPr>
          <p:cNvCxnSpPr/>
          <p:nvPr/>
        </p:nvCxnSpPr>
        <p:spPr>
          <a:xfrm>
            <a:off x="4103507" y="2235195"/>
            <a:ext cx="1686821" cy="1193805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4" name="Přímá spojnice se šipkou 20">
            <a:extLst>
              <a:ext uri="{FF2B5EF4-FFF2-40B4-BE49-F238E27FC236}">
                <a16:creationId xmlns:a16="http://schemas.microsoft.com/office/drawing/2014/main" id="{79128C72-6215-512A-AB24-AF4A1B31656E}"/>
              </a:ext>
            </a:extLst>
          </p:cNvPr>
          <p:cNvCxnSpPr/>
          <p:nvPr/>
        </p:nvCxnSpPr>
        <p:spPr>
          <a:xfrm>
            <a:off x="3327401" y="3301998"/>
            <a:ext cx="2908294" cy="144779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5" name="Přímá spojnice se šipkou 22">
            <a:extLst>
              <a:ext uri="{FF2B5EF4-FFF2-40B4-BE49-F238E27FC236}">
                <a16:creationId xmlns:a16="http://schemas.microsoft.com/office/drawing/2014/main" id="{11324BEB-945E-8B2E-2A5B-A1EBD7CAB187}"/>
              </a:ext>
            </a:extLst>
          </p:cNvPr>
          <p:cNvCxnSpPr/>
          <p:nvPr/>
        </p:nvCxnSpPr>
        <p:spPr>
          <a:xfrm>
            <a:off x="2959098" y="4190996"/>
            <a:ext cx="1862249" cy="1251695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6" name="Přímá spojnice se šipkou 24">
            <a:extLst>
              <a:ext uri="{FF2B5EF4-FFF2-40B4-BE49-F238E27FC236}">
                <a16:creationId xmlns:a16="http://schemas.microsoft.com/office/drawing/2014/main" id="{55D8BA92-127C-731C-FB9F-BBA09E7D8478}"/>
              </a:ext>
            </a:extLst>
          </p:cNvPr>
          <p:cNvCxnSpPr/>
          <p:nvPr/>
        </p:nvCxnSpPr>
        <p:spPr>
          <a:xfrm>
            <a:off x="3479804" y="5194304"/>
            <a:ext cx="1341543" cy="69746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7" name="Přímá spojnice se šipkou 26">
            <a:extLst>
              <a:ext uri="{FF2B5EF4-FFF2-40B4-BE49-F238E27FC236}">
                <a16:creationId xmlns:a16="http://schemas.microsoft.com/office/drawing/2014/main" id="{BB6259CE-EECD-DB3B-F83D-2C81A6E78A21}"/>
              </a:ext>
            </a:extLst>
          </p:cNvPr>
          <p:cNvCxnSpPr/>
          <p:nvPr/>
        </p:nvCxnSpPr>
        <p:spPr>
          <a:xfrm>
            <a:off x="2578095" y="6210303"/>
            <a:ext cx="1525412" cy="105146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8" name="Přímá spojnice se šipkou 30">
            <a:extLst>
              <a:ext uri="{FF2B5EF4-FFF2-40B4-BE49-F238E27FC236}">
                <a16:creationId xmlns:a16="http://schemas.microsoft.com/office/drawing/2014/main" id="{EFAF2124-D08B-AF10-AFD3-D5B6731017E1}"/>
              </a:ext>
            </a:extLst>
          </p:cNvPr>
          <p:cNvCxnSpPr/>
          <p:nvPr/>
        </p:nvCxnSpPr>
        <p:spPr>
          <a:xfrm flipH="1">
            <a:off x="7366004" y="966228"/>
            <a:ext cx="471190" cy="145728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9" name="Přímá spojnice se šipkou 32">
            <a:extLst>
              <a:ext uri="{FF2B5EF4-FFF2-40B4-BE49-F238E27FC236}">
                <a16:creationId xmlns:a16="http://schemas.microsoft.com/office/drawing/2014/main" id="{82300500-4732-E15E-7B4C-294AE02BB4AB}"/>
              </a:ext>
            </a:extLst>
          </p:cNvPr>
          <p:cNvCxnSpPr/>
          <p:nvPr/>
        </p:nvCxnSpPr>
        <p:spPr>
          <a:xfrm flipH="1">
            <a:off x="6845298" y="3429000"/>
            <a:ext cx="1524004" cy="761996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20" name="Přímá spojnice se šipkou 34">
            <a:extLst>
              <a:ext uri="{FF2B5EF4-FFF2-40B4-BE49-F238E27FC236}">
                <a16:creationId xmlns:a16="http://schemas.microsoft.com/office/drawing/2014/main" id="{CC434AA3-F9E7-5711-570C-F403610993AD}"/>
              </a:ext>
            </a:extLst>
          </p:cNvPr>
          <p:cNvCxnSpPr/>
          <p:nvPr/>
        </p:nvCxnSpPr>
        <p:spPr>
          <a:xfrm flipH="1">
            <a:off x="8075221" y="5098346"/>
            <a:ext cx="459175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21" name="Přímá spojnice se šipkou 36">
            <a:extLst>
              <a:ext uri="{FF2B5EF4-FFF2-40B4-BE49-F238E27FC236}">
                <a16:creationId xmlns:a16="http://schemas.microsoft.com/office/drawing/2014/main" id="{3E3A35B0-2413-57E2-3C3A-5B1D7EDA2367}"/>
              </a:ext>
            </a:extLst>
          </p:cNvPr>
          <p:cNvCxnSpPr/>
          <p:nvPr/>
        </p:nvCxnSpPr>
        <p:spPr>
          <a:xfrm flipH="1">
            <a:off x="6476996" y="6315449"/>
            <a:ext cx="1892306" cy="138971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Širokoúhlá obrazovka</PresentationFormat>
  <Paragraphs>147</Paragraphs>
  <Slides>22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Bauhaus 93</vt:lpstr>
      <vt:lpstr>Calibri</vt:lpstr>
      <vt:lpstr>Calibri Light</vt:lpstr>
      <vt:lpstr>Century</vt:lpstr>
      <vt:lpstr>StarSymbol</vt:lpstr>
      <vt:lpstr>Times New Roman</vt:lpstr>
      <vt:lpstr>Motiv Office</vt:lpstr>
      <vt:lpstr>Prezentace aplikace PowerPoint</vt:lpstr>
      <vt:lpstr>Finsko  Suomi / Finland</vt:lpstr>
      <vt:lpstr>Prezentace aplikace PowerPoint</vt:lpstr>
      <vt:lpstr>Kontexty</vt:lpstr>
      <vt:lpstr> 92 % a 5 %  </vt:lpstr>
      <vt:lpstr>Základní údaje</vt:lpstr>
      <vt:lpstr>Prezentace aplikace PowerPoint</vt:lpstr>
      <vt:lpstr>Administrativní rozdělení</vt:lpstr>
      <vt:lpstr>Prezentace aplikace PowerPoint</vt:lpstr>
      <vt:lpstr>Turku/Åbo</vt:lpstr>
      <vt:lpstr>Tampere</vt:lpstr>
      <vt:lpstr>Helsinky / Helsinki / Helsingfors </vt:lpstr>
      <vt:lpstr>Prezentace aplikace PowerPoint</vt:lpstr>
      <vt:lpstr>Kdo, co, kde je…?</vt:lpstr>
      <vt:lpstr>Prezentace aplikace PowerPoint</vt:lpstr>
      <vt:lpstr>Prezentace aplikace PowerPoint</vt:lpstr>
      <vt:lpstr>Prezentace aplikace PowerPoint</vt:lpstr>
      <vt:lpstr>Jazyky</vt:lpstr>
      <vt:lpstr>Prezentace aplikace PowerPoint</vt:lpstr>
      <vt:lpstr>Prezentace aplikace PowerPoint</vt:lpstr>
      <vt:lpstr>Prezentace aplikace PowerPoint</vt:lpstr>
      <vt:lpstr>Politický systém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Jan-Marek Šík</dc:creator>
  <cp:lastModifiedBy>Jan-Marek Šík</cp:lastModifiedBy>
  <cp:revision>1</cp:revision>
  <dcterms:created xsi:type="dcterms:W3CDTF">2024-12-11T10:33:05Z</dcterms:created>
  <dcterms:modified xsi:type="dcterms:W3CDTF">2024-12-11T10:33:17Z</dcterms:modified>
</cp:coreProperties>
</file>