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1" r:id="rId4"/>
    <p:sldId id="262" r:id="rId5"/>
    <p:sldId id="274" r:id="rId6"/>
    <p:sldId id="273" r:id="rId7"/>
    <p:sldId id="276" r:id="rId8"/>
    <p:sldId id="272" r:id="rId9"/>
    <p:sldId id="275" r:id="rId10"/>
    <p:sldId id="271" r:id="rId11"/>
    <p:sldId id="268" r:id="rId12"/>
    <p:sldId id="280" r:id="rId13"/>
    <p:sldId id="281" r:id="rId14"/>
    <p:sldId id="277" r:id="rId15"/>
    <p:sldId id="278" r:id="rId16"/>
    <p:sldId id="28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30BB5-9C29-FF83-ACD4-E1BAF5794A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590218D-36A8-BD74-358D-BB3E8AE233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494BDA-BF92-6190-3C09-19A3DA939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345D-2AA9-4B9B-AA09-98213BDADBB2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AE3238-0F7A-C81A-8798-30D76D133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5A73DF6-F79B-E52D-F727-7DEFB6366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54DD-E12B-4112-BE39-527BD7B85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7758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9F2BF2-D068-1631-8DC0-3FFD1987A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ED0A308-0685-4002-1C0B-8ECFAA3AE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2C123E-52D7-9058-266F-308427DD1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345D-2AA9-4B9B-AA09-98213BDADBB2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1F6C4A-7FE1-D997-F422-A31414FF5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484F5BA-178F-F11E-D4C0-A007CCA61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54DD-E12B-4112-BE39-527BD7B85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4360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3D5213F-E77A-1A45-28FA-3F933631CE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EC632BB-A400-7557-4F27-F75175675E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E6946B-58A1-6715-C2B4-C8111C4E6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345D-2AA9-4B9B-AA09-98213BDADBB2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91DB10-4F60-2F09-E283-CC98C1BA1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3BEAE9-A179-74FC-EC33-C7ECEE755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54DD-E12B-4112-BE39-527BD7B85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8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76011-0E27-87C0-253D-DB1A4C80A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D5C447-1A5B-BD78-FFCB-0923BED8B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7FAE87-B0DA-D9AA-7233-31D6B5BF2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345D-2AA9-4B9B-AA09-98213BDADBB2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133B6B-7799-182A-4FF8-32C4D8164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3F56FA-5B10-965E-1E02-4F0C6849F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54DD-E12B-4112-BE39-527BD7B85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92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F5162A-B846-0586-4744-6ECC4FE4F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F3A81AD-8C5B-86E0-2EC7-1499AC11EB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8A058A-980D-2AAC-7130-1DCA2D90A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345D-2AA9-4B9B-AA09-98213BDADBB2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C78DFA4-9195-CF4E-8C7F-4998575C6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98278E-F6AA-8B1F-354A-B947CE0C5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54DD-E12B-4112-BE39-527BD7B85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409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22612-AF4E-AB28-D782-6E66CE6ED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21F0F4-09D5-89A4-390D-A22D8A00D5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A1C3944-54E5-6400-027B-19763522F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0844626-6126-D271-AA6F-1183AB805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345D-2AA9-4B9B-AA09-98213BDADBB2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25135BC-0661-868F-9F81-6F80693F5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8E1C4B-6844-B5B3-D4C8-167DD45E3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54DD-E12B-4112-BE39-527BD7B85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517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9BA0AA-B419-51A4-C123-D87E4AB26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46219CF-E442-D211-1F0B-519662D67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AA3D4E3-8260-22D4-5EEE-5D00ED8184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22B5ACE-FA58-9636-AC0D-D7AE5FADD3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0EEF180-D8F8-3E9A-D6AB-B621889859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25725D4-453D-04CC-979D-3DE7046BD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345D-2AA9-4B9B-AA09-98213BDADBB2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2FE605D-4F80-B690-032F-3B0A74400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81BFE1B-5B69-C265-79F4-5B3622490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54DD-E12B-4112-BE39-527BD7B85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2297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D36262-989A-395A-BB8D-80C7E98AF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73E2F98-1B89-A21D-6483-415CF4A4A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345D-2AA9-4B9B-AA09-98213BDADBB2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053E821-3208-1E14-3540-52FC7D9F0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B4792BB-2133-C132-C850-DD78BBA60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54DD-E12B-4112-BE39-527BD7B85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62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B047C95-0F7A-5418-CEA8-EA8D555C6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345D-2AA9-4B9B-AA09-98213BDADBB2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47D6AFA-1E60-134A-85AE-956C82B6E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76FB6B5-F74F-7120-197C-BB2F6F80F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54DD-E12B-4112-BE39-527BD7B85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050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57F84B-554D-C6C5-5A38-AEFCEDE21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FB45A9-9364-F754-D7D3-9851792C7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823C033-7B8C-41AF-E143-CE49E5B78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5E523A-35C9-A21A-F916-7C7DA51F1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345D-2AA9-4B9B-AA09-98213BDADBB2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3CA267-0405-9401-1BCC-DCA335E2A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9E9DDA-A1FC-1923-EA9D-5BB0FD9D9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54DD-E12B-4112-BE39-527BD7B85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929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650999-6CA3-11ED-FE46-5AE8A98A5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4760031-4ABD-A024-57A1-B532123C0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5179083-55C8-B3A6-73CE-B2EC4154DD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B28B0AB-278B-40E3-7101-914D2E9BD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2345D-2AA9-4B9B-AA09-98213BDADBB2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E8893D-AAB6-8B45-0CD9-809B59B79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BF40A77-CF05-198D-1D22-AF84CDDB8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354DD-E12B-4112-BE39-527BD7B85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8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3005209-D32E-938A-D2C8-4B81F72E0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C7810D1-3011-DDA2-BAD6-B913F22C8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CFEC90-CD7A-3F77-BD04-6E32D4EFDD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2345D-2AA9-4B9B-AA09-98213BDADBB2}" type="datetimeFigureOut">
              <a:rPr lang="cs-CZ" smtClean="0"/>
              <a:t>13.12.2024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FC2B44-CB81-0C57-D304-9F218DAE34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755BEC-04EE-17E6-84C6-CE67BD9EE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354DD-E12B-4112-BE39-527BD7B85C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1523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5CC85932-138F-99BE-663A-D8624494BE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88210" y="772105"/>
            <a:ext cx="1615580" cy="640135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990EEC99-960F-F06D-4126-9548194764E7}"/>
              </a:ext>
            </a:extLst>
          </p:cNvPr>
          <p:cNvSpPr txBox="1"/>
          <p:nvPr/>
        </p:nvSpPr>
        <p:spPr>
          <a:xfrm>
            <a:off x="5516880" y="1412240"/>
            <a:ext cx="161544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0533B08-6EA6-055B-469A-B5AA400A68E8}"/>
              </a:ext>
            </a:extLst>
          </p:cNvPr>
          <p:cNvSpPr txBox="1"/>
          <p:nvPr/>
        </p:nvSpPr>
        <p:spPr>
          <a:xfrm>
            <a:off x="5669280" y="1564640"/>
            <a:ext cx="161544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53D82AD-CD70-5B9E-1B8E-4CFC7DB44C1E}"/>
              </a:ext>
            </a:extLst>
          </p:cNvPr>
          <p:cNvSpPr txBox="1"/>
          <p:nvPr/>
        </p:nvSpPr>
        <p:spPr>
          <a:xfrm>
            <a:off x="4074160" y="1026160"/>
            <a:ext cx="4450080" cy="924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642738A3-C606-09DD-FEA9-F7A48FB038AA}"/>
              </a:ext>
            </a:extLst>
          </p:cNvPr>
          <p:cNvSpPr/>
          <p:nvPr/>
        </p:nvSpPr>
        <p:spPr>
          <a:xfrm>
            <a:off x="4659681" y="200416"/>
            <a:ext cx="3009903" cy="82574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Frázová pravidla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1CED7C1B-7C78-A70F-B9D5-F6CC241C6ABD}"/>
              </a:ext>
            </a:extLst>
          </p:cNvPr>
          <p:cNvSpPr/>
          <p:nvPr/>
        </p:nvSpPr>
        <p:spPr>
          <a:xfrm>
            <a:off x="4659680" y="1676400"/>
            <a:ext cx="3009903" cy="73660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Hloubková struktura</a:t>
            </a: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B0FFBD6A-BA71-B493-EBE3-594D9BDFEB61}"/>
              </a:ext>
            </a:extLst>
          </p:cNvPr>
          <p:cNvSpPr/>
          <p:nvPr/>
        </p:nvSpPr>
        <p:spPr>
          <a:xfrm>
            <a:off x="1156158" y="1676400"/>
            <a:ext cx="1935019" cy="73660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Lexikon</a:t>
            </a: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05140429-E566-8323-C1D6-2C99ABBC87A0}"/>
              </a:ext>
            </a:extLst>
          </p:cNvPr>
          <p:cNvSpPr/>
          <p:nvPr/>
        </p:nvSpPr>
        <p:spPr>
          <a:xfrm>
            <a:off x="9171991" y="1666295"/>
            <a:ext cx="2453695" cy="7467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Sémantická interpretace</a:t>
            </a:r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4A09D3D7-3D0E-749F-ADF4-81DCF29A4ED6}"/>
              </a:ext>
            </a:extLst>
          </p:cNvPr>
          <p:cNvSpPr/>
          <p:nvPr/>
        </p:nvSpPr>
        <p:spPr>
          <a:xfrm>
            <a:off x="4659680" y="3154678"/>
            <a:ext cx="3009903" cy="73660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Povrchová struktura</a:t>
            </a:r>
          </a:p>
        </p:txBody>
      </p:sp>
      <p:sp>
        <p:nvSpPr>
          <p:cNvPr id="21" name="Obdélník 20">
            <a:extLst>
              <a:ext uri="{FF2B5EF4-FFF2-40B4-BE49-F238E27FC236}">
                <a16:creationId xmlns:a16="http://schemas.microsoft.com/office/drawing/2014/main" id="{DF991826-6338-D4A0-EC9C-2D4B1E6A6F1A}"/>
              </a:ext>
            </a:extLst>
          </p:cNvPr>
          <p:cNvSpPr/>
          <p:nvPr/>
        </p:nvSpPr>
        <p:spPr>
          <a:xfrm>
            <a:off x="4734092" y="4556759"/>
            <a:ext cx="3009903" cy="73660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Fonologie</a:t>
            </a:r>
          </a:p>
        </p:txBody>
      </p:sp>
      <p:sp>
        <p:nvSpPr>
          <p:cNvPr id="22" name="Obdélník 21">
            <a:extLst>
              <a:ext uri="{FF2B5EF4-FFF2-40B4-BE49-F238E27FC236}">
                <a16:creationId xmlns:a16="http://schemas.microsoft.com/office/drawing/2014/main" id="{AB11165C-BF30-961B-E2D3-B0089F135031}"/>
              </a:ext>
            </a:extLst>
          </p:cNvPr>
          <p:cNvSpPr/>
          <p:nvPr/>
        </p:nvSpPr>
        <p:spPr>
          <a:xfrm>
            <a:off x="4836160" y="5958840"/>
            <a:ext cx="2897348" cy="6812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/>
              <a:t>Outpui</a:t>
            </a:r>
            <a:endParaRPr lang="cs-CZ" dirty="0"/>
          </a:p>
        </p:txBody>
      </p:sp>
      <p:cxnSp>
        <p:nvCxnSpPr>
          <p:cNvPr id="24" name="Přímá spojnice se šipkou 23">
            <a:extLst>
              <a:ext uri="{FF2B5EF4-FFF2-40B4-BE49-F238E27FC236}">
                <a16:creationId xmlns:a16="http://schemas.microsoft.com/office/drawing/2014/main" id="{37DCC0BA-BD20-96A4-FB60-501377CE2305}"/>
              </a:ext>
            </a:extLst>
          </p:cNvPr>
          <p:cNvCxnSpPr>
            <a:cxnSpLocks/>
          </p:cNvCxnSpPr>
          <p:nvPr/>
        </p:nvCxnSpPr>
        <p:spPr>
          <a:xfrm flipH="1">
            <a:off x="6164631" y="1046480"/>
            <a:ext cx="7671" cy="6198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>
            <a:extLst>
              <a:ext uri="{FF2B5EF4-FFF2-40B4-BE49-F238E27FC236}">
                <a16:creationId xmlns:a16="http://schemas.microsoft.com/office/drawing/2014/main" id="{E93F7551-E4B2-7CC0-BA9A-82E31D688D12}"/>
              </a:ext>
            </a:extLst>
          </p:cNvPr>
          <p:cNvCxnSpPr>
            <a:stCxn id="17" idx="3"/>
            <a:endCxn id="16" idx="1"/>
          </p:cNvCxnSpPr>
          <p:nvPr/>
        </p:nvCxnSpPr>
        <p:spPr>
          <a:xfrm>
            <a:off x="3091177" y="2044701"/>
            <a:ext cx="15685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>
            <a:extLst>
              <a:ext uri="{FF2B5EF4-FFF2-40B4-BE49-F238E27FC236}">
                <a16:creationId xmlns:a16="http://schemas.microsoft.com/office/drawing/2014/main" id="{187BC313-D527-0839-3110-21728F58B978}"/>
              </a:ext>
            </a:extLst>
          </p:cNvPr>
          <p:cNvCxnSpPr>
            <a:cxnSpLocks/>
            <a:stCxn id="18" idx="1"/>
            <a:endCxn id="16" idx="3"/>
          </p:cNvCxnSpPr>
          <p:nvPr/>
        </p:nvCxnSpPr>
        <p:spPr>
          <a:xfrm flipH="1">
            <a:off x="7669583" y="2039648"/>
            <a:ext cx="1502408" cy="50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>
            <a:extLst>
              <a:ext uri="{FF2B5EF4-FFF2-40B4-BE49-F238E27FC236}">
                <a16:creationId xmlns:a16="http://schemas.microsoft.com/office/drawing/2014/main" id="{29AFB6BF-46A7-9FBE-B546-2BEECF1C8700}"/>
              </a:ext>
            </a:extLst>
          </p:cNvPr>
          <p:cNvCxnSpPr>
            <a:stCxn id="16" idx="2"/>
            <a:endCxn id="20" idx="0"/>
          </p:cNvCxnSpPr>
          <p:nvPr/>
        </p:nvCxnSpPr>
        <p:spPr>
          <a:xfrm>
            <a:off x="6164632" y="2413001"/>
            <a:ext cx="0" cy="7416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>
            <a:extLst>
              <a:ext uri="{FF2B5EF4-FFF2-40B4-BE49-F238E27FC236}">
                <a16:creationId xmlns:a16="http://schemas.microsoft.com/office/drawing/2014/main" id="{E0643925-973E-152C-518F-7D21C1C1D37F}"/>
              </a:ext>
            </a:extLst>
          </p:cNvPr>
          <p:cNvCxnSpPr>
            <a:cxnSpLocks/>
            <a:stCxn id="20" idx="2"/>
          </p:cNvCxnSpPr>
          <p:nvPr/>
        </p:nvCxnSpPr>
        <p:spPr>
          <a:xfrm flipH="1">
            <a:off x="6162143" y="3891279"/>
            <a:ext cx="2489" cy="665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7E4E607B-35B7-2143-281F-A56997F72E27}"/>
              </a:ext>
            </a:extLst>
          </p:cNvPr>
          <p:cNvCxnSpPr>
            <a:cxnSpLocks/>
          </p:cNvCxnSpPr>
          <p:nvPr/>
        </p:nvCxnSpPr>
        <p:spPr>
          <a:xfrm>
            <a:off x="6149407" y="5333996"/>
            <a:ext cx="0" cy="6248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>
            <a:extLst>
              <a:ext uri="{FF2B5EF4-FFF2-40B4-BE49-F238E27FC236}">
                <a16:creationId xmlns:a16="http://schemas.microsoft.com/office/drawing/2014/main" id="{E7CE642A-0A32-7399-EBA8-B83E6A4B80DE}"/>
              </a:ext>
            </a:extLst>
          </p:cNvPr>
          <p:cNvSpPr txBox="1"/>
          <p:nvPr/>
        </p:nvSpPr>
        <p:spPr>
          <a:xfrm rot="10800000" flipV="1">
            <a:off x="2672077" y="2576206"/>
            <a:ext cx="30098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Transformační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pravidla</a:t>
            </a:r>
          </a:p>
        </p:txBody>
      </p:sp>
      <p:cxnSp>
        <p:nvCxnSpPr>
          <p:cNvPr id="58" name="Přímá spojnice se šipkou 57">
            <a:extLst>
              <a:ext uri="{FF2B5EF4-FFF2-40B4-BE49-F238E27FC236}">
                <a16:creationId xmlns:a16="http://schemas.microsoft.com/office/drawing/2014/main" id="{FD6A8E94-D3EA-F109-C29B-67FF06C1DC95}"/>
              </a:ext>
            </a:extLst>
          </p:cNvPr>
          <p:cNvCxnSpPr/>
          <p:nvPr/>
        </p:nvCxnSpPr>
        <p:spPr>
          <a:xfrm>
            <a:off x="4947920" y="2804160"/>
            <a:ext cx="11480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ovéPole 1">
            <a:extLst>
              <a:ext uri="{FF2B5EF4-FFF2-40B4-BE49-F238E27FC236}">
                <a16:creationId xmlns:a16="http://schemas.microsoft.com/office/drawing/2014/main" id="{EFD0D95C-DE89-A03C-1E7D-03366FFE0663}"/>
              </a:ext>
            </a:extLst>
          </p:cNvPr>
          <p:cNvSpPr txBox="1"/>
          <p:nvPr/>
        </p:nvSpPr>
        <p:spPr>
          <a:xfrm>
            <a:off x="2672077" y="4094478"/>
            <a:ext cx="2994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Morfofonologická</a:t>
            </a:r>
            <a:r>
              <a:rPr lang="cs-CZ" dirty="0">
                <a:solidFill>
                  <a:srgbClr val="FF0000"/>
                </a:solidFill>
              </a:rPr>
              <a:t> pravidla </a:t>
            </a:r>
          </a:p>
        </p:txBody>
      </p:sp>
      <p:cxnSp>
        <p:nvCxnSpPr>
          <p:cNvPr id="4" name="Přímá spojnice se šipkou 3">
            <a:extLst>
              <a:ext uri="{FF2B5EF4-FFF2-40B4-BE49-F238E27FC236}">
                <a16:creationId xmlns:a16="http://schemas.microsoft.com/office/drawing/2014/main" id="{D90A0101-58D7-16F8-AF3E-9692B61D25BF}"/>
              </a:ext>
            </a:extLst>
          </p:cNvPr>
          <p:cNvCxnSpPr>
            <a:cxnSpLocks/>
          </p:cNvCxnSpPr>
          <p:nvPr/>
        </p:nvCxnSpPr>
        <p:spPr>
          <a:xfrm>
            <a:off x="5259772" y="4279144"/>
            <a:ext cx="6914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9181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833F301E-8371-8B9B-77A3-1A7925886B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9811" y="643466"/>
            <a:ext cx="8132377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772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3FD87502-F580-8201-6B5A-B4A299A5EB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89723"/>
            <a:ext cx="10905066" cy="547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316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E5D109D5-AB54-52C1-8CE9-F567CCBF4C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2000" y="266449"/>
            <a:ext cx="8016239" cy="6222575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6FF340A2-B181-83DB-87E6-D6805B24244A}"/>
              </a:ext>
            </a:extLst>
          </p:cNvPr>
          <p:cNvSpPr txBox="1"/>
          <p:nvPr/>
        </p:nvSpPr>
        <p:spPr>
          <a:xfrm>
            <a:off x="5872480" y="4947920"/>
            <a:ext cx="1808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readjustment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7999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FB3F5CA8-BF07-CC6D-CD9A-0C205A75891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9851" y="643466"/>
            <a:ext cx="8712298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966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A14EA4-EA03-23F4-C141-E48511777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0" y="172719"/>
            <a:ext cx="11694160" cy="6390641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50000"/>
              </a:lnSpc>
              <a:tabLst>
                <a:tab pos="270510" algn="l"/>
              </a:tabLst>
            </a:pPr>
            <a:r>
              <a:rPr lang="cs-CZ" sz="9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Opcionální</a:t>
            </a:r>
            <a:r>
              <a:rPr lang="cs-CZ" sz="9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transformace: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Chomsky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1957: </a:t>
            </a:r>
            <a:endParaRPr lang="cs-CZ" sz="9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tabLst>
                <a:tab pos="270510" algn="l"/>
              </a:tabLst>
            </a:pPr>
            <a:r>
              <a:rPr lang="cs-CZ" sz="9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If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</a:t>
            </a:r>
            <a:r>
              <a:rPr lang="cs-CZ" sz="9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grammatical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sentence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</a:t>
            </a:r>
            <a:endParaRPr lang="cs-CZ" sz="9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tabLst>
                <a:tab pos="270510" algn="l"/>
              </a:tabLst>
            </a:pP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9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tabLst>
                <a:tab pos="270510" algn="l"/>
              </a:tabLst>
            </a:pP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NP</a:t>
            </a:r>
            <a:r>
              <a:rPr lang="cs-CZ" sz="9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Aux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V – NP</a:t>
            </a:r>
            <a:r>
              <a:rPr lang="cs-CZ" sz="9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cs-CZ" sz="9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tabLst>
                <a:tab pos="270510" algn="l"/>
              </a:tabLst>
            </a:pPr>
            <a:r>
              <a:rPr lang="cs-CZ" sz="9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9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tabLst>
                <a:tab pos="270510" algn="l"/>
              </a:tabLst>
            </a:pPr>
            <a:r>
              <a:rPr lang="cs-CZ" sz="9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hen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corresponding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string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</a:t>
            </a:r>
            <a:endParaRPr lang="cs-CZ" sz="9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tabLst>
                <a:tab pos="270510" algn="l"/>
              </a:tabLst>
            </a:pP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9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tabLst>
                <a:tab pos="270510" algn="l"/>
              </a:tabLst>
            </a:pP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NP</a:t>
            </a:r>
            <a:r>
              <a:rPr lang="cs-CZ" sz="9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Aux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en – V – by NP</a:t>
            </a:r>
            <a:r>
              <a:rPr lang="cs-CZ" sz="9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endParaRPr lang="cs-CZ" sz="9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tabLst>
                <a:tab pos="270510" algn="l"/>
              </a:tabLst>
            </a:pPr>
            <a:r>
              <a:rPr lang="cs-CZ" sz="9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9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tabLst>
                <a:tab pos="270510" algn="l"/>
              </a:tabLst>
            </a:pPr>
            <a:r>
              <a:rPr lang="cs-CZ" sz="9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also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9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grammtical</a:t>
            </a: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sentence</a:t>
            </a:r>
            <a:endParaRPr lang="cs-CZ" sz="9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tabLst>
                <a:tab pos="270510" algn="l"/>
              </a:tabLst>
            </a:pPr>
            <a:r>
              <a:rPr lang="cs-CZ" sz="9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9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3193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967FB331-1E3F-0E11-2442-C2DB7E40C0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89723"/>
            <a:ext cx="10905066" cy="5478552"/>
          </a:xfrm>
          <a:prstGeom prst="rect">
            <a:avLst/>
          </a:prstGeom>
        </p:spPr>
      </p:pic>
      <p:sp>
        <p:nvSpPr>
          <p:cNvPr id="7" name="Šipka: doprava 6">
            <a:extLst>
              <a:ext uri="{FF2B5EF4-FFF2-40B4-BE49-F238E27FC236}">
                <a16:creationId xmlns:a16="http://schemas.microsoft.com/office/drawing/2014/main" id="{419A8A8C-C48A-572D-CEDA-EBD2EFF139E0}"/>
              </a:ext>
            </a:extLst>
          </p:cNvPr>
          <p:cNvSpPr/>
          <p:nvPr/>
        </p:nvSpPr>
        <p:spPr>
          <a:xfrm>
            <a:off x="9956800" y="30784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378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Zástupný obsah 25">
            <a:extLst>
              <a:ext uri="{FF2B5EF4-FFF2-40B4-BE49-F238E27FC236}">
                <a16:creationId xmlns:a16="http://schemas.microsoft.com/office/drawing/2014/main" id="{16794FCB-F797-BB4C-72E0-B8F2CEEDF4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9851" y="643466"/>
            <a:ext cx="8712298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275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84C666-8188-BEE1-A359-5235EF225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0" y="-132080"/>
            <a:ext cx="11399520" cy="7213599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  <a:p>
            <a:r>
              <a:rPr lang="cs-CZ" sz="8000" dirty="0">
                <a:solidFill>
                  <a:srgbClr val="FF0000"/>
                </a:solidFill>
              </a:rPr>
              <a:t>Frázová pravidla</a:t>
            </a:r>
          </a:p>
          <a:p>
            <a:r>
              <a:rPr lang="cs-CZ" sz="8000" dirty="0"/>
              <a:t>S → NP  VP</a:t>
            </a:r>
          </a:p>
          <a:p>
            <a:r>
              <a:rPr lang="cs-CZ" sz="8000" dirty="0"/>
              <a:t>S → NP  AUX  VP / NP / </a:t>
            </a:r>
            <a:r>
              <a:rPr lang="cs-CZ" sz="8000" dirty="0" err="1"/>
              <a:t>AdjP</a:t>
            </a:r>
            <a:r>
              <a:rPr lang="cs-CZ" sz="8000" dirty="0"/>
              <a:t> / </a:t>
            </a:r>
            <a:r>
              <a:rPr lang="cs-CZ" sz="8000" dirty="0" err="1"/>
              <a:t>AdvP</a:t>
            </a:r>
            <a:r>
              <a:rPr lang="cs-CZ" sz="8000" dirty="0"/>
              <a:t> / PP</a:t>
            </a:r>
          </a:p>
          <a:p>
            <a:r>
              <a:rPr lang="cs-CZ" sz="8000" dirty="0"/>
              <a:t>S → NP  MOD  VP</a:t>
            </a:r>
          </a:p>
          <a:p>
            <a:r>
              <a:rPr lang="cs-CZ" sz="8000" dirty="0"/>
              <a:t>NP → </a:t>
            </a:r>
            <a:r>
              <a:rPr lang="cs-CZ" sz="8000" dirty="0" err="1"/>
              <a:t>AdjP</a:t>
            </a:r>
            <a:r>
              <a:rPr lang="cs-CZ" sz="8000" dirty="0"/>
              <a:t>  N</a:t>
            </a:r>
          </a:p>
          <a:p>
            <a:r>
              <a:rPr lang="cs-CZ" sz="8000" dirty="0"/>
              <a:t>NP → N  PP</a:t>
            </a:r>
          </a:p>
          <a:p>
            <a:r>
              <a:rPr lang="cs-CZ" sz="8000" dirty="0"/>
              <a:t>NP → </a:t>
            </a:r>
            <a:r>
              <a:rPr lang="cs-CZ" sz="8000" dirty="0" err="1"/>
              <a:t>Det</a:t>
            </a:r>
            <a:r>
              <a:rPr lang="cs-CZ" sz="8000" dirty="0"/>
              <a:t> NP</a:t>
            </a:r>
          </a:p>
          <a:p>
            <a:r>
              <a:rPr lang="cs-CZ" sz="8000" dirty="0"/>
              <a:t>VP → 	V  NP</a:t>
            </a:r>
          </a:p>
          <a:p>
            <a:r>
              <a:rPr lang="cs-CZ" sz="8000" dirty="0"/>
              <a:t>VP → V  NP  </a:t>
            </a:r>
            <a:r>
              <a:rPr lang="cs-CZ" sz="8000" dirty="0" err="1"/>
              <a:t>NP</a:t>
            </a:r>
            <a:endParaRPr lang="cs-CZ" sz="8000" dirty="0"/>
          </a:p>
          <a:p>
            <a:r>
              <a:rPr lang="cs-CZ" sz="8000" dirty="0"/>
              <a:t>VP → V  NP  </a:t>
            </a:r>
            <a:r>
              <a:rPr lang="cs-CZ" sz="8000" dirty="0" err="1"/>
              <a:t>AdvP</a:t>
            </a:r>
            <a:r>
              <a:rPr lang="cs-CZ" sz="8000" dirty="0"/>
              <a:t> / PP</a:t>
            </a:r>
          </a:p>
          <a:p>
            <a:r>
              <a:rPr lang="cs-CZ" sz="8000" dirty="0"/>
              <a:t>VP → V  PP</a:t>
            </a:r>
          </a:p>
          <a:p>
            <a:r>
              <a:rPr lang="cs-CZ" sz="8000" dirty="0"/>
              <a:t>V → AUX V</a:t>
            </a:r>
          </a:p>
          <a:p>
            <a:r>
              <a:rPr lang="cs-CZ" sz="8000" dirty="0" err="1"/>
              <a:t>AdjP</a:t>
            </a:r>
            <a:r>
              <a:rPr lang="cs-CZ" sz="8000" dirty="0"/>
              <a:t> → </a:t>
            </a:r>
            <a:r>
              <a:rPr lang="cs-CZ" sz="8000" dirty="0" err="1"/>
              <a:t>AdvP</a:t>
            </a:r>
            <a:r>
              <a:rPr lang="cs-CZ" sz="8000" dirty="0"/>
              <a:t>  </a:t>
            </a:r>
            <a:r>
              <a:rPr lang="cs-CZ" sz="8000" dirty="0" err="1"/>
              <a:t>Adj</a:t>
            </a:r>
            <a:endParaRPr lang="cs-CZ" sz="8000" dirty="0"/>
          </a:p>
          <a:p>
            <a:r>
              <a:rPr lang="cs-CZ" sz="8000" dirty="0" err="1"/>
              <a:t>AdjP</a:t>
            </a:r>
            <a:r>
              <a:rPr lang="cs-CZ" sz="8000" dirty="0"/>
              <a:t> → </a:t>
            </a:r>
            <a:r>
              <a:rPr lang="cs-CZ" sz="8000" dirty="0" err="1"/>
              <a:t>Adj</a:t>
            </a:r>
            <a:r>
              <a:rPr lang="cs-CZ" sz="8000" dirty="0"/>
              <a:t> PP</a:t>
            </a:r>
          </a:p>
          <a:p>
            <a:r>
              <a:rPr lang="cs-CZ" sz="8000" dirty="0"/>
              <a:t>PP → P  NP</a:t>
            </a:r>
          </a:p>
          <a:p>
            <a:r>
              <a:rPr lang="cs-CZ" sz="8000" dirty="0"/>
              <a:t>NP →  N</a:t>
            </a:r>
          </a:p>
          <a:p>
            <a:r>
              <a:rPr lang="cs-CZ" sz="8000" dirty="0"/>
              <a:t>VP →  V</a:t>
            </a:r>
          </a:p>
          <a:p>
            <a:r>
              <a:rPr lang="cs-CZ" sz="8000" dirty="0"/>
              <a:t>AP →  A</a:t>
            </a:r>
          </a:p>
          <a:p>
            <a:r>
              <a:rPr lang="cs-CZ" sz="8000" dirty="0" err="1"/>
              <a:t>AdvP</a:t>
            </a:r>
            <a:r>
              <a:rPr lang="cs-CZ" sz="8000" dirty="0"/>
              <a:t> →  </a:t>
            </a:r>
            <a:r>
              <a:rPr lang="cs-CZ" sz="8000" dirty="0" err="1"/>
              <a:t>Adv</a:t>
            </a:r>
            <a:endParaRPr lang="cs-CZ" sz="8000" dirty="0"/>
          </a:p>
          <a:p>
            <a:r>
              <a:rPr lang="cs-CZ" sz="8000" dirty="0"/>
              <a:t>PP →  P</a:t>
            </a:r>
          </a:p>
          <a:p>
            <a:r>
              <a:rPr lang="cs-CZ" sz="8000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9298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828B64AB-4191-E037-51B5-570E49695B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56640" y="0"/>
            <a:ext cx="96297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25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D0FEAA00-FF4A-E378-5420-B64CEB3FE8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65119" y="701040"/>
            <a:ext cx="7071361" cy="55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660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23A4653B-5293-B79F-48AF-A440041753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938354"/>
            <a:ext cx="10905066" cy="498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600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48F8912A-29E7-D8F9-D464-5A307F32E8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89723"/>
            <a:ext cx="10905066" cy="547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090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8FD7DC-2548-998A-F036-0BDAC591A8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" y="380385"/>
            <a:ext cx="12019280" cy="6965295"/>
          </a:xfrm>
        </p:spPr>
        <p:txBody>
          <a:bodyPr>
            <a:normAutofit fontScale="40000" lnSpcReduction="20000"/>
          </a:bodyPr>
          <a:lstStyle/>
          <a:p>
            <a:r>
              <a:rPr lang="cs-CZ" dirty="0"/>
              <a:t>V	→		play, run, </a:t>
            </a:r>
            <a:r>
              <a:rPr lang="cs-CZ" dirty="0" err="1"/>
              <a:t>ask</a:t>
            </a:r>
            <a:r>
              <a:rPr lang="cs-CZ" dirty="0"/>
              <a:t> …</a:t>
            </a:r>
          </a:p>
          <a:p>
            <a:r>
              <a:rPr lang="cs-CZ" dirty="0"/>
              <a:t>V	→		</a:t>
            </a:r>
            <a:r>
              <a:rPr lang="cs-CZ" dirty="0" err="1"/>
              <a:t>sleep</a:t>
            </a:r>
            <a:endParaRPr lang="cs-CZ" dirty="0"/>
          </a:p>
          <a:p>
            <a:r>
              <a:rPr lang="cs-CZ" dirty="0"/>
              <a:t>			</a:t>
            </a:r>
            <a:r>
              <a:rPr lang="cs-CZ" dirty="0" err="1"/>
              <a:t>sleep+past</a:t>
            </a:r>
            <a:r>
              <a:rPr lang="cs-CZ" dirty="0"/>
              <a:t>	→	</a:t>
            </a:r>
            <a:r>
              <a:rPr lang="cs-CZ" dirty="0" err="1"/>
              <a:t>slept</a:t>
            </a:r>
            <a:endParaRPr lang="cs-CZ" dirty="0"/>
          </a:p>
          <a:p>
            <a:r>
              <a:rPr lang="cs-CZ" dirty="0"/>
              <a:t>			</a:t>
            </a:r>
            <a:r>
              <a:rPr lang="cs-CZ" dirty="0" err="1"/>
              <a:t>buy</a:t>
            </a:r>
            <a:endParaRPr lang="cs-CZ" dirty="0"/>
          </a:p>
          <a:p>
            <a:r>
              <a:rPr lang="cs-CZ" dirty="0"/>
              <a:t>;			</a:t>
            </a:r>
            <a:r>
              <a:rPr lang="cs-CZ" dirty="0" err="1"/>
              <a:t>buy+past</a:t>
            </a:r>
            <a:r>
              <a:rPr lang="cs-CZ" dirty="0"/>
              <a:t>		</a:t>
            </a:r>
            <a:r>
              <a:rPr lang="cs-CZ" dirty="0" err="1"/>
              <a:t>bought</a:t>
            </a:r>
            <a:endParaRPr lang="cs-CZ" dirty="0"/>
          </a:p>
          <a:p>
            <a:endParaRPr lang="cs-CZ" dirty="0"/>
          </a:p>
          <a:p>
            <a:r>
              <a:rPr lang="cs-CZ" dirty="0"/>
              <a:t>AUX			</a:t>
            </a:r>
            <a:r>
              <a:rPr lang="cs-CZ" dirty="0" err="1"/>
              <a:t>be</a:t>
            </a:r>
            <a:r>
              <a:rPr lang="cs-CZ" dirty="0"/>
              <a:t>		am1.Sg., is3.Sg., are</a:t>
            </a:r>
          </a:p>
          <a:p>
            <a:r>
              <a:rPr lang="cs-CZ" dirty="0"/>
              <a:t>			</a:t>
            </a:r>
            <a:r>
              <a:rPr lang="cs-CZ" dirty="0" err="1"/>
              <a:t>be+past</a:t>
            </a:r>
            <a:r>
              <a:rPr lang="cs-CZ" dirty="0"/>
              <a:t>		was1,3, </a:t>
            </a:r>
            <a:r>
              <a:rPr lang="cs-CZ" dirty="0" err="1"/>
              <a:t>were</a:t>
            </a:r>
            <a:endParaRPr lang="cs-CZ" dirty="0"/>
          </a:p>
          <a:p>
            <a:r>
              <a:rPr lang="cs-CZ" dirty="0"/>
              <a:t>	</a:t>
            </a:r>
          </a:p>
          <a:p>
            <a:r>
              <a:rPr lang="cs-CZ" dirty="0"/>
              <a:t>MOD			</a:t>
            </a:r>
            <a:r>
              <a:rPr lang="cs-CZ" dirty="0" err="1"/>
              <a:t>must</a:t>
            </a:r>
            <a:r>
              <a:rPr lang="cs-CZ" dirty="0"/>
              <a:t> </a:t>
            </a:r>
          </a:p>
          <a:p>
            <a:r>
              <a:rPr lang="cs-CZ" dirty="0"/>
              <a:t>			</a:t>
            </a:r>
            <a:r>
              <a:rPr lang="cs-CZ" dirty="0" err="1"/>
              <a:t>can</a:t>
            </a:r>
            <a:endParaRPr lang="cs-CZ" dirty="0"/>
          </a:p>
          <a:p>
            <a:r>
              <a:rPr lang="cs-CZ" dirty="0"/>
              <a:t>			</a:t>
            </a:r>
            <a:r>
              <a:rPr lang="cs-CZ" dirty="0" err="1"/>
              <a:t>can+past</a:t>
            </a:r>
            <a:r>
              <a:rPr lang="cs-CZ" dirty="0"/>
              <a:t>/</a:t>
            </a:r>
            <a:r>
              <a:rPr lang="cs-CZ" dirty="0" err="1"/>
              <a:t>kond</a:t>
            </a:r>
            <a:r>
              <a:rPr lang="cs-CZ" dirty="0"/>
              <a:t>	→	</a:t>
            </a:r>
            <a:r>
              <a:rPr lang="cs-CZ" dirty="0" err="1"/>
              <a:t>could</a:t>
            </a:r>
            <a:endParaRPr lang="cs-CZ" dirty="0"/>
          </a:p>
          <a:p>
            <a:r>
              <a:rPr lang="cs-CZ" dirty="0"/>
              <a:t>			</a:t>
            </a:r>
            <a:r>
              <a:rPr lang="cs-CZ" dirty="0" err="1"/>
              <a:t>may</a:t>
            </a:r>
            <a:endParaRPr lang="cs-CZ" dirty="0"/>
          </a:p>
          <a:p>
            <a:r>
              <a:rPr lang="cs-CZ" dirty="0"/>
              <a:t>			</a:t>
            </a:r>
            <a:r>
              <a:rPr lang="cs-CZ" dirty="0" err="1"/>
              <a:t>may+past</a:t>
            </a:r>
            <a:r>
              <a:rPr lang="cs-CZ" dirty="0"/>
              <a:t>/</a:t>
            </a:r>
            <a:r>
              <a:rPr lang="cs-CZ" dirty="0" err="1"/>
              <a:t>kond</a:t>
            </a:r>
            <a:r>
              <a:rPr lang="cs-CZ" dirty="0"/>
              <a:t>	→	</a:t>
            </a:r>
            <a:r>
              <a:rPr lang="cs-CZ" dirty="0" err="1"/>
              <a:t>might</a:t>
            </a:r>
            <a:endParaRPr lang="cs-CZ" dirty="0"/>
          </a:p>
          <a:p>
            <a:r>
              <a:rPr lang="cs-CZ" dirty="0"/>
              <a:t>			</a:t>
            </a:r>
            <a:r>
              <a:rPr lang="cs-CZ" dirty="0" err="1"/>
              <a:t>shall</a:t>
            </a:r>
            <a:endParaRPr lang="cs-CZ" dirty="0"/>
          </a:p>
          <a:p>
            <a:r>
              <a:rPr lang="cs-CZ" dirty="0"/>
              <a:t>			</a:t>
            </a:r>
            <a:r>
              <a:rPr lang="cs-CZ" dirty="0" err="1"/>
              <a:t>shall+kond</a:t>
            </a:r>
            <a:r>
              <a:rPr lang="cs-CZ" dirty="0"/>
              <a:t>	→	</a:t>
            </a:r>
            <a:r>
              <a:rPr lang="cs-CZ" dirty="0" err="1"/>
              <a:t>should</a:t>
            </a:r>
            <a:endParaRPr lang="cs-CZ" dirty="0"/>
          </a:p>
          <a:p>
            <a:r>
              <a:rPr lang="cs-CZ" dirty="0"/>
              <a:t>			</a:t>
            </a:r>
            <a:r>
              <a:rPr lang="cs-CZ" dirty="0" err="1"/>
              <a:t>will</a:t>
            </a:r>
            <a:endParaRPr lang="cs-CZ" dirty="0"/>
          </a:p>
          <a:p>
            <a:r>
              <a:rPr lang="cs-CZ" dirty="0"/>
              <a:t>			</a:t>
            </a:r>
            <a:r>
              <a:rPr lang="cs-CZ" dirty="0" err="1"/>
              <a:t>will+kond</a:t>
            </a:r>
            <a:r>
              <a:rPr lang="cs-CZ" dirty="0"/>
              <a:t>	→	</a:t>
            </a:r>
            <a:r>
              <a:rPr lang="cs-CZ" dirty="0" err="1"/>
              <a:t>would</a:t>
            </a:r>
            <a:endParaRPr lang="cs-CZ" dirty="0"/>
          </a:p>
          <a:p>
            <a:endParaRPr lang="cs-CZ" dirty="0"/>
          </a:p>
          <a:p>
            <a:r>
              <a:rPr lang="cs-CZ" dirty="0"/>
              <a:t>N	→		boy</a:t>
            </a:r>
          </a:p>
          <a:p>
            <a:r>
              <a:rPr lang="cs-CZ" dirty="0"/>
              <a:t>N	→		</a:t>
            </a:r>
            <a:r>
              <a:rPr lang="cs-CZ" dirty="0" err="1"/>
              <a:t>child</a:t>
            </a:r>
            <a:endParaRPr lang="cs-CZ" dirty="0"/>
          </a:p>
          <a:p>
            <a:r>
              <a:rPr lang="cs-CZ" dirty="0"/>
              <a:t>	→		</a:t>
            </a:r>
            <a:r>
              <a:rPr lang="cs-CZ" dirty="0" err="1"/>
              <a:t>child+pl</a:t>
            </a:r>
            <a:r>
              <a:rPr lang="cs-CZ" dirty="0"/>
              <a:t>		→	</a:t>
            </a:r>
            <a:r>
              <a:rPr lang="cs-CZ" dirty="0" err="1"/>
              <a:t>children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Det</a:t>
            </a:r>
            <a:r>
              <a:rPr lang="cs-CZ" dirty="0"/>
              <a:t>		→	</a:t>
            </a:r>
            <a:r>
              <a:rPr lang="cs-CZ" dirty="0" err="1"/>
              <a:t>the</a:t>
            </a:r>
            <a:endParaRPr lang="cs-CZ" dirty="0"/>
          </a:p>
          <a:p>
            <a:r>
              <a:rPr lang="cs-CZ" dirty="0"/>
              <a:t>		→	a / </a:t>
            </a:r>
            <a:r>
              <a:rPr lang="cs-CZ" dirty="0" err="1"/>
              <a:t>anSg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L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1CBBDBE-5F48-4817-E666-56DA69BA018D}"/>
              </a:ext>
            </a:extLst>
          </p:cNvPr>
          <p:cNvSpPr txBox="1"/>
          <p:nvPr/>
        </p:nvSpPr>
        <p:spPr>
          <a:xfrm>
            <a:off x="508000" y="-81280"/>
            <a:ext cx="2936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Lexikon</a:t>
            </a:r>
          </a:p>
        </p:txBody>
      </p:sp>
    </p:spTree>
    <p:extLst>
      <p:ext uri="{BB962C8B-B14F-4D97-AF65-F5344CB8AC3E}">
        <p14:creationId xmlns:p14="http://schemas.microsoft.com/office/powerpoint/2010/main" val="4196059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880977C9-CE7C-8FDC-FA3B-F8DD5E5FB0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689724"/>
            <a:ext cx="10905066" cy="5478552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2FA7BF97-F2D8-E9F1-B8E2-15E760C0EF95}"/>
              </a:ext>
            </a:extLst>
          </p:cNvPr>
          <p:cNvSpPr txBox="1"/>
          <p:nvPr/>
        </p:nvSpPr>
        <p:spPr>
          <a:xfrm>
            <a:off x="853440" y="608444"/>
            <a:ext cx="4988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Lexikální</a:t>
            </a:r>
            <a:r>
              <a:rPr lang="cs-CZ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inserce</a:t>
            </a:r>
          </a:p>
        </p:txBody>
      </p:sp>
    </p:spTree>
    <p:extLst>
      <p:ext uri="{BB962C8B-B14F-4D97-AF65-F5344CB8AC3E}">
        <p14:creationId xmlns:p14="http://schemas.microsoft.com/office/powerpoint/2010/main" val="3745689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F815D07C-9AE4-A676-E537-B2B798D238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2772" y="643466"/>
            <a:ext cx="10166456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042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746</TotalTime>
  <Words>333</Words>
  <Application>Microsoft Office PowerPoint</Application>
  <PresentationFormat>Širokoúhlá obrazovka</PresentationFormat>
  <Paragraphs>72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Karlík</dc:creator>
  <cp:lastModifiedBy>Petr Karlík</cp:lastModifiedBy>
  <cp:revision>38</cp:revision>
  <dcterms:created xsi:type="dcterms:W3CDTF">2023-10-18T09:14:21Z</dcterms:created>
  <dcterms:modified xsi:type="dcterms:W3CDTF">2024-12-13T10:35:56Z</dcterms:modified>
</cp:coreProperties>
</file>