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2" r:id="rId3"/>
    <p:sldId id="263" r:id="rId4"/>
    <p:sldId id="271" r:id="rId5"/>
    <p:sldId id="257" r:id="rId6"/>
    <p:sldId id="274" r:id="rId7"/>
    <p:sldId id="262" r:id="rId8"/>
    <p:sldId id="269" r:id="rId9"/>
    <p:sldId id="265" r:id="rId10"/>
    <p:sldId id="270" r:id="rId11"/>
    <p:sldId id="264" r:id="rId12"/>
    <p:sldId id="273" r:id="rId13"/>
    <p:sldId id="261" r:id="rId14"/>
    <p:sldId id="267" r:id="rId15"/>
    <p:sldId id="258" r:id="rId16"/>
    <p:sldId id="275" r:id="rId17"/>
    <p:sldId id="260" r:id="rId18"/>
    <p:sldId id="268" r:id="rId19"/>
    <p:sldId id="259" r:id="rId20"/>
    <p:sldId id="277" r:id="rId21"/>
    <p:sldId id="279" r:id="rId22"/>
    <p:sldId id="27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5768" autoAdjust="0"/>
  </p:normalViewPr>
  <p:slideViewPr>
    <p:cSldViewPr snapToGrid="0">
      <p:cViewPr varScale="1">
        <p:scale>
          <a:sx n="104" d="100"/>
          <a:sy n="104" d="100"/>
        </p:scale>
        <p:origin x="132" y="61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AEs1JeJE1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Metody výuky cizích jazyků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22" y="39340"/>
            <a:ext cx="4506017" cy="28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52" y="1171576"/>
            <a:ext cx="8578342" cy="4660899"/>
          </a:xfrm>
        </p:spPr>
      </p:pic>
    </p:spTree>
    <p:extLst>
      <p:ext uri="{BB962C8B-B14F-4D97-AF65-F5344CB8AC3E}">
        <p14:creationId xmlns:p14="http://schemas.microsoft.com/office/powerpoint/2010/main" val="14676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Response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https://www.youtube.com/watch?v=_iQmQNZJJlE</a:t>
            </a:r>
          </a:p>
          <a:p>
            <a:r>
              <a:rPr lang="en-US" dirty="0"/>
              <a:t>teacher presents language objects as </a:t>
            </a:r>
            <a:r>
              <a:rPr lang="en-US" b="1" dirty="0"/>
              <a:t>instructions</a:t>
            </a:r>
            <a:r>
              <a:rPr lang="en-US" dirty="0"/>
              <a:t> and the students have to do exactly what the teacher tells them</a:t>
            </a:r>
            <a:endParaRPr lang="cs-CZ" dirty="0"/>
          </a:p>
          <a:p>
            <a:r>
              <a:rPr lang="cs-CZ" dirty="0"/>
              <a:t>s</a:t>
            </a:r>
            <a:r>
              <a:rPr lang="en-US" dirty="0" err="1"/>
              <a:t>tudents</a:t>
            </a:r>
            <a:r>
              <a:rPr lang="en-US" dirty="0"/>
              <a:t> might be asked to sit down, stand up, point to the clock or walk to the front of the class</a:t>
            </a:r>
            <a:endParaRPr lang="cs-CZ" dirty="0"/>
          </a:p>
          <a:p>
            <a:r>
              <a:rPr lang="cs-CZ" dirty="0"/>
              <a:t>a</a:t>
            </a:r>
            <a:r>
              <a:rPr lang="en-US" dirty="0"/>
              <a:t>s students improve, such instructions can become more detailed including additional elements for language comprehension, including adverbs (e.g. talk quickly), adjectives (</a:t>
            </a:r>
            <a:r>
              <a:rPr lang="en-US" dirty="0" err="1"/>
              <a:t>e.g</a:t>
            </a:r>
            <a:r>
              <a:rPr lang="en-US" dirty="0"/>
              <a:t> put on your red jumper) and prepositions (</a:t>
            </a:r>
            <a:r>
              <a:rPr lang="en-US" dirty="0" err="1"/>
              <a:t>e.g</a:t>
            </a:r>
            <a:r>
              <a:rPr lang="en-US" dirty="0"/>
              <a:t> stand in front of the teacher)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22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70" y="1722664"/>
            <a:ext cx="6384989" cy="3352119"/>
          </a:xfrm>
        </p:spPr>
      </p:pic>
    </p:spTree>
    <p:extLst>
      <p:ext uri="{BB962C8B-B14F-4D97-AF65-F5344CB8AC3E}">
        <p14:creationId xmlns:p14="http://schemas.microsoft.com/office/powerpoint/2010/main" val="145960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</a:t>
            </a:r>
            <a:r>
              <a:rPr lang="en-US" dirty="0"/>
              <a:t>. Cooperative Language Learning (CLL)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seeks to make the maximum use of cooperative activities involving </a:t>
            </a:r>
            <a:r>
              <a:rPr lang="en-US" b="1" dirty="0"/>
              <a:t>pairs and small groups </a:t>
            </a:r>
            <a:r>
              <a:rPr lang="en-US" dirty="0"/>
              <a:t>of learners in the classroom</a:t>
            </a:r>
            <a:endParaRPr lang="cs-CZ" dirty="0"/>
          </a:p>
          <a:p>
            <a:r>
              <a:rPr lang="en-US" dirty="0"/>
              <a:t>a </a:t>
            </a:r>
            <a:r>
              <a:rPr lang="en-US" b="1" dirty="0"/>
              <a:t>student-centered</a:t>
            </a:r>
            <a:r>
              <a:rPr lang="en-US" dirty="0"/>
              <a:t>, rather than a teacher-centered, approach</a:t>
            </a:r>
            <a:endParaRPr lang="cs-CZ" dirty="0"/>
          </a:p>
          <a:p>
            <a:r>
              <a:rPr lang="en-US" dirty="0"/>
              <a:t>all of the language learning activities are deliberately designed to </a:t>
            </a:r>
            <a:r>
              <a:rPr lang="en-US" b="1" dirty="0" err="1"/>
              <a:t>maximise</a:t>
            </a:r>
            <a:r>
              <a:rPr lang="en-US" b="1" dirty="0"/>
              <a:t> opportunities for social interactions</a:t>
            </a:r>
            <a:endParaRPr lang="cs-CZ" b="1" dirty="0"/>
          </a:p>
          <a:p>
            <a:r>
              <a:rPr lang="cs-CZ" dirty="0"/>
              <a:t>s</a:t>
            </a:r>
            <a:r>
              <a:rPr lang="en-US" dirty="0" err="1"/>
              <a:t>tudents</a:t>
            </a:r>
            <a:r>
              <a:rPr lang="en-US" dirty="0"/>
              <a:t> should accomplish tasks by interacting between themselves and talking / working together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teacher’s role is to act as a facilitator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09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95" y="922564"/>
            <a:ext cx="7003563" cy="4664075"/>
          </a:xfrm>
        </p:spPr>
      </p:pic>
    </p:spTree>
    <p:extLst>
      <p:ext uri="{BB962C8B-B14F-4D97-AF65-F5344CB8AC3E}">
        <p14:creationId xmlns:p14="http://schemas.microsoft.com/office/powerpoint/2010/main" val="189222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en-US" dirty="0"/>
              <a:t>. Communicative language teaching (CLT)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0779"/>
            <a:ext cx="10753200" cy="4501221"/>
          </a:xfrm>
        </p:spPr>
        <p:txBody>
          <a:bodyPr/>
          <a:lstStyle/>
          <a:p>
            <a:r>
              <a:rPr lang="cs-CZ" dirty="0"/>
              <a:t>https://www.youtube.com/watch?v=7N80178uTzQ</a:t>
            </a:r>
          </a:p>
          <a:p>
            <a:r>
              <a:rPr lang="en-US" dirty="0"/>
              <a:t>the </a:t>
            </a:r>
            <a:r>
              <a:rPr lang="en-US" b="1" dirty="0"/>
              <a:t>most popular </a:t>
            </a:r>
            <a:r>
              <a:rPr lang="en-US" dirty="0"/>
              <a:t>teaching model</a:t>
            </a:r>
            <a:endParaRPr lang="cs-CZ" dirty="0"/>
          </a:p>
          <a:p>
            <a:r>
              <a:rPr lang="en-US" dirty="0"/>
              <a:t>aims to put students in a </a:t>
            </a:r>
            <a:r>
              <a:rPr lang="en-US" b="1" dirty="0"/>
              <a:t>variety of real-life situations</a:t>
            </a:r>
            <a:endParaRPr lang="cs-CZ" b="1" dirty="0"/>
          </a:p>
          <a:p>
            <a:r>
              <a:rPr lang="en-US" dirty="0"/>
              <a:t>focus on </a:t>
            </a:r>
            <a:r>
              <a:rPr lang="en-US" b="1" dirty="0"/>
              <a:t>fluency</a:t>
            </a:r>
            <a:r>
              <a:rPr lang="en-US" dirty="0"/>
              <a:t> of communication rather than accuracy and lessons are more hands-on than theoretical</a:t>
            </a:r>
            <a:endParaRPr lang="cs-CZ" dirty="0"/>
          </a:p>
          <a:p>
            <a:r>
              <a:rPr lang="cs-CZ" b="1" dirty="0"/>
              <a:t>i</a:t>
            </a:r>
            <a:r>
              <a:rPr lang="en-US" b="1" dirty="0" err="1"/>
              <a:t>nteractive</a:t>
            </a:r>
            <a:r>
              <a:rPr lang="en-US" b="1" dirty="0"/>
              <a:t> and relevant </a:t>
            </a:r>
            <a:r>
              <a:rPr lang="en-US" dirty="0"/>
              <a:t>classroom activities</a:t>
            </a:r>
            <a:endParaRPr lang="cs-CZ" dirty="0"/>
          </a:p>
          <a:p>
            <a:r>
              <a:rPr lang="cs-CZ" b="1" dirty="0" err="1"/>
              <a:t>authentic</a:t>
            </a:r>
            <a:r>
              <a:rPr lang="cs-CZ" dirty="0"/>
              <a:t> source </a:t>
            </a:r>
            <a:r>
              <a:rPr lang="cs-CZ" dirty="0" err="1"/>
              <a:t>materials</a:t>
            </a:r>
            <a:endParaRPr lang="cs-CZ" dirty="0"/>
          </a:p>
          <a:p>
            <a:r>
              <a:rPr lang="en-US" dirty="0"/>
              <a:t>provide the students with as much opportunity to give and receive meaningful </a:t>
            </a:r>
            <a:r>
              <a:rPr lang="en-US" b="1" dirty="0"/>
              <a:t>communication</a:t>
            </a:r>
            <a:r>
              <a:rPr lang="en-US" dirty="0"/>
              <a:t> as possible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20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53" y="1371600"/>
            <a:ext cx="5829545" cy="4159023"/>
          </a:xfrm>
        </p:spPr>
      </p:pic>
    </p:spTree>
    <p:extLst>
      <p:ext uri="{BB962C8B-B14F-4D97-AF65-F5344CB8AC3E}">
        <p14:creationId xmlns:p14="http://schemas.microsoft.com/office/powerpoint/2010/main" val="64771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en-US" dirty="0"/>
              <a:t>. Content and language integrated learning (CLIL)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869620"/>
            <a:ext cx="10753200" cy="3962379"/>
          </a:xfrm>
        </p:spPr>
        <p:txBody>
          <a:bodyPr/>
          <a:lstStyle/>
          <a:p>
            <a:r>
              <a:rPr lang="cs-CZ" dirty="0"/>
              <a:t>https://www.youtube.com/watch?v=m7T2Tn76jGE</a:t>
            </a:r>
          </a:p>
          <a:p>
            <a:r>
              <a:rPr lang="en-US" b="1" dirty="0"/>
              <a:t>studying one subject (for example, biology, science or history) and learning a language</a:t>
            </a:r>
            <a:r>
              <a:rPr lang="en-US" dirty="0"/>
              <a:t>, such as English, at the same time </a:t>
            </a:r>
            <a:endParaRPr lang="cs-CZ" dirty="0"/>
          </a:p>
          <a:p>
            <a:r>
              <a:rPr lang="en-US" dirty="0"/>
              <a:t>effectively integrating the two subjects</a:t>
            </a:r>
            <a:endParaRPr lang="cs-CZ" dirty="0"/>
          </a:p>
          <a:p>
            <a:r>
              <a:rPr lang="en-US" dirty="0"/>
              <a:t>language teaching is organized around </a:t>
            </a:r>
            <a:r>
              <a:rPr lang="en-US" b="1" dirty="0"/>
              <a:t>the demands of the first subject</a:t>
            </a:r>
            <a:r>
              <a:rPr lang="en-US" dirty="0"/>
              <a:t> rather than that of the target language</a:t>
            </a:r>
            <a:endParaRPr lang="cs-CZ" dirty="0"/>
          </a:p>
          <a:p>
            <a:r>
              <a:rPr lang="en-US" dirty="0"/>
              <a:t>the integration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en-US" dirty="0"/>
              <a:t> clear and that students engaged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33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35" y="881743"/>
            <a:ext cx="7381090" cy="4950732"/>
          </a:xfrm>
        </p:spPr>
      </p:pic>
    </p:spTree>
    <p:extLst>
      <p:ext uri="{BB962C8B-B14F-4D97-AF65-F5344CB8AC3E}">
        <p14:creationId xmlns:p14="http://schemas.microsoft.com/office/powerpoint/2010/main" val="90579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9.Task-based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(TBLT)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https://www.youtube.com/watch?v=59XMhMO0FMU</a:t>
            </a:r>
          </a:p>
          <a:p>
            <a:r>
              <a:rPr lang="en-US" b="1" dirty="0"/>
              <a:t>completion of a detailed task </a:t>
            </a:r>
            <a:r>
              <a:rPr lang="en-US" dirty="0"/>
              <a:t>which interests and engages the learners</a:t>
            </a:r>
            <a:endParaRPr lang="cs-CZ" dirty="0"/>
          </a:p>
          <a:p>
            <a:r>
              <a:rPr lang="cs-CZ" dirty="0"/>
              <a:t>l</a:t>
            </a:r>
            <a:r>
              <a:rPr lang="en-US" dirty="0"/>
              <a:t>earners use the language skills that they already have </a:t>
            </a:r>
            <a:endParaRPr lang="cs-CZ" dirty="0"/>
          </a:p>
          <a:p>
            <a:r>
              <a:rPr lang="en-US" dirty="0"/>
              <a:t>a </a:t>
            </a:r>
            <a:r>
              <a:rPr lang="en-US" b="1" dirty="0"/>
              <a:t>pre-task, the task itself and post-task</a:t>
            </a:r>
            <a:endParaRPr lang="cs-CZ" b="1" dirty="0"/>
          </a:p>
          <a:p>
            <a:r>
              <a:rPr lang="cs-CZ" dirty="0" err="1"/>
              <a:t>e.g</a:t>
            </a:r>
            <a:r>
              <a:rPr lang="en-US" dirty="0"/>
              <a:t>, to deliver a presentation about an important environmental issue. In order to complete it, they will need to read / listen to source material, conduct internet research, as well as writing and delivering the presentation itself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9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66" y="1357539"/>
            <a:ext cx="4140200" cy="4140200"/>
          </a:xfrm>
        </p:spPr>
      </p:pic>
    </p:spTree>
    <p:extLst>
      <p:ext uri="{BB962C8B-B14F-4D97-AF65-F5344CB8AC3E}">
        <p14:creationId xmlns:p14="http://schemas.microsoft.com/office/powerpoint/2010/main" val="1223365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0C2482-3408-E835-BA75-F073B65EEE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928DE7-9E85-08F3-C942-4A799B213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BAF32C-3050-5396-56D6-608B0F75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Post-Method Language Teaching &amp; Evidence-based Teaching</a:t>
            </a:r>
            <a:br>
              <a:rPr lang="en-US" sz="1000" b="1" dirty="0"/>
            </a:br>
            <a:endParaRPr lang="cs-CZ" sz="1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3610B9-971F-903C-45A6-3C174BB494A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200" dirty="0"/>
              <a:t>„</a:t>
            </a:r>
            <a:r>
              <a:rPr lang="cs-CZ" sz="2200" dirty="0" err="1"/>
              <a:t>Language</a:t>
            </a:r>
            <a:r>
              <a:rPr lang="cs-CZ" sz="2200" dirty="0"/>
              <a:t> </a:t>
            </a:r>
            <a:r>
              <a:rPr lang="cs-CZ" sz="2200" dirty="0" err="1"/>
              <a:t>teaching</a:t>
            </a:r>
            <a:r>
              <a:rPr lang="cs-CZ" sz="2200" dirty="0"/>
              <a:t> </a:t>
            </a:r>
            <a:r>
              <a:rPr lang="cs-CZ" sz="2200" dirty="0" err="1"/>
              <a:t>shouldn</a:t>
            </a:r>
            <a:r>
              <a:rPr lang="cs-CZ" sz="2200" dirty="0"/>
              <a:t> ´t </a:t>
            </a:r>
            <a:r>
              <a:rPr lang="cs-CZ" sz="2200" dirty="0" err="1"/>
              <a:t>be</a:t>
            </a:r>
            <a:r>
              <a:rPr lang="cs-CZ" sz="2200" dirty="0"/>
              <a:t>  </a:t>
            </a:r>
            <a:r>
              <a:rPr lang="cs-CZ" sz="2200" dirty="0" err="1"/>
              <a:t>primarily</a:t>
            </a:r>
            <a:r>
              <a:rPr lang="cs-CZ" sz="2200" dirty="0"/>
              <a:t> </a:t>
            </a:r>
            <a:r>
              <a:rPr lang="cs-CZ" sz="2200" dirty="0" err="1"/>
              <a:t>used</a:t>
            </a:r>
            <a:r>
              <a:rPr lang="cs-CZ" sz="2200" dirty="0"/>
              <a:t> on a </a:t>
            </a:r>
            <a:r>
              <a:rPr lang="cs-CZ" sz="2200" dirty="0" err="1"/>
              <a:t>method</a:t>
            </a:r>
            <a:r>
              <a:rPr lang="cs-CZ" sz="2200" dirty="0"/>
              <a:t> but on a set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principles</a:t>
            </a:r>
            <a:r>
              <a:rPr lang="cs-CZ" sz="2200" dirty="0"/>
              <a:t> and </a:t>
            </a:r>
            <a:r>
              <a:rPr lang="cs-CZ" sz="2200" dirty="0" err="1"/>
              <a:t>procedures</a:t>
            </a:r>
            <a:r>
              <a:rPr lang="cs-CZ" sz="2200" dirty="0"/>
              <a:t>“ Penny Ur</a:t>
            </a:r>
          </a:p>
          <a:p>
            <a:pPr>
              <a:spcAft>
                <a:spcPts val="600"/>
              </a:spcAft>
            </a:pPr>
            <a:r>
              <a:rPr lang="cs-CZ" sz="2200" dirty="0" err="1"/>
              <a:t>Principles</a:t>
            </a:r>
            <a:r>
              <a:rPr lang="cs-CZ" sz="2200" dirty="0"/>
              <a:t> and </a:t>
            </a:r>
            <a:r>
              <a:rPr lang="cs-CZ" sz="2200" dirty="0" err="1"/>
              <a:t>procedures</a:t>
            </a:r>
            <a:r>
              <a:rPr lang="cs-CZ" sz="2200" dirty="0"/>
              <a:t> </a:t>
            </a:r>
            <a:r>
              <a:rPr lang="cs-CZ" sz="2200" dirty="0" err="1"/>
              <a:t>should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„</a:t>
            </a:r>
            <a:r>
              <a:rPr lang="cs-CZ" sz="2200" dirty="0" err="1"/>
              <a:t>based</a:t>
            </a:r>
            <a:r>
              <a:rPr lang="cs-CZ" sz="2200" dirty="0"/>
              <a:t> on </a:t>
            </a:r>
            <a:r>
              <a:rPr lang="cs-CZ" sz="2200" dirty="0" err="1"/>
              <a:t>teacher´s</a:t>
            </a:r>
            <a:r>
              <a:rPr lang="cs-CZ" sz="2200" dirty="0"/>
              <a:t> </a:t>
            </a:r>
            <a:r>
              <a:rPr lang="cs-CZ" sz="2200" dirty="0" err="1"/>
              <a:t>practical</a:t>
            </a:r>
            <a:r>
              <a:rPr lang="cs-CZ" sz="2200" dirty="0"/>
              <a:t> </a:t>
            </a:r>
            <a:r>
              <a:rPr lang="cs-CZ" sz="2200" dirty="0" err="1"/>
              <a:t>situated</a:t>
            </a:r>
            <a:r>
              <a:rPr lang="cs-CZ" sz="2200" dirty="0"/>
              <a:t> </a:t>
            </a:r>
            <a:r>
              <a:rPr lang="cs-CZ" sz="2200" dirty="0" err="1"/>
              <a:t>experience</a:t>
            </a:r>
            <a:r>
              <a:rPr lang="cs-CZ" sz="2200" dirty="0"/>
              <a:t>“</a:t>
            </a:r>
          </a:p>
          <a:p>
            <a:pPr>
              <a:spcAft>
                <a:spcPts val="600"/>
              </a:spcAft>
            </a:pPr>
            <a:r>
              <a:rPr lang="cs-CZ" sz="2200" dirty="0"/>
              <a:t>„</a:t>
            </a:r>
            <a:r>
              <a:rPr lang="cs-CZ" sz="2200" dirty="0" err="1"/>
              <a:t>Enriched</a:t>
            </a:r>
            <a:r>
              <a:rPr lang="cs-CZ" sz="2200" dirty="0"/>
              <a:t> by </a:t>
            </a:r>
            <a:r>
              <a:rPr lang="cs-CZ" sz="2200" dirty="0" err="1"/>
              <a:t>research</a:t>
            </a:r>
            <a:r>
              <a:rPr lang="cs-CZ" sz="2200" dirty="0"/>
              <a:t>, </a:t>
            </a:r>
            <a:r>
              <a:rPr lang="cs-CZ" sz="2200" dirty="0" err="1"/>
              <a:t>theory</a:t>
            </a:r>
            <a:r>
              <a:rPr lang="cs-CZ" sz="2200" dirty="0"/>
              <a:t> and </a:t>
            </a:r>
            <a:r>
              <a:rPr lang="cs-CZ" sz="2200" dirty="0" err="1"/>
              <a:t>practise</a:t>
            </a:r>
            <a:r>
              <a:rPr lang="cs-CZ" sz="2200" dirty="0"/>
              <a:t>“ </a:t>
            </a:r>
          </a:p>
        </p:txBody>
      </p:sp>
      <p:pic>
        <p:nvPicPr>
          <p:cNvPr id="7" name="Obrázek 6" descr="Obsah obrázku osoba, Lidská tvář, oblečení, úsměv&#10;&#10;Popis byl vytvořen automaticky">
            <a:extLst>
              <a:ext uri="{FF2B5EF4-FFF2-40B4-BE49-F238E27FC236}">
                <a16:creationId xmlns:a16="http://schemas.microsoft.com/office/drawing/2014/main" id="{3D9659C4-D117-FF88-3BC6-D6C596DA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r="-1" b="38208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81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3ADAF0-4C09-623D-9237-5E0A92CD2B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172867-BE19-7598-6995-79A0D6D7DA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3E772B6-9266-2DFF-016A-F6C82269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Post-Method Language Teaching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95A5D92-517B-6619-F55C-A86843F6D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800" dirty="0" err="1"/>
              <a:t>Multiple</a:t>
            </a:r>
            <a:r>
              <a:rPr lang="cs-CZ" sz="2800" dirty="0"/>
              <a:t> </a:t>
            </a:r>
            <a:r>
              <a:rPr lang="cs-CZ" sz="2800" dirty="0" err="1"/>
              <a:t>methods</a:t>
            </a:r>
            <a:endParaRPr lang="cs-CZ" sz="2800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800" dirty="0" err="1"/>
              <a:t>Adapt</a:t>
            </a:r>
            <a:r>
              <a:rPr lang="cs-CZ" sz="2800" dirty="0"/>
              <a:t> to </a:t>
            </a:r>
            <a:r>
              <a:rPr lang="cs-CZ" sz="2800" dirty="0" err="1"/>
              <a:t>own</a:t>
            </a:r>
            <a:r>
              <a:rPr lang="cs-CZ" sz="2800" dirty="0"/>
              <a:t> </a:t>
            </a:r>
            <a:r>
              <a:rPr lang="cs-CZ" sz="2800" dirty="0" err="1"/>
              <a:t>teaching</a:t>
            </a:r>
            <a:r>
              <a:rPr lang="cs-CZ" sz="2800" dirty="0"/>
              <a:t> </a:t>
            </a:r>
            <a:r>
              <a:rPr lang="cs-CZ" sz="2800" dirty="0" err="1"/>
              <a:t>context</a:t>
            </a:r>
            <a:endParaRPr lang="cs-CZ" sz="2800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800" dirty="0" err="1"/>
              <a:t>Communicative</a:t>
            </a:r>
            <a:r>
              <a:rPr lang="cs-CZ" sz="2800" dirty="0"/>
              <a:t> </a:t>
            </a:r>
            <a:r>
              <a:rPr lang="cs-CZ" sz="2800" dirty="0" err="1"/>
              <a:t>approach</a:t>
            </a:r>
            <a:r>
              <a:rPr lang="cs-CZ" sz="2800" dirty="0"/>
              <a:t> + </a:t>
            </a:r>
            <a:r>
              <a:rPr lang="cs-CZ" sz="2800" dirty="0" err="1"/>
              <a:t>eclectic</a:t>
            </a:r>
            <a:r>
              <a:rPr lang="cs-CZ" sz="2800" dirty="0"/>
              <a:t> </a:t>
            </a:r>
            <a:r>
              <a:rPr lang="cs-CZ" sz="2800" dirty="0" err="1"/>
              <a:t>approach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F8E82C-9221-98AF-7889-CAE29E9F4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A668C9-C808-50B8-8F66-0C3977E78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B1B121-2A6B-610D-12A7-D5380281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sz="2200" dirty="0"/>
              <a:t> </a:t>
            </a:r>
            <a:r>
              <a:rPr lang="cs-CZ" sz="3600" dirty="0" err="1"/>
              <a:t>Visible</a:t>
            </a:r>
            <a:r>
              <a:rPr lang="cs-CZ" sz="3600" dirty="0"/>
              <a:t> </a:t>
            </a:r>
            <a:r>
              <a:rPr lang="cs-CZ" sz="3600" dirty="0" err="1"/>
              <a:t>Teaching</a:t>
            </a:r>
            <a:endParaRPr lang="cs-CZ" sz="36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71BD3B5-A0F6-21A1-7A4F-66D5937A479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Meta-</a:t>
            </a:r>
            <a:r>
              <a:rPr lang="cs-CZ" dirty="0" err="1"/>
              <a:t>analysis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John </a:t>
            </a:r>
            <a:r>
              <a:rPr lang="cs-CZ" dirty="0" err="1"/>
              <a:t>Hattie</a:t>
            </a:r>
            <a:r>
              <a:rPr lang="cs-CZ" dirty="0"/>
              <a:t>: </a:t>
            </a:r>
            <a:r>
              <a:rPr lang="cs-CZ" dirty="0" err="1"/>
              <a:t>Visible</a:t>
            </a:r>
            <a:r>
              <a:rPr lang="cs-CZ" dirty="0"/>
              <a:t> learning</a:t>
            </a:r>
          </a:p>
          <a:p>
            <a:pPr>
              <a:spcAft>
                <a:spcPts val="600"/>
              </a:spcAft>
            </a:pPr>
            <a:r>
              <a:rPr lang="cs-CZ" dirty="0"/>
              <a:t>https://visible-learning.org/2013/02/infographic-john-hattie-visible-learing/</a:t>
            </a:r>
          </a:p>
        </p:txBody>
      </p:sp>
      <p:pic>
        <p:nvPicPr>
          <p:cNvPr id="8" name="Obrázek 7" descr="Obsah obrázku oblečení, osoba, Lidská tvář, Formální oblečení&#10;&#10;Popis byl vytvořen automaticky">
            <a:extLst>
              <a:ext uri="{FF2B5EF4-FFF2-40B4-BE49-F238E27FC236}">
                <a16:creationId xmlns:a16="http://schemas.microsoft.com/office/drawing/2014/main" id="{267AAF78-ECCD-8CDB-645D-401A2FD74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3" b="1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33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Grammar-Translation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8943"/>
            <a:ext cx="10753200" cy="505410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https://www.youtube.com/watch?v=wAEs1JeJE1I</a:t>
            </a:r>
            <a:endParaRPr lang="cs-CZ" dirty="0"/>
          </a:p>
          <a:p>
            <a:r>
              <a:rPr lang="en-US" dirty="0"/>
              <a:t>very traditional teaching approach which </a:t>
            </a:r>
            <a:r>
              <a:rPr lang="en-US" b="1" dirty="0" err="1"/>
              <a:t>prioritises</a:t>
            </a:r>
            <a:r>
              <a:rPr lang="en-US" b="1" dirty="0"/>
              <a:t> translation </a:t>
            </a:r>
            <a:r>
              <a:rPr lang="en-US" dirty="0"/>
              <a:t>from the students’ mother tongue into the target language and vice versa</a:t>
            </a:r>
            <a:endParaRPr lang="cs-CZ" dirty="0"/>
          </a:p>
          <a:p>
            <a:r>
              <a:rPr lang="en-US" dirty="0"/>
              <a:t>memorize long </a:t>
            </a:r>
            <a:r>
              <a:rPr lang="en-US" b="1" dirty="0"/>
              <a:t>lists of vocabulary and detailed grammar </a:t>
            </a:r>
            <a:r>
              <a:rPr lang="en-US" dirty="0"/>
              <a:t>formats and rules</a:t>
            </a:r>
            <a:endParaRPr lang="cs-CZ" dirty="0"/>
          </a:p>
          <a:p>
            <a:r>
              <a:rPr lang="en-US" dirty="0" err="1"/>
              <a:t>favours</a:t>
            </a:r>
            <a:r>
              <a:rPr lang="en-US" dirty="0"/>
              <a:t> </a:t>
            </a:r>
            <a:r>
              <a:rPr lang="en-US" b="1" dirty="0"/>
              <a:t>accuracy</a:t>
            </a:r>
            <a:r>
              <a:rPr lang="en-US" dirty="0"/>
              <a:t> over fluency and tends to </a:t>
            </a:r>
            <a:r>
              <a:rPr lang="en-US" dirty="0" err="1"/>
              <a:t>favour</a:t>
            </a:r>
            <a:r>
              <a:rPr lang="en-US" dirty="0"/>
              <a:t> the development of </a:t>
            </a:r>
            <a:r>
              <a:rPr lang="en-US" b="1" dirty="0"/>
              <a:t>reading and writing skills </a:t>
            </a:r>
            <a:r>
              <a:rPr lang="en-US" dirty="0"/>
              <a:t>instead of speaking skills</a:t>
            </a:r>
            <a:endParaRPr lang="cs-CZ" dirty="0"/>
          </a:p>
          <a:p>
            <a:r>
              <a:rPr lang="en-US" dirty="0"/>
              <a:t>grammar drills, vocab tests and encouraging students to incorporate new grammar concepts in </a:t>
            </a:r>
            <a:r>
              <a:rPr lang="en-US" dirty="0" err="1"/>
              <a:t>standardised</a:t>
            </a:r>
            <a:r>
              <a:rPr lang="en-US" dirty="0"/>
              <a:t> writing tasks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61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92" y="1771650"/>
            <a:ext cx="3806131" cy="2928937"/>
          </a:xfrm>
        </p:spPr>
      </p:pic>
    </p:spTree>
    <p:extLst>
      <p:ext uri="{BB962C8B-B14F-4D97-AF65-F5344CB8AC3E}">
        <p14:creationId xmlns:p14="http://schemas.microsoft.com/office/powerpoint/2010/main" val="423756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dirty="0" err="1"/>
              <a:t>Audiolingual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https://www.youtube.com/watch?v=Mqd7OdJoLn0</a:t>
            </a:r>
          </a:p>
          <a:p>
            <a:r>
              <a:rPr lang="en-US" dirty="0"/>
              <a:t>developed in response to some of the problems associated with Grammar-Translation </a:t>
            </a:r>
            <a:endParaRPr lang="cs-CZ" dirty="0"/>
          </a:p>
          <a:p>
            <a:r>
              <a:rPr lang="en-US" dirty="0"/>
              <a:t>classes are usually held in the target language</a:t>
            </a:r>
            <a:r>
              <a:rPr lang="cs-CZ" dirty="0"/>
              <a:t>; </a:t>
            </a:r>
            <a:r>
              <a:rPr lang="en-US" b="1" dirty="0" err="1"/>
              <a:t>prioritise</a:t>
            </a:r>
            <a:r>
              <a:rPr lang="en-US" b="1" dirty="0"/>
              <a:t> speaking and listening skills</a:t>
            </a:r>
            <a:endParaRPr lang="cs-CZ" b="1" dirty="0"/>
          </a:p>
          <a:p>
            <a:r>
              <a:rPr lang="en-US" dirty="0"/>
              <a:t>involve </a:t>
            </a:r>
            <a:r>
              <a:rPr lang="en-US" b="1" dirty="0"/>
              <a:t>students repeating the teacher’s words until they get the pronunciations and rhythm right</a:t>
            </a:r>
            <a:endParaRPr lang="cs-CZ" b="1" dirty="0"/>
          </a:p>
          <a:p>
            <a:r>
              <a:rPr lang="cs-CZ" dirty="0"/>
              <a:t>g</a:t>
            </a:r>
            <a:r>
              <a:rPr lang="en-US" dirty="0" err="1"/>
              <a:t>ood</a:t>
            </a:r>
            <a:r>
              <a:rPr lang="en-US" dirty="0"/>
              <a:t> work is rewarded by the educator and </a:t>
            </a:r>
            <a:r>
              <a:rPr lang="en-US" b="1" dirty="0"/>
              <a:t>mistakes</a:t>
            </a:r>
            <a:r>
              <a:rPr lang="en-US" dirty="0"/>
              <a:t> are </a:t>
            </a:r>
            <a:r>
              <a:rPr lang="en-US" b="1" dirty="0"/>
              <a:t>quickly corrected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420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05" y="1600200"/>
            <a:ext cx="5618039" cy="3752850"/>
          </a:xfrm>
        </p:spPr>
      </p:pic>
    </p:spTree>
    <p:extLst>
      <p:ext uri="{BB962C8B-B14F-4D97-AF65-F5344CB8AC3E}">
        <p14:creationId xmlns:p14="http://schemas.microsoft.com/office/powerpoint/2010/main" val="16212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The</a:t>
            </a:r>
            <a:r>
              <a:rPr lang="cs-CZ" dirty="0"/>
              <a:t> Direct </a:t>
            </a:r>
            <a:r>
              <a:rPr lang="cs-CZ" dirty="0" err="1"/>
              <a:t>Method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https://www.youtube.com/watch?v=lEonUbusqCE</a:t>
            </a:r>
          </a:p>
          <a:p>
            <a:r>
              <a:rPr lang="en-US" dirty="0"/>
              <a:t>all teaching happens in the </a:t>
            </a:r>
            <a:r>
              <a:rPr lang="en-US" b="1" dirty="0"/>
              <a:t>target language</a:t>
            </a:r>
            <a:r>
              <a:rPr lang="en-US" dirty="0"/>
              <a:t>, </a:t>
            </a:r>
            <a:r>
              <a:rPr lang="en-US" b="1" dirty="0"/>
              <a:t>forcing the learner to think and speak </a:t>
            </a:r>
            <a:r>
              <a:rPr lang="en-US" dirty="0"/>
              <a:t>in that language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learner does not use their native language in the classroom</a:t>
            </a:r>
            <a:endParaRPr lang="cs-CZ" dirty="0"/>
          </a:p>
          <a:p>
            <a:r>
              <a:rPr lang="en-US" dirty="0"/>
              <a:t>students work out key grammar concepts by practicing the language and by building up their exposure to it</a:t>
            </a:r>
            <a:endParaRPr lang="cs-CZ" dirty="0"/>
          </a:p>
          <a:p>
            <a:r>
              <a:rPr lang="en-US" dirty="0"/>
              <a:t>Q+As, conversation, reading aloud, writing and student self-correction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86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28" y="1004207"/>
            <a:ext cx="8020699" cy="4746625"/>
          </a:xfrm>
        </p:spPr>
      </p:pic>
    </p:spTree>
    <p:extLst>
      <p:ext uri="{BB962C8B-B14F-4D97-AF65-F5344CB8AC3E}">
        <p14:creationId xmlns:p14="http://schemas.microsoft.com/office/powerpoint/2010/main" val="78076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Silent</a:t>
            </a:r>
            <a:r>
              <a:rPr lang="cs-CZ" dirty="0"/>
              <a:t> </a:t>
            </a:r>
            <a:r>
              <a:rPr lang="cs-CZ" dirty="0" err="1"/>
              <a:t>Way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dirty="0"/>
              <a:t>https://www.youtube.com/watch?v=GUPPGrnrJv4</a:t>
            </a:r>
          </a:p>
          <a:p>
            <a:r>
              <a:rPr lang="cs-CZ" dirty="0" err="1"/>
              <a:t>Caleb</a:t>
            </a:r>
            <a:r>
              <a:rPr lang="cs-CZ" dirty="0"/>
              <a:t> </a:t>
            </a:r>
            <a:r>
              <a:rPr lang="cs-CZ" dirty="0" err="1"/>
              <a:t>Gatteno</a:t>
            </a:r>
            <a:endParaRPr lang="cs-CZ" dirty="0"/>
          </a:p>
          <a:p>
            <a:r>
              <a:rPr lang="en-US" dirty="0"/>
              <a:t>shifts the focus from the teacher’s teaching to the </a:t>
            </a:r>
            <a:r>
              <a:rPr lang="en-US" b="1" dirty="0"/>
              <a:t>student’s learning</a:t>
            </a:r>
            <a:endParaRPr lang="cs-CZ" b="1" dirty="0"/>
          </a:p>
          <a:p>
            <a:r>
              <a:rPr lang="en-US" dirty="0"/>
              <a:t>uses silence as a teaching tool</a:t>
            </a:r>
            <a:endParaRPr lang="cs-CZ" dirty="0"/>
          </a:p>
          <a:p>
            <a:r>
              <a:rPr lang="en-US" dirty="0"/>
              <a:t>encourages students to be more independent and to discover the target language for themselves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 err="1"/>
              <a:t>eachers</a:t>
            </a:r>
            <a:r>
              <a:rPr lang="en-US" dirty="0"/>
              <a:t> need to employ the widest possible range of </a:t>
            </a:r>
            <a:r>
              <a:rPr lang="en-US" b="1" dirty="0"/>
              <a:t>gestures and facial expressions</a:t>
            </a:r>
            <a:r>
              <a:rPr lang="en-US" dirty="0"/>
              <a:t> to communicate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46257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muni-arts-prezentace-16-9-cz-v11(9)</Template>
  <TotalTime>0</TotalTime>
  <Words>900</Words>
  <Application>Microsoft Office PowerPoint</Application>
  <PresentationFormat>Širokoúhlá obrazovka</PresentationFormat>
  <Paragraphs>113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Metody výuky cizích jazyků</vt:lpstr>
      <vt:lpstr>Prezentace aplikace PowerPoint</vt:lpstr>
      <vt:lpstr>1. Grammar-Translation </vt:lpstr>
      <vt:lpstr>Prezentace aplikace PowerPoint</vt:lpstr>
      <vt:lpstr>2. Audiolingual</vt:lpstr>
      <vt:lpstr>Prezentace aplikace PowerPoint</vt:lpstr>
      <vt:lpstr>3. The Direct Method </vt:lpstr>
      <vt:lpstr>Prezentace aplikace PowerPoint</vt:lpstr>
      <vt:lpstr>4. The Silent Way </vt:lpstr>
      <vt:lpstr>Prezentace aplikace PowerPoint</vt:lpstr>
      <vt:lpstr>5. Total Physical Response </vt:lpstr>
      <vt:lpstr>Prezentace aplikace PowerPoint</vt:lpstr>
      <vt:lpstr>6. Cooperative Language Learning (CLL) </vt:lpstr>
      <vt:lpstr>Prezentace aplikace PowerPoint</vt:lpstr>
      <vt:lpstr>7. Communicative language teaching (CLT) </vt:lpstr>
      <vt:lpstr>Prezentace aplikace PowerPoint</vt:lpstr>
      <vt:lpstr>8. Content and language integrated learning (CLIL) </vt:lpstr>
      <vt:lpstr>Prezentace aplikace PowerPoint</vt:lpstr>
      <vt:lpstr>9.Task-based language teaching (TBLT) </vt:lpstr>
      <vt:lpstr>Post-Method Language Teaching &amp; Evidence-based Teaching </vt:lpstr>
      <vt:lpstr>Post-Method Language Teaching</vt:lpstr>
      <vt:lpstr> Visible Teaching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výuky cizích jazyků</dc:title>
  <dc:creator>H</dc:creator>
  <cp:lastModifiedBy>Marie Hanzelková</cp:lastModifiedBy>
  <cp:revision>12</cp:revision>
  <cp:lastPrinted>1601-01-01T00:00:00Z</cp:lastPrinted>
  <dcterms:created xsi:type="dcterms:W3CDTF">2023-10-22T17:01:02Z</dcterms:created>
  <dcterms:modified xsi:type="dcterms:W3CDTF">2024-10-24T11:55:42Z</dcterms:modified>
</cp:coreProperties>
</file>