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40"/>
  </p:normalViewPr>
  <p:slideViewPr>
    <p:cSldViewPr snapToGrid="0" snapToObjects="1">
      <p:cViewPr varScale="1">
        <p:scale>
          <a:sx n="90" d="100"/>
          <a:sy n="90" d="100"/>
        </p:scale>
        <p:origin x="23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FE6DBF9-94F5-4877-B532-D859966E9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1032">
            <a:extLst>
              <a:ext uri="{FF2B5EF4-FFF2-40B4-BE49-F238E27FC236}">
                <a16:creationId xmlns:a16="http://schemas.microsoft.com/office/drawing/2014/main" id="{65EBA155-CB71-48F7-8A85-0B293C773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7A9A3980-304B-4116-B0FB-155B054B0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7" name="Picture 1036">
            <a:extLst>
              <a:ext uri="{FF2B5EF4-FFF2-40B4-BE49-F238E27FC236}">
                <a16:creationId xmlns:a16="http://schemas.microsoft.com/office/drawing/2014/main" id="{924FA7CC-8015-40C6-9D92-644E30DC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2"/>
            <a:ext cx="7767872" cy="225365"/>
          </a:xfrm>
          <a:prstGeom prst="rect">
            <a:avLst/>
          </a:prstGeom>
        </p:spPr>
      </p:pic>
      <p:sp>
        <p:nvSpPr>
          <p:cNvPr id="1039" name="Rectangle 1038">
            <a:extLst>
              <a:ext uri="{FF2B5EF4-FFF2-40B4-BE49-F238E27FC236}">
                <a16:creationId xmlns:a16="http://schemas.microsoft.com/office/drawing/2014/main" id="{D146040E-7E20-4B05-9660-47E254E1A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786817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CF47B-F930-5840-823B-7B8E34F3A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752110" cy="1373070"/>
          </a:xfrm>
        </p:spPr>
        <p:txBody>
          <a:bodyPr anchor="ctr">
            <a:normAutofit/>
          </a:bodyPr>
          <a:lstStyle/>
          <a:p>
            <a:r>
              <a:rPr lang="en-US" dirty="0"/>
              <a:t>THE CREMATOR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C0ED6-2C6A-2840-934A-57B2F6629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6752109" cy="1117687"/>
          </a:xfrm>
        </p:spPr>
        <p:txBody>
          <a:bodyPr>
            <a:normAutofit/>
          </a:bodyPr>
          <a:lstStyle/>
          <a:p>
            <a:r>
              <a:rPr lang="en-GB" sz="1700"/>
              <a:t>Juraj Herz</a:t>
            </a:r>
          </a:p>
          <a:p>
            <a:endParaRPr lang="en-US" sz="1700"/>
          </a:p>
          <a:p>
            <a:r>
              <a:rPr lang="en-US" sz="1700"/>
              <a:t>What kind of people are used by Dictatorial Regimes </a:t>
            </a:r>
          </a:p>
        </p:txBody>
      </p:sp>
      <p:pic>
        <p:nvPicPr>
          <p:cNvPr id="1026" name="Picture 2" descr="The Cremator - Wikipedia">
            <a:extLst>
              <a:ext uri="{FF2B5EF4-FFF2-40B4-BE49-F238E27FC236}">
                <a16:creationId xmlns:a16="http://schemas.microsoft.com/office/drawing/2014/main" id="{D66B0DD6-F4EF-194C-B131-08A826C89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87091" y="1004430"/>
            <a:ext cx="3358478" cy="4849139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1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EB43-3602-354A-A6E8-F362E4E7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Cinematic Style and Format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517DE-7797-E045-8742-989169E4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791791" cy="3599316"/>
          </a:xfrm>
        </p:spPr>
        <p:txBody>
          <a:bodyPr>
            <a:normAutofit/>
          </a:bodyPr>
          <a:lstStyle/>
          <a:p>
            <a:r>
              <a:rPr lang="en-US" sz="1800" dirty="0"/>
              <a:t>Distorted perception of the world conveyed by erratic filming techniques</a:t>
            </a:r>
          </a:p>
          <a:p>
            <a:r>
              <a:rPr lang="en-US" sz="1800" dirty="0"/>
              <a:t>First person point of view provides unsettling personal connection</a:t>
            </a:r>
          </a:p>
          <a:p>
            <a:r>
              <a:rPr lang="en-US" sz="1800" dirty="0"/>
              <a:t>Quick and jarring cuts and sudden zoom ins </a:t>
            </a:r>
          </a:p>
          <a:p>
            <a:r>
              <a:rPr lang="en-US" sz="1800" dirty="0"/>
              <a:t>In many ways a horror film</a:t>
            </a:r>
          </a:p>
          <a:p>
            <a:r>
              <a:rPr lang="en-US" sz="1800" dirty="0"/>
              <a:t>Incredibly inventive techniques and style </a:t>
            </a:r>
          </a:p>
        </p:txBody>
      </p:sp>
      <p:pic>
        <p:nvPicPr>
          <p:cNvPr id="2050" name="Picture 2" descr="The Cremator (1969) | The Criterion Collection">
            <a:extLst>
              <a:ext uri="{FF2B5EF4-FFF2-40B4-BE49-F238E27FC236}">
                <a16:creationId xmlns:a16="http://schemas.microsoft.com/office/drawing/2014/main" id="{9013FDFB-59E4-5645-9727-65E231E7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71792" y="2557363"/>
            <a:ext cx="5639886" cy="3158336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6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641F-CA0A-1342-A8DD-FE77D421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The ‘type’ of person susceptible to Nazism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E13D9-44C7-7F49-ADE0-9609885FE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r>
              <a:rPr lang="en-US" sz="2000" dirty="0"/>
              <a:t>Patriarchal, masculine values prioritized – emphasis on strength</a:t>
            </a:r>
          </a:p>
          <a:p>
            <a:r>
              <a:rPr lang="en-US" sz="2000" dirty="0"/>
              <a:t>Attracts men who feel they are owed something </a:t>
            </a:r>
          </a:p>
          <a:p>
            <a:r>
              <a:rPr lang="en-US" sz="2000" dirty="0"/>
              <a:t>Men who feel a desire to be special or noticed </a:t>
            </a:r>
          </a:p>
          <a:p>
            <a:r>
              <a:rPr lang="en-US" sz="2000" dirty="0"/>
              <a:t>In this case clearly already slightly unhinged </a:t>
            </a:r>
          </a:p>
          <a:p>
            <a:r>
              <a:rPr lang="en-US" sz="2000" dirty="0"/>
              <a:t>‘Effeminate’ characteristics must be removed</a:t>
            </a:r>
          </a:p>
        </p:txBody>
      </p:sp>
      <p:pic>
        <p:nvPicPr>
          <p:cNvPr id="3074" name="Picture 2" descr="Janus Films — The Cremator">
            <a:extLst>
              <a:ext uri="{FF2B5EF4-FFF2-40B4-BE49-F238E27FC236}">
                <a16:creationId xmlns:a16="http://schemas.microsoft.com/office/drawing/2014/main" id="{320EAC2B-ABDC-F346-8F12-6B2A08EBD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955493"/>
            <a:ext cx="4192001" cy="235800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28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AD4C-16AB-0F4A-841B-4A06CF198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/>
              <a:t>Ironic Inherent weakness of Nazi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2CB8-B710-4349-9482-12EE208F9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663203" cy="3599316"/>
          </a:xfrm>
        </p:spPr>
        <p:txBody>
          <a:bodyPr>
            <a:normAutofit/>
          </a:bodyPr>
          <a:lstStyle/>
          <a:p>
            <a:r>
              <a:rPr lang="en-US" sz="1500" dirty="0"/>
              <a:t>Insecurities both physically and mentally</a:t>
            </a:r>
          </a:p>
          <a:p>
            <a:r>
              <a:rPr lang="en-US" sz="1500" dirty="0"/>
              <a:t>Sexism – all the Nazi characters are shown to treat women as both inferior and as sexual objects</a:t>
            </a:r>
          </a:p>
          <a:p>
            <a:r>
              <a:rPr lang="en-GB" sz="1500" dirty="0"/>
              <a:t>Kopfrkingl harasses his young staff, his wife and frequents the brothel</a:t>
            </a:r>
          </a:p>
          <a:p>
            <a:r>
              <a:rPr lang="en-GB" sz="1500" dirty="0"/>
              <a:t>Women’s role in the film is limited to that of a victim – no real voice</a:t>
            </a:r>
          </a:p>
          <a:p>
            <a:r>
              <a:rPr lang="en-GB" sz="1500" dirty="0"/>
              <a:t>Fear acts as a catalyst to push people into certain behaviours</a:t>
            </a:r>
          </a:p>
          <a:p>
            <a:r>
              <a:rPr lang="en-GB" sz="1500" dirty="0"/>
              <a:t>German army on the doorstep motivates many into self preservation</a:t>
            </a:r>
            <a:endParaRPr lang="en-US" sz="1500" dirty="0"/>
          </a:p>
        </p:txBody>
      </p:sp>
      <p:pic>
        <p:nvPicPr>
          <p:cNvPr id="4098" name="Picture 2" descr="Janus Films — The Cremator">
            <a:extLst>
              <a:ext uri="{FF2B5EF4-FFF2-40B4-BE49-F238E27FC236}">
                <a16:creationId xmlns:a16="http://schemas.microsoft.com/office/drawing/2014/main" id="{7AE68671-6624-1748-AB42-9EC42E9E8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871792" y="2550313"/>
            <a:ext cx="5639886" cy="3172435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08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E21E-04C3-B44D-A365-831D3FF5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of Purity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F47F5-F60F-E242-A3BF-7B320BB54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906216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Kopfrkingl becomes obsessed with concept of purity</a:t>
            </a:r>
          </a:p>
          <a:p>
            <a:r>
              <a:rPr lang="en-US" dirty="0"/>
              <a:t>Insistent on maintaining his good German blood</a:t>
            </a:r>
          </a:p>
          <a:p>
            <a:r>
              <a:rPr lang="en-US" dirty="0"/>
              <a:t>Removes the ‘taint’ from his name and bloodline by eliminating all members of his Jewish family one by one </a:t>
            </a:r>
          </a:p>
          <a:p>
            <a:r>
              <a:rPr lang="en-US" dirty="0"/>
              <a:t>Once again insecurities present</a:t>
            </a:r>
          </a:p>
          <a:p>
            <a:r>
              <a:rPr lang="en-US" dirty="0"/>
              <a:t>Insistence on tee totalism – reflection of his obsession with purity</a:t>
            </a:r>
          </a:p>
        </p:txBody>
      </p:sp>
      <p:pic>
        <p:nvPicPr>
          <p:cNvPr id="5122" name="Picture 2" descr="The Cremator Blu-ray (Spalovač mrtvol)">
            <a:extLst>
              <a:ext uri="{FF2B5EF4-FFF2-40B4-BE49-F238E27FC236}">
                <a16:creationId xmlns:a16="http://schemas.microsoft.com/office/drawing/2014/main" id="{FFAAE89B-56CA-EF40-ACAE-04C50F2CB0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5" r="5906"/>
          <a:stretch/>
        </p:blipFill>
        <p:spPr bwMode="auto">
          <a:xfrm>
            <a:off x="6772276" y="2336873"/>
            <a:ext cx="5109361" cy="383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97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2" name="Group 6161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6163" name="Rectangle 6162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64" name="Picture 6163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08A7D-EB96-724E-AAD6-44C8E1A48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r>
              <a:rPr lang="en-US" sz="2000"/>
              <a:t>Kopfrkingl betrays every Jew he knows in order to win the Nazis favor</a:t>
            </a:r>
          </a:p>
          <a:p>
            <a:r>
              <a:rPr lang="en-US" sz="2000"/>
              <a:t>Key element of Dictatorial regimes is fear and mistrust</a:t>
            </a:r>
          </a:p>
          <a:p>
            <a:r>
              <a:rPr lang="en-US" sz="2000"/>
              <a:t>Reliance on informants</a:t>
            </a:r>
          </a:p>
          <a:p>
            <a:r>
              <a:rPr lang="en-US" sz="2000"/>
              <a:t>Omnipresence ensures suppression of opposition and facilitates cleansing of undesirables</a:t>
            </a:r>
          </a:p>
          <a:p>
            <a:pPr marL="0" indent="0">
              <a:buNone/>
            </a:pPr>
            <a:r>
              <a:rPr lang="en-US" sz="2000"/>
              <a:t>  </a:t>
            </a:r>
          </a:p>
          <a:p>
            <a:endParaRPr lang="en-US" sz="2000"/>
          </a:p>
        </p:txBody>
      </p:sp>
      <p:pic>
        <p:nvPicPr>
          <p:cNvPr id="6146" name="Picture 2" descr="The Cremator Blu-ray (Spalovač mrtvol) (United Kingdom)">
            <a:extLst>
              <a:ext uri="{FF2B5EF4-FFF2-40B4-BE49-F238E27FC236}">
                <a16:creationId xmlns:a16="http://schemas.microsoft.com/office/drawing/2014/main" id="{9B53C373-109F-D241-B304-EC8F42B1C6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r="36686" b="-2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6" name="Rectangle 6165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6DCA3D-E44D-1B4F-BDD3-32227F06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US" dirty="0"/>
              <a:t>Betrayal and Denunciations </a:t>
            </a:r>
          </a:p>
        </p:txBody>
      </p:sp>
      <p:pic>
        <p:nvPicPr>
          <p:cNvPr id="6168" name="Picture 6167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5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5" name="Group 7174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176" name="Rectangle 7175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77" name="Picture 7176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522AE-0244-4A48-9CFA-E5F1A6333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Kopfrkingl constantly maintains that he has a perfect, content family </a:t>
            </a:r>
          </a:p>
          <a:p>
            <a:r>
              <a:rPr lang="en-US" sz="2000" dirty="0"/>
              <a:t>Strict adherence to societal norms and roles </a:t>
            </a:r>
          </a:p>
          <a:p>
            <a:r>
              <a:rPr lang="en-US" sz="2000" dirty="0"/>
              <a:t>So caught up in presenting his family as perfect that he lacks real connection, he is completely alienated </a:t>
            </a:r>
          </a:p>
          <a:p>
            <a:r>
              <a:rPr lang="en-US" sz="2000" dirty="0"/>
              <a:t>Nazi emphasis on family morals </a:t>
            </a:r>
          </a:p>
          <a:p>
            <a:r>
              <a:rPr lang="en-US" sz="2000" dirty="0"/>
              <a:t>A dangerous concept as it encourages submission and suppresses individualism</a:t>
            </a:r>
          </a:p>
          <a:p>
            <a:r>
              <a:rPr lang="en-US" sz="2000" dirty="0"/>
              <a:t>Ideal conditions for dictatorial regimes</a:t>
            </a:r>
          </a:p>
        </p:txBody>
      </p:sp>
      <p:pic>
        <p:nvPicPr>
          <p:cNvPr id="7170" name="Picture 2" descr="The Cremator by Ladislav Fuks: A macabre study of descent to the dark side  | Radio Prague International">
            <a:extLst>
              <a:ext uri="{FF2B5EF4-FFF2-40B4-BE49-F238E27FC236}">
                <a16:creationId xmlns:a16="http://schemas.microsoft.com/office/drawing/2014/main" id="{4F6E4D09-C5D8-EF4C-BB47-949F6133C7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5" r="39548" b="-2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Rectangle 7178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680251-2713-2149-9376-BB601DD30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US" dirty="0"/>
              <a:t>Illusion of the perfect Middle Class</a:t>
            </a:r>
          </a:p>
        </p:txBody>
      </p:sp>
      <p:pic>
        <p:nvPicPr>
          <p:cNvPr id="7181" name="Picture 7180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657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105</TotalTime>
  <Words>338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THE CREMATOR </vt:lpstr>
      <vt:lpstr>Cinematic Style and Format </vt:lpstr>
      <vt:lpstr>The ‘type’ of person susceptible to Nazism</vt:lpstr>
      <vt:lpstr>Ironic Inherent weakness of Nazi Characters</vt:lpstr>
      <vt:lpstr>Concepts of Purity</vt:lpstr>
      <vt:lpstr>Betrayal and Denunciations </vt:lpstr>
      <vt:lpstr>Illusion of the perfect Middle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CREMATOR </dc:title>
  <dc:creator>Thomas Reynolds</dc:creator>
  <cp:lastModifiedBy>Thomas Reynolds</cp:lastModifiedBy>
  <cp:revision>20</cp:revision>
  <dcterms:created xsi:type="dcterms:W3CDTF">2022-10-18T09:30:01Z</dcterms:created>
  <dcterms:modified xsi:type="dcterms:W3CDTF">2022-10-18T11:28:47Z</dcterms:modified>
</cp:coreProperties>
</file>