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Medium"/>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Medium-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Medium-italic.fntdata"/><Relationship Id="rId14" Type="http://schemas.openxmlformats.org/officeDocument/2006/relationships/font" Target="fonts/RobotoMedium-bold.fntdata"/><Relationship Id="rId16" Type="http://schemas.openxmlformats.org/officeDocument/2006/relationships/font" Target="fonts/Roboto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63f389289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63f389289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eyes of a dictatorial regime, it’s important to understand the groups of people and their respective uses to each authoritarian establishment.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dictatorship is a government system that relies on and aims to maintain an ideologically weighted rule. Within this framework, whole groups and sections of a nation’s population can be categorised and judged by their usefulness and passivity to the government. This ultimately leads to the simplification and creation of a certain ‘them’ and ‘us’ dichotomy of which is a powerful rhetorical tool used in dictatorial propaganda and highlighted throughout the movie. </a:t>
            </a:r>
            <a:endParaRPr/>
          </a:p>
          <a:p>
            <a:pPr indent="-298450" lvl="0" marL="457200" rtl="0" algn="l">
              <a:spcBef>
                <a:spcPts val="0"/>
              </a:spcBef>
              <a:spcAft>
                <a:spcPts val="0"/>
              </a:spcAft>
              <a:buSzPts val="1100"/>
              <a:buChar char="-"/>
            </a:pPr>
            <a:r>
              <a:rPr lang="en"/>
              <a:t>Most notably when Walter visits and speaks of German pride and blood to that of Czech, When Nazi party members take to villifying the Jewish population to that of the Germans and Bohemians, and when Karel Kopfringl convinces himself of the incompatibility of his family within his political and spiritual ambitions.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process of simplification of ideals and aims is characteristic of Dictatorial regimes, often aiding their swift rise to uncontested power and allowing the everyday citizen to see justification in acts that, under a more balanced and less divisive regime, would seem all too harsh.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further justification and reason for the endurance of such regimes is that of the promise of the idea of paradise - or a Utopia. The near-religious belief that world changing difference and benefit can reach a nation through the work and support of a dictator is paramount to a regime’s stability. For far beyond the simplifcation of ideals, it is this promise of paradise that can truly transform individuals into a collective embrace of a political ideal, no matter the means of procurement.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3f389289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3f389289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o quote Slovak philosopher and lecturer Richard Stahel: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 social organisation relies on something that is not realized or feasible, but has the ideal that is somewhere beyond the horizon, a lighthouse to which it may seek to approach if it considers that ideal socially valid and generally accepted’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same reliance toward the lighthouse of future prospects is exactly the bait with which dictatorial regimes seek to reel in people they seek to use. And I believe the Cremator posits two main groups of people used in Dictatorial regimes for differing purposes, and to different lengths.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the group of people that have use only to bolster and help ensure the central ideology is ‘socially valid’ and ‘generall accepted’ - in a sense the mass public that passively supports the government or at least can be swayed to do so. The other group is far more desirable for the regime to look into controlling as they have tools that not only can help support the central ideology but help bring down more barriers toward its realisation.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3f389289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3f389289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Prime example in the film of this type of person is in that of Karel Kopfringl.</a:t>
            </a:r>
            <a:endParaRPr/>
          </a:p>
          <a:p>
            <a:pPr indent="0" lvl="0" marL="0" rtl="0" algn="l">
              <a:spcBef>
                <a:spcPts val="0"/>
              </a:spcBef>
              <a:spcAft>
                <a:spcPts val="0"/>
              </a:spcAft>
              <a:buNone/>
            </a:pPr>
            <a:r>
              <a:rPr lang="en"/>
              <a:t>Karel is a desirable person for a regime to use as he has personality traits as well as powers that can be beneficial to materialising an establishment’s aims.</a:t>
            </a:r>
            <a:endParaRPr/>
          </a:p>
          <a:p>
            <a:pPr indent="0" lvl="0" marL="0" rtl="0" algn="l">
              <a:spcBef>
                <a:spcPts val="0"/>
              </a:spcBef>
              <a:spcAft>
                <a:spcPts val="0"/>
              </a:spcAft>
              <a:buNone/>
            </a:pPr>
            <a:r>
              <a:rPr lang="en"/>
              <a:t>Firstly Karel is ambitious. Immediately from the outset of the movie, he declares: ‘I’m worried I don’t do enough for you’ (his family).  And that he thinks he can increase his income. A dictatorial regime will rely on this ambition to do better and to strive to entice Karel to work for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What’s </a:t>
            </a:r>
            <a:r>
              <a:rPr lang="en"/>
              <a:t>more is that </a:t>
            </a:r>
            <a:r>
              <a:rPr lang="en"/>
              <a:t>Kopfrkingl serves a usage to draw out from that ambition. Being in his line of work, eventually directing the ins and outs of a crematorium, it seems he is eccentric as well as demented by the idea of spiritual liberation and vanquishing human suffering. This stance and view on his work is easily translated toward the end of the film where he is convinced the same methods of liberating suffering can apply when on a larger scale and even if the souls are not truly dead before cremation begins - a chilling thought.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key to the use of such Desirables like kopfrkingl in dictatorial regimes as they are very ideologically maneuverable becasuse they are so unhinged. Throughout the course of the movie he can be seen to be swaying form being proud of his ‘czech blood’ to declaring the strength of ‘Germany’ as a nation and sentencing his friends and family (previously ‘decent’ and ‘honest’ men) to death and isolation all with the help of dictatorial influence.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of course as Jason Pirodsky notes in his review of the move in the Prague reporter, ‘Many of the cremator’s friends and colleagues are Jewish, and others are anti-German, making Karel the perfect spy.’ Therefore dictatorial regimes educate, covert and use those closest to the ‘Them’ category of the ideological dichotomy to further support and accelerate the ‘anti’ feeling the mass population should feel against them. Thus by indoctrinating men like Karel to feel like one of them (inviting him to their casino, promising wealth and opportunity to the ambitious) they are able to tap into previously invisible networks with the ability to infiltrate and de-stabilise those they do not see having any future within their regime - a powerful and desirable tool. And the constant illumination of a higher purpose and something more to achieve within the framework of the dictatorship, blinds judgement for men like Karel, keeping them on a steady track of following ambition, whilst clearing the path for barriers to the regime.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05ce6848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05ce6848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most obviously used character in the film is that of German official, Walter Reinke.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Being an old friend of Karel’s Walter is fantastic and a formidable device for completely persuading Karel to join the Nazi party, distrust his friends and murder his own family. A dictatorial regime looks for those who can use their persuasion skills to gather up more desirable people for the regime.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trait  is that Walter is persistent. He is aware of the process it takes to ideologically shift someone’s stance. On nearly every meeting together Walter brings up the party as well as the notion of the greatness of the German state of which he wishes his old friend could be a part of.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third trait that dictatorial regimes are after is someone who remains unflinching even in the face of counter logic and debate. The ideology of the regime is thread into the </a:t>
            </a:r>
            <a:r>
              <a:rPr lang="en"/>
              <a:t>fabric</a:t>
            </a:r>
            <a:r>
              <a:rPr lang="en"/>
              <a:t> of their thoughts and such is the case with Walter. Against protests of Czech pride, Walter remains defiant that Germany and the Nazi state is truly great and that other countries, and even people, are subordinate. It is this unflinching attitude coupled with Walter’s skills of manipulation (for example teasing Karel on the doubts over his family and encouraging him to make changes) that makes him very useful in the eyes of a regime.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 time in history where Nazism was on the rise and spreading through Europe, whilst Czechoslovakia faced decline, people like Walter can be used to bolster and convert potentially powerful people, once having established their weaknesses and inner insecurities, which is in itself a very powerful tool to be utilised by dictatorial regimes.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3f3892897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3f3892897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much as Karel may seem the focus of dictatorial use, the supposed ‘Everyday’ person has their value within the dictatorial regime, according to The Cremator.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Walter Reinke’s children are pictured as idealistic, twin aryans smiling against that of Karel’s who with Mili in particular, he holds much doubt over. And it’s this </a:t>
            </a:r>
            <a:r>
              <a:rPr lang="en"/>
              <a:t>doubting</a:t>
            </a:r>
            <a:r>
              <a:rPr lang="en"/>
              <a:t> and insecurity with which Karel is able to retreat into fantasy and aim always for self-betterment, at the expense of anything but the regime who can get him to a higher place.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movie alos, the everyday can act as a blank canvas of passivity for those of stronger will to paint over. At Karel’s speech at the start of the film for example, he justifies the cremation process to a large group of restaurant goers and commands the room with his rhetoric. Quite </a:t>
            </a:r>
            <a:r>
              <a:rPr lang="en"/>
              <a:t>similarly</a:t>
            </a:r>
            <a:r>
              <a:rPr lang="en"/>
              <a:t>, the rhetoric Karel employs towards the end of the film during Lakme’s funeral, although causing family members to leave, is met with no resistance and only jubilation at the side of Nazi supporters.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Thus the banal, everyday character is vital in its silence and lack of power in the movie. Those that may show resistance are given up or effectively destroyed and the silent majority are left to support the regime whether willfully or not. Therefore the Cremator I believe likes to </a:t>
            </a:r>
            <a:r>
              <a:rPr lang="en"/>
              <a:t>highlight</a:t>
            </a:r>
            <a:r>
              <a:rPr lang="en"/>
              <a:t> that even common, people lacking political passion or societal ambition can be swayed to support an </a:t>
            </a:r>
            <a:r>
              <a:rPr lang="en"/>
              <a:t>ideological</a:t>
            </a:r>
            <a:r>
              <a:rPr lang="en"/>
              <a:t> cause either through passive support or fear/death - both of which are displayed in this movie between the scenes.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3f3892897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3f3892897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worth noting as I close out that I believe the movie The Cremator also seeks to highlight the fluidity of position of use between the everyday, the desirable and even the undesirable as the film aims to highlight.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opportunity for motion depends on the actions of the person in question as well as the ideological agenda of the regime. For example, had Karel not eventually been persuaded by and taken Reinke’s advice to join the party and act as an informant, he most likely would not have served as important a use to the regime yet would not have been cast out the same way Jews were seen. Not being ‘anti-German’ but more falling into the </a:t>
            </a:r>
            <a:r>
              <a:rPr lang="en"/>
              <a:t>category</a:t>
            </a:r>
            <a:r>
              <a:rPr lang="en"/>
              <a:t> of the passive everyday.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 different vain, if the Nazis had not been so aggressively </a:t>
            </a:r>
            <a:r>
              <a:rPr lang="en"/>
              <a:t>pursuing</a:t>
            </a:r>
            <a:r>
              <a:rPr lang="en"/>
              <a:t> an anti-semitic and exclusionary society, Lakme and her children would most likely still be living - serving no resistance to the regime, or even Karel’s pro-Nazi efforts, other than their ethnicity and blood.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Thus as in most cases of dictatorial rule, it is the ideology instilled in the right people that in turn help generate who and who cannot serve a function within such a society. The Cremator seeks to show his level of </a:t>
            </a:r>
            <a:r>
              <a:rPr lang="en"/>
              <a:t>categorization</a:t>
            </a:r>
            <a:r>
              <a:rPr lang="en"/>
              <a:t>, isolation and humiliation, carefully drawing parallels to the Nazi regime in Czechoslovakia, to highlight the kinds of people Dictatorships can and cannot use. Which I believe really highlights its power as being a film of human behaviour, instinct and misled ambition.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12525"/>
            <a:ext cx="8520600" cy="104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Cremator</a:t>
            </a:r>
            <a:endParaRPr/>
          </a:p>
        </p:txBody>
      </p:sp>
      <p:sp>
        <p:nvSpPr>
          <p:cNvPr id="55" name="Google Shape;55;p13"/>
          <p:cNvSpPr txBox="1"/>
          <p:nvPr>
            <p:ph idx="1" type="subTitle"/>
          </p:nvPr>
        </p:nvSpPr>
        <p:spPr>
          <a:xfrm>
            <a:off x="311700" y="37820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D9D9D9"/>
                </a:solidFill>
                <a:latin typeface="Roboto Medium"/>
                <a:ea typeface="Roboto Medium"/>
                <a:cs typeface="Roboto Medium"/>
                <a:sym typeface="Roboto Medium"/>
              </a:rPr>
              <a:t>‘What kind of people are used by dictatorial regimes, according to </a:t>
            </a:r>
            <a:r>
              <a:rPr i="1" lang="en" sz="2400">
                <a:solidFill>
                  <a:srgbClr val="D9D9D9"/>
                </a:solidFill>
                <a:latin typeface="Roboto Medium"/>
                <a:ea typeface="Roboto Medium"/>
                <a:cs typeface="Roboto Medium"/>
                <a:sym typeface="Roboto Medium"/>
              </a:rPr>
              <a:t>The Cremator</a:t>
            </a:r>
            <a:r>
              <a:rPr lang="en" sz="2400">
                <a:solidFill>
                  <a:srgbClr val="D9D9D9"/>
                </a:solidFill>
                <a:latin typeface="Roboto Medium"/>
                <a:ea typeface="Roboto Medium"/>
                <a:cs typeface="Roboto Medium"/>
                <a:sym typeface="Roboto Medium"/>
              </a:rPr>
              <a:t>?’ - Dominic Bogle</a:t>
            </a:r>
            <a:endParaRPr sz="2400">
              <a:solidFill>
                <a:srgbClr val="D9D9D9"/>
              </a:solidFill>
              <a:latin typeface="Roboto Medium"/>
              <a:ea typeface="Roboto Medium"/>
              <a:cs typeface="Roboto Medium"/>
              <a:sym typeface="Roboto Medium"/>
            </a:endParaRPr>
          </a:p>
        </p:txBody>
      </p:sp>
      <p:pic>
        <p:nvPicPr>
          <p:cNvPr id="56" name="Google Shape;56;p13"/>
          <p:cNvPicPr preferRelativeResize="0"/>
          <p:nvPr/>
        </p:nvPicPr>
        <p:blipFill>
          <a:blip r:embed="rId3">
            <a:alphaModFix/>
          </a:blip>
          <a:stretch>
            <a:fillRect/>
          </a:stretch>
        </p:blipFill>
        <p:spPr>
          <a:xfrm>
            <a:off x="2604488" y="1413425"/>
            <a:ext cx="3935014" cy="2216200"/>
          </a:xfrm>
          <a:prstGeom prst="rect">
            <a:avLst/>
          </a:prstGeom>
          <a:noFill/>
          <a:ln cap="flat" cmpd="sng" w="38100">
            <a:solidFill>
              <a:srgbClr val="B7B7B7"/>
            </a:solidFill>
            <a:prstDash val="solid"/>
            <a:round/>
            <a:headEnd len="sm" w="sm" type="none"/>
            <a:tailEnd len="sm" w="sm" type="none"/>
          </a:ln>
        </p:spPr>
      </p:pic>
      <p:pic>
        <p:nvPicPr>
          <p:cNvPr id="57" name="Google Shape;57;p13"/>
          <p:cNvPicPr preferRelativeResize="0"/>
          <p:nvPr/>
        </p:nvPicPr>
        <p:blipFill>
          <a:blip r:embed="rId4">
            <a:alphaModFix/>
          </a:blip>
          <a:stretch>
            <a:fillRect/>
          </a:stretch>
        </p:blipFill>
        <p:spPr>
          <a:xfrm>
            <a:off x="446075" y="1893963"/>
            <a:ext cx="2091875" cy="1255125"/>
          </a:xfrm>
          <a:prstGeom prst="rect">
            <a:avLst/>
          </a:prstGeom>
          <a:noFill/>
          <a:ln cap="flat" cmpd="sng" w="38100">
            <a:solidFill>
              <a:srgbClr val="B7B7B7"/>
            </a:solidFill>
            <a:prstDash val="solid"/>
            <a:round/>
            <a:headEnd len="sm" w="sm" type="none"/>
            <a:tailEnd len="sm" w="sm" type="none"/>
          </a:ln>
        </p:spPr>
      </p:pic>
      <p:pic>
        <p:nvPicPr>
          <p:cNvPr id="58" name="Google Shape;58;p13"/>
          <p:cNvPicPr preferRelativeResize="0"/>
          <p:nvPr/>
        </p:nvPicPr>
        <p:blipFill rotWithShape="1">
          <a:blip r:embed="rId5">
            <a:alphaModFix/>
          </a:blip>
          <a:srcRect b="0" l="0" r="30391" t="20578"/>
          <a:stretch/>
        </p:blipFill>
        <p:spPr>
          <a:xfrm>
            <a:off x="6606050" y="1848837"/>
            <a:ext cx="1886594" cy="1345375"/>
          </a:xfrm>
          <a:prstGeom prst="rect">
            <a:avLst/>
          </a:prstGeom>
          <a:noFill/>
          <a:ln cap="flat" cmpd="sng" w="38100">
            <a:solidFill>
              <a:srgbClr val="B7B7B7"/>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Defining The Dictatorial</a:t>
            </a:r>
            <a:endParaRPr u="sng"/>
          </a:p>
        </p:txBody>
      </p:sp>
      <p:sp>
        <p:nvSpPr>
          <p:cNvPr id="64" name="Google Shape;64;p14"/>
          <p:cNvSpPr txBox="1"/>
          <p:nvPr>
            <p:ph idx="1" type="body"/>
          </p:nvPr>
        </p:nvSpPr>
        <p:spPr>
          <a:xfrm>
            <a:off x="311700" y="1152475"/>
            <a:ext cx="5547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System that relies on and seeks to maintain a unified ideology</a:t>
            </a:r>
            <a:endParaRPr sz="2000"/>
          </a:p>
          <a:p>
            <a:pPr indent="-355600" lvl="0" marL="457200" rtl="0" algn="l">
              <a:spcBef>
                <a:spcPts val="0"/>
              </a:spcBef>
              <a:spcAft>
                <a:spcPts val="0"/>
              </a:spcAft>
              <a:buSzPts val="2000"/>
              <a:buChar char="-"/>
            </a:pPr>
            <a:r>
              <a:rPr lang="en" sz="2000"/>
              <a:t>Ideology can quickly be used as tool to judge an individual’s use or lack thereof</a:t>
            </a:r>
            <a:endParaRPr sz="2000"/>
          </a:p>
          <a:p>
            <a:pPr indent="-355600" lvl="0" marL="457200" rtl="0" algn="l">
              <a:spcBef>
                <a:spcPts val="0"/>
              </a:spcBef>
              <a:spcAft>
                <a:spcPts val="0"/>
              </a:spcAft>
              <a:buSzPts val="2000"/>
              <a:buChar char="-"/>
            </a:pPr>
            <a:r>
              <a:rPr lang="en" sz="2000"/>
              <a:t>‘Them’ and ‘Us’ Dichotomy</a:t>
            </a:r>
            <a:endParaRPr sz="2000"/>
          </a:p>
          <a:p>
            <a:pPr indent="-355600" lvl="0" marL="457200" rtl="0" algn="l">
              <a:spcBef>
                <a:spcPts val="0"/>
              </a:spcBef>
              <a:spcAft>
                <a:spcPts val="0"/>
              </a:spcAft>
              <a:buSzPts val="2000"/>
              <a:buChar char="-"/>
            </a:pPr>
            <a:r>
              <a:rPr lang="en" sz="2000"/>
              <a:t>Exercised throughout the film</a:t>
            </a:r>
            <a:endParaRPr sz="2000"/>
          </a:p>
          <a:p>
            <a:pPr indent="-355600" lvl="0" marL="457200" rtl="0" algn="l">
              <a:spcBef>
                <a:spcPts val="0"/>
              </a:spcBef>
              <a:spcAft>
                <a:spcPts val="0"/>
              </a:spcAft>
              <a:buSzPts val="2000"/>
              <a:buChar char="-"/>
            </a:pPr>
            <a:r>
              <a:rPr lang="en" sz="2000"/>
              <a:t>Simplification of ideals fuels the rise of Dictatorship</a:t>
            </a:r>
            <a:endParaRPr sz="2000"/>
          </a:p>
          <a:p>
            <a:pPr indent="-355600" lvl="0" marL="457200" rtl="0" algn="l">
              <a:spcBef>
                <a:spcPts val="0"/>
              </a:spcBef>
              <a:spcAft>
                <a:spcPts val="0"/>
              </a:spcAft>
              <a:buSzPts val="2000"/>
              <a:buChar char="-"/>
            </a:pPr>
            <a:r>
              <a:rPr lang="en" sz="2000"/>
              <a:t>Promise of Paradise</a:t>
            </a:r>
            <a:endParaRPr sz="2000"/>
          </a:p>
        </p:txBody>
      </p:sp>
      <p:pic>
        <p:nvPicPr>
          <p:cNvPr id="65" name="Google Shape;65;p14"/>
          <p:cNvPicPr preferRelativeResize="0"/>
          <p:nvPr/>
        </p:nvPicPr>
        <p:blipFill>
          <a:blip r:embed="rId3">
            <a:alphaModFix/>
          </a:blip>
          <a:stretch>
            <a:fillRect/>
          </a:stretch>
        </p:blipFill>
        <p:spPr>
          <a:xfrm>
            <a:off x="6301475" y="1152475"/>
            <a:ext cx="2095500" cy="301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The Promise of Utopia</a:t>
            </a:r>
            <a:endParaRPr u="sng"/>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Richard St</a:t>
            </a:r>
            <a:r>
              <a:rPr lang="en"/>
              <a:t>ahel: </a:t>
            </a:r>
            <a:endParaRPr/>
          </a:p>
          <a:p>
            <a:pPr indent="0" lvl="0" marL="457200" rtl="0" algn="l">
              <a:spcBef>
                <a:spcPts val="1600"/>
              </a:spcBef>
              <a:spcAft>
                <a:spcPts val="1600"/>
              </a:spcAft>
              <a:buNone/>
            </a:pPr>
            <a:r>
              <a:rPr lang="en"/>
              <a:t>‘</a:t>
            </a:r>
            <a:r>
              <a:rPr i="1" lang="en"/>
              <a:t>every social organisation relies on something that is not realized or feasible, but has the ideal that is somewhere beyond the horizon, a lighthouse to which it may seek to approach if it considers that ideal socially valid and generally accepted’ </a:t>
            </a:r>
            <a:r>
              <a:rPr lang="en"/>
              <a:t>(2017)</a:t>
            </a:r>
            <a:endParaRPr/>
          </a:p>
        </p:txBody>
      </p:sp>
      <p:pic>
        <p:nvPicPr>
          <p:cNvPr id="72" name="Google Shape;72;p15"/>
          <p:cNvPicPr preferRelativeResize="0"/>
          <p:nvPr/>
        </p:nvPicPr>
        <p:blipFill rotWithShape="1">
          <a:blip r:embed="rId3">
            <a:alphaModFix/>
          </a:blip>
          <a:srcRect b="8875" l="0" r="0" t="0"/>
          <a:stretch/>
        </p:blipFill>
        <p:spPr>
          <a:xfrm>
            <a:off x="838275" y="3294301"/>
            <a:ext cx="3518924" cy="1339800"/>
          </a:xfrm>
          <a:prstGeom prst="rect">
            <a:avLst/>
          </a:prstGeom>
          <a:noFill/>
          <a:ln cap="flat" cmpd="sng" w="28575">
            <a:solidFill>
              <a:srgbClr val="B7B7B7"/>
            </a:solidFill>
            <a:prstDash val="solid"/>
            <a:round/>
            <a:headEnd len="sm" w="sm" type="none"/>
            <a:tailEnd len="sm" w="sm" type="none"/>
          </a:ln>
        </p:spPr>
      </p:pic>
      <p:pic>
        <p:nvPicPr>
          <p:cNvPr id="73" name="Google Shape;73;p15"/>
          <p:cNvPicPr preferRelativeResize="0"/>
          <p:nvPr/>
        </p:nvPicPr>
        <p:blipFill>
          <a:blip r:embed="rId4">
            <a:alphaModFix/>
          </a:blip>
          <a:stretch>
            <a:fillRect/>
          </a:stretch>
        </p:blipFill>
        <p:spPr>
          <a:xfrm>
            <a:off x="6255300" y="3174325"/>
            <a:ext cx="1579750" cy="1579750"/>
          </a:xfrm>
          <a:prstGeom prst="rect">
            <a:avLst/>
          </a:prstGeom>
          <a:noFill/>
          <a:ln cap="flat" cmpd="sng" w="38100">
            <a:solidFill>
              <a:srgbClr val="B7B7B7"/>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Types of people used - Desirables - Karel K.</a:t>
            </a:r>
            <a:endParaRPr u="sng"/>
          </a:p>
        </p:txBody>
      </p:sp>
      <p:sp>
        <p:nvSpPr>
          <p:cNvPr id="79" name="Google Shape;79;p16"/>
          <p:cNvSpPr txBox="1"/>
          <p:nvPr>
            <p:ph idx="1" type="body"/>
          </p:nvPr>
        </p:nvSpPr>
        <p:spPr>
          <a:xfrm>
            <a:off x="3488575" y="1317425"/>
            <a:ext cx="4886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Case in Po</a:t>
            </a:r>
            <a:r>
              <a:rPr lang="en"/>
              <a:t>int - Karel Kopfrkingl</a:t>
            </a:r>
            <a:endParaRPr/>
          </a:p>
          <a:p>
            <a:pPr indent="-342900" lvl="0" marL="457200" rtl="0" algn="l">
              <a:spcBef>
                <a:spcPts val="0"/>
              </a:spcBef>
              <a:spcAft>
                <a:spcPts val="0"/>
              </a:spcAft>
              <a:buSzPts val="1800"/>
              <a:buChar char="-"/>
            </a:pPr>
            <a:r>
              <a:rPr lang="en"/>
              <a:t>Desired personality + power</a:t>
            </a:r>
            <a:endParaRPr/>
          </a:p>
          <a:p>
            <a:pPr indent="-342900" lvl="0" marL="457200" rtl="0" algn="l">
              <a:spcBef>
                <a:spcPts val="0"/>
              </a:spcBef>
              <a:spcAft>
                <a:spcPts val="0"/>
              </a:spcAft>
              <a:buSzPts val="1800"/>
              <a:buChar char="-"/>
            </a:pPr>
            <a:r>
              <a:rPr lang="en"/>
              <a:t>Those who are ambitious</a:t>
            </a:r>
            <a:endParaRPr/>
          </a:p>
          <a:p>
            <a:pPr indent="-342900" lvl="0" marL="457200" rtl="0" algn="l">
              <a:spcBef>
                <a:spcPts val="0"/>
              </a:spcBef>
              <a:spcAft>
                <a:spcPts val="0"/>
              </a:spcAft>
              <a:buSzPts val="1800"/>
              <a:buChar char="-"/>
            </a:pPr>
            <a:r>
              <a:rPr lang="en"/>
              <a:t>Works to liberate the dead</a:t>
            </a:r>
            <a:endParaRPr/>
          </a:p>
          <a:p>
            <a:pPr indent="-342900" lvl="0" marL="457200" rtl="0" algn="l">
              <a:spcBef>
                <a:spcPts val="0"/>
              </a:spcBef>
              <a:spcAft>
                <a:spcPts val="0"/>
              </a:spcAft>
              <a:buSzPts val="1800"/>
              <a:buChar char="-"/>
            </a:pPr>
            <a:r>
              <a:rPr lang="en"/>
              <a:t>Ideologically </a:t>
            </a:r>
            <a:r>
              <a:rPr lang="en"/>
              <a:t>maneuverable</a:t>
            </a:r>
            <a:r>
              <a:rPr lang="en"/>
              <a:t> </a:t>
            </a:r>
            <a:endParaRPr/>
          </a:p>
          <a:p>
            <a:pPr indent="-342900" lvl="0" marL="457200" rtl="0" algn="l">
              <a:spcBef>
                <a:spcPts val="0"/>
              </a:spcBef>
              <a:spcAft>
                <a:spcPts val="0"/>
              </a:spcAft>
              <a:buSzPts val="1800"/>
              <a:buChar char="-"/>
            </a:pPr>
            <a:r>
              <a:rPr lang="en"/>
              <a:t>Jason Pirodsky (Prague Reporter): ‘Many of the cremator’s friends and colleagues are Jewish, and others are anti-German, making Karel the perfect spy.’</a:t>
            </a:r>
            <a:endParaRPr/>
          </a:p>
          <a:p>
            <a:pPr indent="-342900" lvl="0" marL="457200" rtl="0" algn="l">
              <a:spcBef>
                <a:spcPts val="0"/>
              </a:spcBef>
              <a:spcAft>
                <a:spcPts val="0"/>
              </a:spcAft>
              <a:buSzPts val="1800"/>
              <a:buChar char="-"/>
            </a:pPr>
            <a:r>
              <a:rPr lang="en"/>
              <a:t>Illuminating a </a:t>
            </a:r>
            <a:r>
              <a:rPr lang="en"/>
              <a:t>beneficial</a:t>
            </a:r>
            <a:r>
              <a:rPr lang="en"/>
              <a:t> higher purpose  </a:t>
            </a:r>
            <a:endParaRPr/>
          </a:p>
        </p:txBody>
      </p:sp>
      <p:pic>
        <p:nvPicPr>
          <p:cNvPr id="80" name="Google Shape;80;p16"/>
          <p:cNvPicPr preferRelativeResize="0"/>
          <p:nvPr/>
        </p:nvPicPr>
        <p:blipFill>
          <a:blip r:embed="rId3">
            <a:alphaModFix/>
          </a:blip>
          <a:stretch>
            <a:fillRect/>
          </a:stretch>
        </p:blipFill>
        <p:spPr>
          <a:xfrm>
            <a:off x="495350" y="3214614"/>
            <a:ext cx="2404575" cy="1354257"/>
          </a:xfrm>
          <a:prstGeom prst="rect">
            <a:avLst/>
          </a:prstGeom>
          <a:noFill/>
          <a:ln cap="flat" cmpd="sng" w="38100">
            <a:solidFill>
              <a:srgbClr val="B7B7B7"/>
            </a:solidFill>
            <a:prstDash val="solid"/>
            <a:round/>
            <a:headEnd len="sm" w="sm" type="none"/>
            <a:tailEnd len="sm" w="sm" type="none"/>
          </a:ln>
        </p:spPr>
      </p:pic>
      <p:pic>
        <p:nvPicPr>
          <p:cNvPr id="81" name="Google Shape;81;p16"/>
          <p:cNvPicPr preferRelativeResize="0"/>
          <p:nvPr/>
        </p:nvPicPr>
        <p:blipFill>
          <a:blip r:embed="rId4">
            <a:alphaModFix/>
          </a:blip>
          <a:stretch>
            <a:fillRect/>
          </a:stretch>
        </p:blipFill>
        <p:spPr>
          <a:xfrm>
            <a:off x="681950" y="1439038"/>
            <a:ext cx="2031375" cy="1354250"/>
          </a:xfrm>
          <a:prstGeom prst="rect">
            <a:avLst/>
          </a:prstGeom>
          <a:noFill/>
          <a:ln cap="flat" cmpd="sng" w="38100">
            <a:solidFill>
              <a:srgbClr val="D9EAD3"/>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Types of people used - Desirables - Walter Reinke</a:t>
            </a:r>
            <a:endParaRPr u="sng"/>
          </a:p>
          <a:p>
            <a:pPr indent="0" lvl="0" marL="0" rtl="0" algn="l">
              <a:spcBef>
                <a:spcPts val="0"/>
              </a:spcBef>
              <a:spcAft>
                <a:spcPts val="0"/>
              </a:spcAft>
              <a:buNone/>
            </a:pPr>
            <a:r>
              <a:t/>
            </a:r>
            <a:endParaRPr/>
          </a:p>
        </p:txBody>
      </p:sp>
      <p:sp>
        <p:nvSpPr>
          <p:cNvPr id="87" name="Google Shape;87;p17"/>
          <p:cNvSpPr txBox="1"/>
          <p:nvPr>
            <p:ph idx="1" type="body"/>
          </p:nvPr>
        </p:nvSpPr>
        <p:spPr>
          <a:xfrm>
            <a:off x="3790200" y="1512525"/>
            <a:ext cx="4902900" cy="2399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Those who can persuade</a:t>
            </a:r>
            <a:endParaRPr sz="2400"/>
          </a:p>
          <a:p>
            <a:pPr indent="-381000" lvl="0" marL="457200" rtl="0" algn="l">
              <a:spcBef>
                <a:spcPts val="0"/>
              </a:spcBef>
              <a:spcAft>
                <a:spcPts val="0"/>
              </a:spcAft>
              <a:buSzPts val="2400"/>
              <a:buChar char="-"/>
            </a:pPr>
            <a:r>
              <a:rPr lang="en" sz="2400"/>
              <a:t>Those who are persistent</a:t>
            </a:r>
            <a:endParaRPr sz="2400"/>
          </a:p>
          <a:p>
            <a:pPr indent="-381000" lvl="0" marL="457200" rtl="0" algn="l">
              <a:spcBef>
                <a:spcPts val="0"/>
              </a:spcBef>
              <a:spcAft>
                <a:spcPts val="0"/>
              </a:spcAft>
              <a:buSzPts val="2400"/>
              <a:buChar char="-"/>
            </a:pPr>
            <a:r>
              <a:rPr lang="en" sz="2400"/>
              <a:t>Those who are unflinching</a:t>
            </a:r>
            <a:endParaRPr sz="2400"/>
          </a:p>
          <a:p>
            <a:pPr indent="-381000" lvl="0" marL="457200" rtl="0" algn="l">
              <a:spcBef>
                <a:spcPts val="0"/>
              </a:spcBef>
              <a:spcAft>
                <a:spcPts val="0"/>
              </a:spcAft>
              <a:buSzPts val="2400"/>
              <a:buChar char="-"/>
            </a:pPr>
            <a:r>
              <a:rPr lang="en" sz="2400"/>
              <a:t>Those who can manipulate </a:t>
            </a:r>
            <a:endParaRPr sz="2400"/>
          </a:p>
          <a:p>
            <a:pPr indent="-381000" lvl="0" marL="457200" rtl="0" algn="l">
              <a:spcBef>
                <a:spcPts val="0"/>
              </a:spcBef>
              <a:spcAft>
                <a:spcPts val="0"/>
              </a:spcAft>
              <a:buSzPts val="2400"/>
              <a:buChar char="-"/>
            </a:pPr>
            <a:r>
              <a:rPr lang="en" sz="2400"/>
              <a:t>Those who can see weakness</a:t>
            </a:r>
            <a:endParaRPr sz="2400"/>
          </a:p>
        </p:txBody>
      </p:sp>
      <p:pic>
        <p:nvPicPr>
          <p:cNvPr id="88" name="Google Shape;88;p17"/>
          <p:cNvPicPr preferRelativeResize="0"/>
          <p:nvPr/>
        </p:nvPicPr>
        <p:blipFill>
          <a:blip r:embed="rId3">
            <a:alphaModFix/>
          </a:blip>
          <a:stretch>
            <a:fillRect/>
          </a:stretch>
        </p:blipFill>
        <p:spPr>
          <a:xfrm>
            <a:off x="498300" y="1266128"/>
            <a:ext cx="3111401" cy="1935975"/>
          </a:xfrm>
          <a:prstGeom prst="rect">
            <a:avLst/>
          </a:prstGeom>
          <a:noFill/>
          <a:ln cap="flat" cmpd="sng" w="38100">
            <a:solidFill>
              <a:srgbClr val="999999"/>
            </a:solidFill>
            <a:prstDash val="solid"/>
            <a:round/>
            <a:headEnd len="sm" w="sm" type="none"/>
            <a:tailEnd len="sm" w="sm" type="none"/>
          </a:ln>
        </p:spPr>
      </p:pic>
      <p:pic>
        <p:nvPicPr>
          <p:cNvPr id="89" name="Google Shape;89;p17"/>
          <p:cNvPicPr preferRelativeResize="0"/>
          <p:nvPr/>
        </p:nvPicPr>
        <p:blipFill>
          <a:blip r:embed="rId4">
            <a:alphaModFix/>
          </a:blip>
          <a:stretch>
            <a:fillRect/>
          </a:stretch>
        </p:blipFill>
        <p:spPr>
          <a:xfrm>
            <a:off x="975800" y="3277303"/>
            <a:ext cx="2156410" cy="1636597"/>
          </a:xfrm>
          <a:prstGeom prst="rect">
            <a:avLst/>
          </a:prstGeom>
          <a:noFill/>
          <a:ln cap="flat" cmpd="sng" w="38100">
            <a:solidFill>
              <a:srgbClr val="999999"/>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Types of people to be used - The Everyday</a:t>
            </a:r>
            <a:endParaRPr u="sng"/>
          </a:p>
        </p:txBody>
      </p:sp>
      <p:sp>
        <p:nvSpPr>
          <p:cNvPr id="95" name="Google Shape;95;p18"/>
          <p:cNvSpPr txBox="1"/>
          <p:nvPr>
            <p:ph idx="1" type="body"/>
          </p:nvPr>
        </p:nvSpPr>
        <p:spPr>
          <a:xfrm>
            <a:off x="311700" y="1152475"/>
            <a:ext cx="4607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Everyday have their use </a:t>
            </a:r>
            <a:r>
              <a:rPr lang="en"/>
              <a:t>within</a:t>
            </a:r>
            <a:r>
              <a:rPr lang="en"/>
              <a:t> system</a:t>
            </a:r>
            <a:endParaRPr/>
          </a:p>
          <a:p>
            <a:pPr indent="-342900" lvl="0" marL="457200" rtl="0" algn="l">
              <a:spcBef>
                <a:spcPts val="0"/>
              </a:spcBef>
              <a:spcAft>
                <a:spcPts val="0"/>
              </a:spcAft>
              <a:buSzPts val="1800"/>
              <a:buChar char="-"/>
            </a:pPr>
            <a:r>
              <a:rPr lang="en"/>
              <a:t>Can illuminate insecurities</a:t>
            </a:r>
            <a:endParaRPr/>
          </a:p>
          <a:p>
            <a:pPr indent="-342900" lvl="0" marL="457200" rtl="0" algn="l">
              <a:spcBef>
                <a:spcPts val="0"/>
              </a:spcBef>
              <a:spcAft>
                <a:spcPts val="0"/>
              </a:spcAft>
              <a:buSzPts val="1800"/>
              <a:buChar char="-"/>
            </a:pPr>
            <a:r>
              <a:rPr lang="en"/>
              <a:t>Can act as passive to allow stronger wills to seize control/influence.</a:t>
            </a:r>
            <a:endParaRPr/>
          </a:p>
          <a:p>
            <a:pPr indent="-342900" lvl="0" marL="457200" rtl="0" algn="l">
              <a:spcBef>
                <a:spcPts val="0"/>
              </a:spcBef>
              <a:spcAft>
                <a:spcPts val="0"/>
              </a:spcAft>
              <a:buSzPts val="1800"/>
              <a:buChar char="-"/>
            </a:pPr>
            <a:r>
              <a:rPr lang="en"/>
              <a:t>In movie: 1 - Karel’s cafe/rest. Speech 2. Speech at Lakme’s funeral</a:t>
            </a:r>
            <a:endParaRPr/>
          </a:p>
          <a:p>
            <a:pPr indent="-342900" lvl="0" marL="457200" rtl="0" algn="l">
              <a:spcBef>
                <a:spcPts val="0"/>
              </a:spcBef>
              <a:spcAft>
                <a:spcPts val="0"/>
              </a:spcAft>
              <a:buSzPts val="1800"/>
              <a:buChar char="-"/>
            </a:pPr>
            <a:r>
              <a:rPr lang="en"/>
              <a:t>Silent majority left supporting the regime</a:t>
            </a:r>
            <a:endParaRPr/>
          </a:p>
          <a:p>
            <a:pPr indent="-342900" lvl="0" marL="457200" rtl="0" algn="l">
              <a:spcBef>
                <a:spcPts val="0"/>
              </a:spcBef>
              <a:spcAft>
                <a:spcPts val="0"/>
              </a:spcAft>
              <a:buSzPts val="1800"/>
              <a:buChar char="-"/>
            </a:pPr>
            <a:r>
              <a:rPr lang="en"/>
              <a:t>The Everyday can be swayed to support through acceptance/repression, thus serve use</a:t>
            </a:r>
            <a:endParaRPr/>
          </a:p>
        </p:txBody>
      </p:sp>
      <p:pic>
        <p:nvPicPr>
          <p:cNvPr id="96" name="Google Shape;96;p18"/>
          <p:cNvPicPr preferRelativeResize="0"/>
          <p:nvPr/>
        </p:nvPicPr>
        <p:blipFill>
          <a:blip r:embed="rId3">
            <a:alphaModFix/>
          </a:blip>
          <a:stretch>
            <a:fillRect/>
          </a:stretch>
        </p:blipFill>
        <p:spPr>
          <a:xfrm>
            <a:off x="5301000" y="1235175"/>
            <a:ext cx="2752725" cy="1657350"/>
          </a:xfrm>
          <a:prstGeom prst="rect">
            <a:avLst/>
          </a:prstGeom>
          <a:noFill/>
          <a:ln cap="flat" cmpd="sng" w="38100">
            <a:solidFill>
              <a:srgbClr val="B7B7B7"/>
            </a:solidFill>
            <a:prstDash val="solid"/>
            <a:round/>
            <a:headEnd len="sm" w="sm" type="none"/>
            <a:tailEnd len="sm" w="sm" type="none"/>
          </a:ln>
        </p:spPr>
      </p:pic>
      <p:pic>
        <p:nvPicPr>
          <p:cNvPr id="97" name="Google Shape;97;p18"/>
          <p:cNvPicPr preferRelativeResize="0"/>
          <p:nvPr/>
        </p:nvPicPr>
        <p:blipFill>
          <a:blip r:embed="rId4">
            <a:alphaModFix/>
          </a:blip>
          <a:stretch>
            <a:fillRect/>
          </a:stretch>
        </p:blipFill>
        <p:spPr>
          <a:xfrm>
            <a:off x="5301000" y="3109983"/>
            <a:ext cx="2752725" cy="1563866"/>
          </a:xfrm>
          <a:prstGeom prst="rect">
            <a:avLst/>
          </a:prstGeom>
          <a:noFill/>
          <a:ln cap="flat" cmpd="sng" w="28575">
            <a:solidFill>
              <a:srgbClr val="B7B7B7"/>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0" y="0"/>
            <a:ext cx="9143984" cy="5143500"/>
          </a:xfrm>
          <a:prstGeom prst="rect">
            <a:avLst/>
          </a:prstGeom>
          <a:noFill/>
          <a:ln>
            <a:noFill/>
          </a:ln>
        </p:spPr>
      </p:pic>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Fluidity between categories of use</a:t>
            </a:r>
            <a:endParaRPr/>
          </a:p>
        </p:txBody>
      </p:sp>
      <p:sp>
        <p:nvSpPr>
          <p:cNvPr id="104" name="Google Shape;104;p19"/>
          <p:cNvSpPr txBox="1"/>
          <p:nvPr>
            <p:ph idx="1" type="body"/>
          </p:nvPr>
        </p:nvSpPr>
        <p:spPr>
          <a:xfrm>
            <a:off x="311700" y="1152475"/>
            <a:ext cx="8520600" cy="2831400"/>
          </a:xfrm>
          <a:prstGeom prst="rect">
            <a:avLst/>
          </a:prstGeom>
          <a:gradFill>
            <a:gsLst>
              <a:gs pos="0">
                <a:srgbClr val="FFFFFF">
                  <a:alpha val="0"/>
                </a:srgbClr>
              </a:gs>
              <a:gs pos="100000">
                <a:srgbClr val="404040"/>
              </a:gs>
            </a:gsLst>
            <a:lin ang="5400012" scaled="0"/>
          </a:gradFill>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There can be change between Desirable, undesirable and everyday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Depending on actions of those in positions of movement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Depending on the </a:t>
            </a:r>
            <a:r>
              <a:rPr lang="en">
                <a:solidFill>
                  <a:srgbClr val="FFFFFF"/>
                </a:solidFill>
              </a:rPr>
              <a:t>ideological</a:t>
            </a:r>
            <a:r>
              <a:rPr lang="en">
                <a:solidFill>
                  <a:srgbClr val="FFFFFF"/>
                </a:solidFill>
              </a:rPr>
              <a:t> needs of a dictatorial regime</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E.g. Nazi Pursuit of anti-semitic and exclusionary society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Ideology reigns supreme in judgement of use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Draws parallels to Naxi experience in Czechoslovakia to highlight the kinds of people in which can and cannot be used by dictatorships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Film of human behaviour, instinct and misled ambition</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