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1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9A8DD-D7B4-A231-BB5B-B6C3C1E9F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AE30C0-4989-1386-46E4-930ED93D3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CC7BC0-6B6D-6910-D8A8-0B6A5EA4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00B553-C949-28D9-CE38-F0E4C0A8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9FDD7D-C7C2-35EE-8FC8-7B163B73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7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333EB-803C-A2D5-C0A6-6FC3E847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81C153-DD79-99B2-D18D-2A84958D2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B849B6-8797-D107-9BFA-4E94E46E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9AEC2C-117A-F11E-AA4F-60A2D01D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9F4276-23C4-2EA1-9DD1-A725B37F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7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217342-E2F3-7AA2-29CA-7C9F72943F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60F8D0-3D4C-D91D-11A8-3F2FF3245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8A300A-2CF2-0FD9-7440-6E6FCE79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AC388D-9B10-D25E-C09C-3A23BEBC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677A2A-8EAB-C345-87AE-61A9CF34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3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23AF9-A3C9-8C22-9746-4592EFBDC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5925D-7ECF-B81E-4E59-A21F5527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E9AB29-7937-2D68-B77C-DC155195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02F1AA-6155-4FFC-94A6-86CE722B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C7D0A-A9A5-6563-DB30-D6C8DFEB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61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0C658-6E04-FD38-886A-710FF99D8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371D45-DBD1-427E-F818-039F1B38C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5D6F5-2C6B-3AFD-7931-6C45821E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3C017F-EA2A-ECBF-7371-7036A2F0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F41434-2FF0-5AB7-DED9-213C0511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27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7EFE7-664E-56EC-7B69-180D7798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F9FFA1-58B5-C71B-E7FC-EA24402C5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F71F7E-9126-5BCF-189D-B3CD47DB8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3476CD-BD8C-6845-89B0-8F8803E2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80BDE6-82B7-55F6-5338-52797FA0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7786B9-5514-C292-2FE5-794C882C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40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B693B-9130-8FFE-06E3-3A4B3005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A4FB6A-0991-56B6-78B9-37D84F305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D8F265-B7E1-23FF-1E35-6BCD47AE0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4CE5FB-984A-D32E-BE37-1D19E4B2A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CE71A9-2CA1-4F8B-F665-68CE0C7BAC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5CA411-2F54-92D5-9EAC-8E85B24F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C30D8B-3163-EADD-7F12-FF5DA941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EB6381-EF53-F8E7-6F1E-C2803B5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97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EE722-2F48-38E3-8CBB-AF0D77CFB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DFFC9E-B273-EC4E-6EE5-58E0ABE0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FAFC9E-2C17-CA24-EFF9-EFD510E9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9E6F88-3E8E-6128-24D0-29817480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49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EDE592-831F-1DC3-B62A-ADBAD279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A83B91-8E12-26EA-83F6-524BFD98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BD0AEA-FA7E-EC52-BCBD-DECC9C5C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3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A834E-9F3B-FE04-FDD2-6CB61628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B72D9-1344-E215-87BE-6ACF569E0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AACA92-F146-057E-D2D5-57CF00078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5BF4B8-F647-8A10-68F9-0E9F2140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7B32AD-415E-9DD2-D3DE-E23F957CC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0EC54E-CA69-FF61-4876-99A0C0F1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59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55E00-D0AE-4F34-3E84-06D6DA2A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FCB60B3-647C-C00C-09DB-33D8DCFFE0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5F6402-434A-8329-B6C5-EA809FAE5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34C077-FAD1-3F16-F986-F230B104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380B13-4DDB-2557-5E6A-01000869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0C7DB-1A2F-9DAB-FB4C-620B4F00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93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17C4A4-2AD2-7F71-A385-B4105E0B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7AE115-72A0-9402-ECD9-839F07AF6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31B37E-D402-3E9D-16F4-73D4AF651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1E27-E1E6-4A22-836D-6AA03F42AE3F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D6D20F-F467-0C49-1923-17496AE2A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42FA67-4793-62ED-9737-47E095F7D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FA372-1C5C-4AB0-B82C-72890F6F1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prohlednout.rvp.cz/zakladni-vzdelavani/vzdelavaci-oblasti/jjk/cj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language-policy/home#TopOfPage" TargetMode="External"/><Relationship Id="rId2" Type="http://schemas.openxmlformats.org/officeDocument/2006/relationships/hyperlink" Target="https://msmt.gov.cz/mezinarodni-vztahy/spolecny-evropsky-referencni-ramec-pro-jazyk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e.int/en/web/common-european-framework-reference-languages/cefr-descriptors" TargetMode="External"/><Relationship Id="rId4" Type="http://schemas.openxmlformats.org/officeDocument/2006/relationships/hyperlink" Target="https://www.coe.int/en/web/common-european-framework-reference-language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jp.rvp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4F686-EDA0-B3AA-7835-DE56E13E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7" y="318655"/>
            <a:ext cx="11381509" cy="32833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Čeština v interkulturních souvislostech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9C6886-6C54-13C9-56C9-D29A7C625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17" y="3602037"/>
            <a:ext cx="11381509" cy="246625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4000" b="1" dirty="0"/>
              <a:t>SERR pro jazyky </a:t>
            </a:r>
          </a:p>
        </p:txBody>
      </p:sp>
    </p:spTree>
    <p:extLst>
      <p:ext uri="{BB962C8B-B14F-4D97-AF65-F5344CB8AC3E}">
        <p14:creationId xmlns:p14="http://schemas.microsoft.com/office/powerpoint/2010/main" val="786362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5A1D2-3858-AA53-AA8A-0B4CFDF50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566"/>
          </a:xfrm>
        </p:spPr>
        <p:txBody>
          <a:bodyPr/>
          <a:lstStyle/>
          <a:p>
            <a:r>
              <a:rPr lang="cs-CZ" sz="2800" dirty="0"/>
              <a:t>CJCC12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8E2FC-91AA-E173-FC93-E53CF78C1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151727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RECEPTIVNÍ řečové dovednosti</a:t>
            </a:r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POSLECH a ČTENÍ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(přijímání, </a:t>
            </a:r>
            <a:br>
              <a:rPr lang="cs-CZ" dirty="0"/>
            </a:br>
            <a:r>
              <a:rPr lang="cs-CZ" dirty="0"/>
              <a:t>vnímání,</a:t>
            </a:r>
            <a:br>
              <a:rPr lang="cs-CZ" dirty="0"/>
            </a:br>
            <a:r>
              <a:rPr lang="cs-CZ" dirty="0"/>
              <a:t>chápání)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12DF0-E0C1-A528-6D6D-9D97D7C2E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979" y="2616865"/>
            <a:ext cx="7752739" cy="369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0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D1E4B-6B1E-6B39-6939-4601E530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6B9E9-032E-A6F8-88E7-097AEE7D6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479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INTERAKTIVNÍ řečové dovednosti</a:t>
            </a:r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ústní a písemná komunikace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FF37049-54F5-83FC-A275-AD8A23CBF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754" y="2875869"/>
            <a:ext cx="5906757" cy="330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88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4B2E9-BE3C-696F-95D4-6E2B9433B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EF3D7-8D88-9973-21EF-84C9A0F6C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MEDIACE </a:t>
            </a:r>
          </a:p>
          <a:p>
            <a:pPr marL="0" indent="0">
              <a:buNone/>
            </a:pPr>
            <a:r>
              <a:rPr lang="cs-CZ" sz="2400" dirty="0"/>
              <a:t>Mediací zde tedy rozumíme </a:t>
            </a:r>
            <a:r>
              <a:rPr lang="cs-CZ" sz="2400" b="1" dirty="0"/>
              <a:t>neformální zprostředkování komunikace mezi osobami hovořícími různými jazyky</a:t>
            </a:r>
            <a:r>
              <a:rPr lang="cs-CZ" sz="2400" dirty="0"/>
              <a:t>. </a:t>
            </a:r>
            <a:br>
              <a:rPr lang="cs-CZ" sz="2400" dirty="0"/>
            </a:br>
            <a:r>
              <a:rPr lang="cs-CZ" sz="2400" dirty="0"/>
              <a:t>Na rozdíl od tradičního </a:t>
            </a:r>
            <a:br>
              <a:rPr lang="cs-CZ" sz="2400" dirty="0"/>
            </a:br>
            <a:r>
              <a:rPr lang="cs-CZ" sz="2400" dirty="0"/>
              <a:t>překladu‚ či tlumočení je </a:t>
            </a:r>
            <a:br>
              <a:rPr lang="cs-CZ" sz="2400" dirty="0"/>
            </a:br>
            <a:r>
              <a:rPr lang="cs-CZ" sz="2400" dirty="0"/>
              <a:t>u mediace prioritou adekvátní </a:t>
            </a:r>
            <a:br>
              <a:rPr lang="cs-CZ" sz="2400" dirty="0"/>
            </a:br>
            <a:r>
              <a:rPr lang="cs-CZ" sz="2400" dirty="0"/>
              <a:t>zprostředkování obsahu textu, </a:t>
            </a:r>
            <a:br>
              <a:rPr lang="cs-CZ" sz="2400" dirty="0"/>
            </a:br>
            <a:r>
              <a:rPr lang="cs-CZ" sz="2400" dirty="0"/>
              <a:t>přičemž forma cílového textu </a:t>
            </a:r>
            <a:br>
              <a:rPr lang="cs-CZ" sz="2400" dirty="0"/>
            </a:br>
            <a:r>
              <a:rPr lang="cs-CZ" sz="2400" dirty="0"/>
              <a:t>nemusí nutně odpovídat </a:t>
            </a:r>
            <a:br>
              <a:rPr lang="cs-CZ" sz="2400" dirty="0"/>
            </a:br>
            <a:r>
              <a:rPr lang="cs-CZ" sz="2400" dirty="0"/>
              <a:t>formě textu výchozího.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6D1000-83B4-9A7C-4276-E80FB1D07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865" y="2662094"/>
            <a:ext cx="6634437" cy="399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61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C4CF8-5E59-395C-4207-A9ACC01E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6093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2BE23-05DD-952C-173E-D8165B1E8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2164"/>
            <a:ext cx="10515600" cy="536170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REVIZE RVP </a:t>
            </a:r>
            <a:r>
              <a:rPr lang="cs-CZ" sz="4000" b="1" dirty="0"/>
              <a:t>(rámcových vzdělávacích plánů) </a:t>
            </a:r>
          </a:p>
          <a:p>
            <a:pPr marL="0" indent="0">
              <a:buNone/>
            </a:pPr>
            <a:r>
              <a:rPr lang="cs-CZ" sz="4000" dirty="0"/>
              <a:t>pro výuku cizího jazyka na ZŠ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https://prohlednout.rvp.cz/zakladni-vzdelavani/vzdelavaci-oblasti/jjk/cja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39C03F-40BE-AAAF-0E3D-034D59643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545" y="1194224"/>
            <a:ext cx="3518136" cy="107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2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7EB52-F3B9-BBA7-E790-FCCABE87F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711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E0843-A47D-691D-1723-C4ECBFBA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115291"/>
            <a:ext cx="11686309" cy="5061672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Společný evropský referenční rámec pro jazyky (SERR)</a:t>
            </a:r>
          </a:p>
          <a:p>
            <a:pPr marL="0" indent="0">
              <a:buNone/>
            </a:pP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Common</a:t>
            </a:r>
            <a:r>
              <a:rPr lang="cs-CZ" b="1" dirty="0"/>
              <a:t> </a:t>
            </a:r>
            <a:r>
              <a:rPr lang="cs-CZ" b="1" dirty="0" err="1"/>
              <a:t>European</a:t>
            </a:r>
            <a:r>
              <a:rPr lang="cs-CZ" b="1" dirty="0"/>
              <a:t> Framework </a:t>
            </a:r>
            <a:r>
              <a:rPr lang="cs-CZ" b="1" dirty="0" err="1"/>
              <a:t>of</a:t>
            </a:r>
            <a:r>
              <a:rPr lang="cs-CZ" b="1" dirty="0"/>
              <a:t> Reference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Languages</a:t>
            </a:r>
            <a:r>
              <a:rPr lang="cs-CZ" b="1" dirty="0"/>
              <a:t> (CEFR)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0BD250-0766-BA2B-7077-B7E6759F5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46" y="2644419"/>
            <a:ext cx="8943109" cy="421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0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EF5C1-9220-AD5C-ED1E-4BFBDA99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0400" cy="315912"/>
          </a:xfrm>
        </p:spPr>
        <p:txBody>
          <a:bodyPr>
            <a:no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331C6-C1E4-E04E-45BF-8B79B2A40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03564"/>
            <a:ext cx="10820400" cy="5373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MŠMT ČR</a:t>
            </a:r>
            <a:endParaRPr lang="cs-CZ" sz="4000" b="1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https://msmt.gov.cz/mezinarodni-vztahy/spolecny-evropsky-referencni-ramec-pro-jazyky</a:t>
            </a:r>
            <a:endParaRPr lang="cs-CZ" dirty="0"/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EVROPY </a:t>
            </a:r>
            <a:r>
              <a:rPr lang="cs-CZ" sz="3200" dirty="0"/>
              <a:t>(</a:t>
            </a:r>
            <a:r>
              <a:rPr lang="en-US" sz="3200" dirty="0"/>
              <a:t>Council of Europe Language Policy Portal</a:t>
            </a:r>
            <a:r>
              <a:rPr lang="cs-CZ" sz="3200" dirty="0"/>
              <a:t>)</a:t>
            </a:r>
            <a:endParaRPr lang="en-US" sz="3200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https://www.coe.int/en/web/language-policy/home#TopOfPage</a:t>
            </a:r>
            <a:endParaRPr lang="cs-CZ" dirty="0"/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CEFR</a:t>
            </a:r>
            <a:endParaRPr lang="cs-CZ" dirty="0">
              <a:hlinkClick r:id="rId4"/>
            </a:endParaRP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https://www.coe.int/en/web/common-european-framework-reference-languages</a:t>
            </a:r>
            <a:endParaRPr lang="cs-CZ" dirty="0"/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CEFR DESKRIPTORS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https://www.coe.int/en/web/common-european-framework-reference-languages/cefr-descriptors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32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6E824-7319-9696-9326-F20D7DF9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365126"/>
            <a:ext cx="11000509" cy="597766"/>
          </a:xfrm>
        </p:spPr>
        <p:txBody>
          <a:bodyPr/>
          <a:lstStyle/>
          <a:p>
            <a:r>
              <a:rPr lang="cs-CZ" sz="2800" dirty="0"/>
              <a:t>CJCC12									FF MU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777D326-37B8-8097-3EF5-C9744BDCA5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3709" y="395271"/>
            <a:ext cx="6288919" cy="6097603"/>
          </a:xfrm>
        </p:spPr>
      </p:pic>
    </p:spTree>
    <p:extLst>
      <p:ext uri="{BB962C8B-B14F-4D97-AF65-F5344CB8AC3E}">
        <p14:creationId xmlns:p14="http://schemas.microsoft.com/office/powerpoint/2010/main" val="71679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2332-E770-372B-9D57-475A4E2DC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9948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  				FF 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706B632-EB26-9344-0A5B-748644D677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7931" y="949324"/>
            <a:ext cx="8050063" cy="5543549"/>
          </a:xfrm>
        </p:spPr>
      </p:pic>
    </p:spTree>
    <p:extLst>
      <p:ext uri="{BB962C8B-B14F-4D97-AF65-F5344CB8AC3E}">
        <p14:creationId xmlns:p14="http://schemas.microsoft.com/office/powerpoint/2010/main" val="220857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C0F2B-965A-B78E-9139-1F179296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7" y="365125"/>
            <a:ext cx="11651673" cy="570057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E33A7-3027-CF92-A0EC-D06F70D0A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7" y="1039092"/>
            <a:ext cx="10993583" cy="5137872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REFERENČNÍ ÚROVNÉ PRO ČEŠTINU JAKO CIZÍ JAZYK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B6F07BB-17A1-BBDA-EA56-0CFD31868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217" y="2065930"/>
            <a:ext cx="7870124" cy="442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E9892-ED57-143B-8D00-556EEFE18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5" y="365126"/>
            <a:ext cx="11471564" cy="480002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63CAC-FE29-9DD0-F42D-580EED053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1" y="845128"/>
            <a:ext cx="11076709" cy="5331835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</a:t>
            </a:r>
            <a:b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JAZYKOVÉ </a:t>
            </a:r>
            <a:b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PORTFOLIO</a:t>
            </a:r>
          </a:p>
          <a:p>
            <a:pPr marL="0" indent="0">
              <a:buNone/>
            </a:pP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3200" dirty="0">
                <a:hlinkClick r:id="rId2"/>
              </a:rPr>
              <a:t>https://ejp.rvp.cz/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3A650A-04F3-CCB0-553B-ACBBE4153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8568" y="907921"/>
            <a:ext cx="6471559" cy="574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1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B33F2-0C79-865A-BBC7-3642759C1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73" y="365126"/>
            <a:ext cx="11152909" cy="556202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 FF  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63EB35D-BD73-71DF-F456-9EC633B4B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1" y="920750"/>
            <a:ext cx="7800022" cy="5860460"/>
          </a:xfrm>
        </p:spPr>
      </p:pic>
    </p:spTree>
    <p:extLst>
      <p:ext uri="{BB962C8B-B14F-4D97-AF65-F5344CB8AC3E}">
        <p14:creationId xmlns:p14="http://schemas.microsoft.com/office/powerpoint/2010/main" val="159909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F74CF-9510-24A1-F742-B9D801D9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7EE3E-0D00-5F79-9C7B-993B2A79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836"/>
            <a:ext cx="10515600" cy="4923127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PRODUKTIVNÍ řečové dovednosti </a:t>
            </a:r>
          </a:p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MLUVENÍ a PSANÍ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91873C4-5DED-E5A7-B84B-CEA3C5D9C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040" y="2832435"/>
            <a:ext cx="7100557" cy="334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30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361</Words>
  <Application>Microsoft Office PowerPoint</Application>
  <PresentationFormat>Širokoúhlá obrazovka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Čeština v interkulturních souvislostech</vt:lpstr>
      <vt:lpstr>CJCC12        FF MU</vt:lpstr>
      <vt:lpstr>CJCC12         FF MU</vt:lpstr>
      <vt:lpstr>CJCC12         FF MU</vt:lpstr>
      <vt:lpstr>CJCC12          FF MU</vt:lpstr>
      <vt:lpstr>CJCC12         FF MU</vt:lpstr>
      <vt:lpstr>CJCC12        FF MU</vt:lpstr>
      <vt:lpstr>CJCC12         FF  MU</vt:lpstr>
      <vt:lpstr>CJCC12        FF MU</vt:lpstr>
      <vt:lpstr>CJCC12        FF MU</vt:lpstr>
      <vt:lpstr>CJCC12         FF MU</vt:lpstr>
      <vt:lpstr>CJCC12        FF MU</vt:lpstr>
      <vt:lpstr>CJCC12        FF 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Zuzana Muchová</dc:creator>
  <cp:lastModifiedBy>Zuzana Muchová</cp:lastModifiedBy>
  <cp:revision>2</cp:revision>
  <dcterms:created xsi:type="dcterms:W3CDTF">2024-10-17T06:28:15Z</dcterms:created>
  <dcterms:modified xsi:type="dcterms:W3CDTF">2024-10-17T08:07:13Z</dcterms:modified>
</cp:coreProperties>
</file>