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4" r:id="rId8"/>
    <p:sldId id="261" r:id="rId9"/>
    <p:sldId id="263" r:id="rId10"/>
    <p:sldId id="266" r:id="rId11"/>
    <p:sldId id="267" r:id="rId12"/>
    <p:sldId id="265" r:id="rId13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91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E7A4CE6-D650-52A8-7DAC-B792EE8EB8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B63F3A55-C1FF-CD1D-7ABD-D3E38489FC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6AF1008-5678-A30D-E6DC-2BD7C5808C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FCA3A-7AFC-4861-8610-2AB5AD39BA9F}" type="datetimeFigureOut">
              <a:rPr lang="cs-CZ" smtClean="0"/>
              <a:t>23.09.2024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98132B9-C3AE-E6AA-E4FA-0BA5D90C68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5A0F9BF-2C24-F01E-75ED-2D51694A3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0108E-0E4C-484D-AD86-3C56953645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115173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D3FFFD6-EB69-81A8-D8A9-E06A8D4B15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26D2F43E-4678-7538-12AA-442E641712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ED835C9-AB02-E9A9-0DD9-762CE77A3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FCA3A-7AFC-4861-8610-2AB5AD39BA9F}" type="datetimeFigureOut">
              <a:rPr lang="cs-CZ" smtClean="0"/>
              <a:t>23.09.2024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17964BE-2FB9-5AD2-D8F7-DE5527DC66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4A6EE91-EC6F-64F0-F689-BAC9126B0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0108E-0E4C-484D-AD86-3C56953645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070805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8A895A3C-E437-6A82-05F9-770CD643709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DE731FBB-66DC-E883-32A7-0A325E91F6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6DCD1F7-2152-C0B3-4ECB-7FD0F08FAF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FCA3A-7AFC-4861-8610-2AB5AD39BA9F}" type="datetimeFigureOut">
              <a:rPr lang="cs-CZ" smtClean="0"/>
              <a:t>23.09.2024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5C6446F-CC0E-34FB-6AA3-34B9AE33D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B7EA789-6446-E77B-A24F-8368C5BFF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0108E-0E4C-484D-AD86-3C56953645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853144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7903371-EF13-B94A-8034-DCD35774F5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5C1E94B-FD09-2EEA-08E7-153D4B4205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1374573-C4B3-F43A-14EB-8A779E16C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FCA3A-7AFC-4861-8610-2AB5AD39BA9F}" type="datetimeFigureOut">
              <a:rPr lang="cs-CZ" smtClean="0"/>
              <a:t>23.09.2024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21E6E35-1E80-A9A2-1CE8-5A7708666B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2B3125A-3AA6-B3C0-0F4A-1AC0579CE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0108E-0E4C-484D-AD86-3C56953645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389574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AF0CD25-674B-7B1A-C461-E7D5FF59F7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E5CDF31E-290E-6499-315D-3BCB1BDA02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A7366A9-7E1A-C155-E4B7-2F4935BF8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FCA3A-7AFC-4861-8610-2AB5AD39BA9F}" type="datetimeFigureOut">
              <a:rPr lang="cs-CZ" smtClean="0"/>
              <a:t>23.09.2024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E956A10-10F6-4522-9713-EEC5A97436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83E8246-5C34-B1A9-FB99-AAA9F49FE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0108E-0E4C-484D-AD86-3C56953645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286203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9A2F8C3-E7A5-1E70-37B8-561F7FC4D8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5A265BA-361E-8A69-167A-85F90289B1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8BB891CD-8F28-EE7E-A4E8-0313BABBC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3C12B02-B0F7-54E3-F435-8A569544AE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FCA3A-7AFC-4861-8610-2AB5AD39BA9F}" type="datetimeFigureOut">
              <a:rPr lang="cs-CZ" smtClean="0"/>
              <a:t>23.09.2024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7038CD8B-A209-FB23-4EE1-63F6701013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CC9DA434-4792-55EF-3D10-5A59DD3D2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0108E-0E4C-484D-AD86-3C56953645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761539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EE3A836-1D3D-5341-7E46-B12FF253F5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23391E0F-D9C7-8D11-CC10-299AB2AC00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54D6EB4-3D80-F986-A88D-A4474AFDC5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1F24E7A4-7937-1933-E521-5FDC9D6A680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EE325C15-F686-354B-B6A2-2D26AB2699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5646FB84-5F00-E318-5B43-C79E24513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FCA3A-7AFC-4861-8610-2AB5AD39BA9F}" type="datetimeFigureOut">
              <a:rPr lang="cs-CZ" smtClean="0"/>
              <a:t>23.09.2024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CEDA7785-7F0F-E420-4D6E-0C69362B0E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2CEB29C7-073E-28A3-9F2A-51E724A85C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0108E-0E4C-484D-AD86-3C56953645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734160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A667309-4900-7771-6924-9B2A0B5B4F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298B42D6-EFB2-EE28-E886-BBE933A488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FCA3A-7AFC-4861-8610-2AB5AD39BA9F}" type="datetimeFigureOut">
              <a:rPr lang="cs-CZ" smtClean="0"/>
              <a:t>23.09.2024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DAA9F26B-98B1-96EC-3690-02D7D9DBF9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3339BB8E-C311-E603-9C29-63754196AB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0108E-0E4C-484D-AD86-3C56953645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197192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E8B471DC-8768-2E8D-6E64-675BDF3B7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FCA3A-7AFC-4861-8610-2AB5AD39BA9F}" type="datetimeFigureOut">
              <a:rPr lang="cs-CZ" smtClean="0"/>
              <a:t>23.09.2024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B7655E8-22D7-BF1D-2EB1-C3F240201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0D216B02-E1B5-847E-7ADD-C18FB0B15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0108E-0E4C-484D-AD86-3C56953645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53315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0C3A366-0F4E-48C2-429A-83D337F4E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00CA327-2E1A-6E27-EB31-4CBA3C4EAD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F97784E2-7589-14C3-90F9-5D3B6831EC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24541CDD-0C02-9255-4961-AE8AEA1D2E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FCA3A-7AFC-4861-8610-2AB5AD39BA9F}" type="datetimeFigureOut">
              <a:rPr lang="cs-CZ" smtClean="0"/>
              <a:t>23.09.2024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10059D1F-942B-B910-E478-29A418D89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59D15E40-56E0-47ED-6EBE-17689F2D8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0108E-0E4C-484D-AD86-3C56953645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027678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CE39805-5AAD-5924-AE3B-D615124CB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47E4FB53-0EEA-878D-91FF-0E6C0BA2AA2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7A465DDD-0630-68BA-B641-C2D8E1210B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17E606C7-F7C5-3781-32D1-6420BE4D76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FCA3A-7AFC-4861-8610-2AB5AD39BA9F}" type="datetimeFigureOut">
              <a:rPr lang="cs-CZ" smtClean="0"/>
              <a:t>23.09.2024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BE565122-AC12-90A9-7354-137DC4799F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A5F97394-0F6B-C055-CB85-D81C403AE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0108E-0E4C-484D-AD86-3C56953645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31428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52A5FFA9-9DD0-C637-6F1B-64733CC57B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5B7FD30-B158-7017-EC92-68C084C2A8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9289592-270F-9D35-DE4A-14423E51B3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C3FCA3A-7AFC-4861-8610-2AB5AD39BA9F}" type="datetimeFigureOut">
              <a:rPr lang="cs-CZ" smtClean="0"/>
              <a:t>23.09.2024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C514A88-0469-A257-FE4A-2FF9ED5334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851348C-53F1-ED0C-17C8-3E0267C308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FB0108E-0E4C-484D-AD86-3C56953645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46930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00AFAC5-BA83-FD4B-9FA1-822607F68F2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err="1">
                <a:solidFill>
                  <a:srgbClr val="C00000"/>
                </a:solidFill>
              </a:rPr>
              <a:t>History</a:t>
            </a:r>
            <a:r>
              <a:rPr lang="cs-CZ" dirty="0">
                <a:solidFill>
                  <a:srgbClr val="C00000"/>
                </a:solidFill>
              </a:rPr>
              <a:t> </a:t>
            </a:r>
            <a:r>
              <a:rPr lang="cs-CZ" dirty="0" err="1">
                <a:solidFill>
                  <a:srgbClr val="C00000"/>
                </a:solidFill>
              </a:rPr>
              <a:t>of</a:t>
            </a:r>
            <a:r>
              <a:rPr lang="cs-CZ" dirty="0">
                <a:solidFill>
                  <a:srgbClr val="C00000"/>
                </a:solidFill>
              </a:rPr>
              <a:t> </a:t>
            </a:r>
            <a:r>
              <a:rPr lang="cs-CZ" dirty="0" err="1">
                <a:solidFill>
                  <a:srgbClr val="C00000"/>
                </a:solidFill>
              </a:rPr>
              <a:t>Central</a:t>
            </a:r>
            <a:r>
              <a:rPr lang="cs-CZ" dirty="0">
                <a:solidFill>
                  <a:srgbClr val="C00000"/>
                </a:solidFill>
              </a:rPr>
              <a:t> </a:t>
            </a:r>
            <a:r>
              <a:rPr lang="cs-CZ" dirty="0" err="1">
                <a:solidFill>
                  <a:srgbClr val="C00000"/>
                </a:solidFill>
              </a:rPr>
              <a:t>European</a:t>
            </a:r>
            <a:r>
              <a:rPr lang="cs-CZ" dirty="0">
                <a:solidFill>
                  <a:srgbClr val="C00000"/>
                </a:solidFill>
              </a:rPr>
              <a:t> </a:t>
            </a:r>
            <a:r>
              <a:rPr lang="cs-CZ" dirty="0" err="1">
                <a:solidFill>
                  <a:srgbClr val="C00000"/>
                </a:solidFill>
              </a:rPr>
              <a:t>Culture</a:t>
            </a:r>
            <a:r>
              <a:rPr lang="cs-CZ" dirty="0">
                <a:solidFill>
                  <a:srgbClr val="C00000"/>
                </a:solidFill>
              </a:rPr>
              <a:t> I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A95E038B-29D1-B95D-E35A-012C9D2BC61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  <a:p>
            <a:r>
              <a:rPr lang="cs-CZ" dirty="0"/>
              <a:t>Intro meeting</a:t>
            </a:r>
          </a:p>
          <a:p>
            <a:r>
              <a:rPr lang="cs-CZ" dirty="0" err="1"/>
              <a:t>Tuesday</a:t>
            </a:r>
            <a:r>
              <a:rPr lang="cs-CZ" dirty="0"/>
              <a:t> 16.00</a:t>
            </a:r>
          </a:p>
        </p:txBody>
      </p:sp>
    </p:spTree>
    <p:extLst>
      <p:ext uri="{BB962C8B-B14F-4D97-AF65-F5344CB8AC3E}">
        <p14:creationId xmlns:p14="http://schemas.microsoft.com/office/powerpoint/2010/main" val="20095773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159FBAA-A188-89B3-A17E-20A9D88662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>
                <a:solidFill>
                  <a:srgbClr val="C00000"/>
                </a:solidFill>
              </a:rPr>
              <a:t>Nation</a:t>
            </a:r>
            <a:r>
              <a:rPr lang="cs-CZ" dirty="0">
                <a:solidFill>
                  <a:srgbClr val="C00000"/>
                </a:solidFill>
              </a:rPr>
              <a:t> and </a:t>
            </a:r>
            <a:r>
              <a:rPr lang="cs-CZ" dirty="0" err="1">
                <a:solidFill>
                  <a:srgbClr val="C00000"/>
                </a:solidFill>
              </a:rPr>
              <a:t>modernisation</a:t>
            </a:r>
            <a:r>
              <a:rPr lang="cs-CZ" dirty="0">
                <a:solidFill>
                  <a:srgbClr val="C00000"/>
                </a:solidFill>
              </a:rPr>
              <a:t>…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8C40103-E2A8-A7C4-DB61-18866762CB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108290" cy="3587033"/>
          </a:xfrm>
        </p:spPr>
        <p:txBody>
          <a:bodyPr>
            <a:normAutofit/>
          </a:bodyPr>
          <a:lstStyle/>
          <a:p>
            <a:r>
              <a:rPr lang="cs-CZ" dirty="0"/>
              <a:t>New </a:t>
            </a:r>
            <a:r>
              <a:rPr lang="cs-CZ" dirty="0" err="1"/>
              <a:t>ways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trade</a:t>
            </a:r>
            <a:r>
              <a:rPr lang="cs-CZ" dirty="0"/>
              <a:t>, </a:t>
            </a:r>
            <a:r>
              <a:rPr lang="cs-CZ" dirty="0" err="1"/>
              <a:t>travel</a:t>
            </a:r>
            <a:r>
              <a:rPr lang="cs-CZ" dirty="0"/>
              <a:t> and </a:t>
            </a:r>
            <a:r>
              <a:rPr lang="cs-CZ" dirty="0" err="1"/>
              <a:t>communication</a:t>
            </a:r>
            <a:r>
              <a:rPr lang="cs-CZ" dirty="0"/>
              <a:t> (</a:t>
            </a:r>
            <a:r>
              <a:rPr lang="cs-CZ" dirty="0" err="1"/>
              <a:t>railways</a:t>
            </a:r>
            <a:r>
              <a:rPr lang="cs-CZ" dirty="0"/>
              <a:t>, </a:t>
            </a:r>
            <a:r>
              <a:rPr lang="cs-CZ" dirty="0" err="1"/>
              <a:t>print</a:t>
            </a:r>
            <a:r>
              <a:rPr lang="cs-CZ" dirty="0"/>
              <a:t>, </a:t>
            </a:r>
            <a:r>
              <a:rPr lang="cs-CZ" dirty="0" err="1"/>
              <a:t>telecomunication</a:t>
            </a:r>
            <a:r>
              <a:rPr lang="cs-CZ" dirty="0"/>
              <a:t>)</a:t>
            </a:r>
          </a:p>
          <a:p>
            <a:r>
              <a:rPr lang="cs-CZ" dirty="0" err="1"/>
              <a:t>Mass</a:t>
            </a:r>
            <a:r>
              <a:rPr lang="cs-CZ" dirty="0"/>
              <a:t> </a:t>
            </a:r>
            <a:r>
              <a:rPr lang="cs-CZ" dirty="0" err="1"/>
              <a:t>production</a:t>
            </a:r>
            <a:r>
              <a:rPr lang="cs-CZ" dirty="0"/>
              <a:t> / </a:t>
            </a:r>
            <a:r>
              <a:rPr lang="cs-CZ" dirty="0" err="1"/>
              <a:t>Industrialisation</a:t>
            </a:r>
            <a:r>
              <a:rPr lang="cs-CZ" dirty="0"/>
              <a:t> (</a:t>
            </a:r>
            <a:r>
              <a:rPr lang="cs-CZ" dirty="0" err="1"/>
              <a:t>Industrial</a:t>
            </a:r>
            <a:r>
              <a:rPr lang="cs-CZ" dirty="0"/>
              <a:t> </a:t>
            </a:r>
            <a:r>
              <a:rPr lang="cs-CZ" dirty="0" err="1"/>
              <a:t>Revolution</a:t>
            </a:r>
            <a:r>
              <a:rPr lang="cs-CZ" dirty="0"/>
              <a:t>)</a:t>
            </a:r>
          </a:p>
          <a:p>
            <a:r>
              <a:rPr lang="cs-CZ" dirty="0" err="1"/>
              <a:t>Centralisation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state</a:t>
            </a:r>
            <a:endParaRPr lang="cs-CZ" dirty="0"/>
          </a:p>
          <a:p>
            <a:r>
              <a:rPr lang="cs-CZ" dirty="0" err="1"/>
              <a:t>Globalisation</a:t>
            </a:r>
            <a:r>
              <a:rPr lang="cs-CZ" dirty="0"/>
              <a:t> x </a:t>
            </a:r>
            <a:r>
              <a:rPr lang="cs-CZ" dirty="0" err="1"/>
              <a:t>localisation</a:t>
            </a:r>
            <a:r>
              <a:rPr lang="cs-CZ" dirty="0"/>
              <a:t> (and </a:t>
            </a:r>
            <a:r>
              <a:rPr lang="cs-CZ" dirty="0" err="1"/>
              <a:t>national</a:t>
            </a:r>
            <a:r>
              <a:rPr lang="cs-CZ" dirty="0"/>
              <a:t> specificity)</a:t>
            </a:r>
          </a:p>
          <a:p>
            <a:endParaRPr lang="cs-CZ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B7E5EF53-E173-3011-FE46-2A117B76448C}"/>
              </a:ext>
            </a:extLst>
          </p:cNvPr>
          <p:cNvSpPr txBox="1"/>
          <p:nvPr/>
        </p:nvSpPr>
        <p:spPr>
          <a:xfrm>
            <a:off x="6946490" y="2347590"/>
            <a:ext cx="524551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err="1"/>
              <a:t>Difference</a:t>
            </a:r>
            <a:r>
              <a:rPr lang="cs-CZ" sz="2800" dirty="0"/>
              <a:t> </a:t>
            </a:r>
            <a:r>
              <a:rPr lang="cs-CZ" sz="2800" dirty="0" err="1"/>
              <a:t>between</a:t>
            </a:r>
            <a:endParaRPr lang="cs-CZ" sz="2800" dirty="0"/>
          </a:p>
          <a:p>
            <a:r>
              <a:rPr lang="cs-CZ" sz="2800" dirty="0">
                <a:solidFill>
                  <a:srgbClr val="C00000"/>
                </a:solidFill>
              </a:rPr>
              <a:t>big and </a:t>
            </a:r>
            <a:r>
              <a:rPr lang="cs-CZ" sz="2800" dirty="0" err="1">
                <a:solidFill>
                  <a:srgbClr val="C00000"/>
                </a:solidFill>
              </a:rPr>
              <a:t>small</a:t>
            </a:r>
            <a:r>
              <a:rPr lang="cs-CZ" sz="2800" dirty="0">
                <a:solidFill>
                  <a:srgbClr val="C00000"/>
                </a:solidFill>
              </a:rPr>
              <a:t> </a:t>
            </a:r>
            <a:r>
              <a:rPr lang="cs-CZ" sz="2800" dirty="0" err="1"/>
              <a:t>nations</a:t>
            </a:r>
            <a:endParaRPr lang="cs-CZ" sz="2800" dirty="0"/>
          </a:p>
          <a:p>
            <a:endParaRPr lang="cs-CZ" sz="2800" dirty="0"/>
          </a:p>
          <a:p>
            <a:r>
              <a:rPr lang="cs-CZ" sz="2800" dirty="0" err="1"/>
              <a:t>Concept</a:t>
            </a:r>
            <a:r>
              <a:rPr lang="cs-CZ" sz="2800" dirty="0"/>
              <a:t> </a:t>
            </a:r>
            <a:r>
              <a:rPr lang="cs-CZ" sz="2800" dirty="0" err="1"/>
              <a:t>of</a:t>
            </a:r>
            <a:r>
              <a:rPr lang="cs-CZ" sz="2800" dirty="0"/>
              <a:t> </a:t>
            </a:r>
            <a:r>
              <a:rPr lang="cs-CZ" sz="2800" dirty="0" err="1">
                <a:solidFill>
                  <a:srgbClr val="C00000"/>
                </a:solidFill>
              </a:rPr>
              <a:t>national</a:t>
            </a:r>
            <a:r>
              <a:rPr lang="cs-CZ" sz="2800" dirty="0">
                <a:solidFill>
                  <a:srgbClr val="C00000"/>
                </a:solidFill>
              </a:rPr>
              <a:t> </a:t>
            </a:r>
            <a:r>
              <a:rPr lang="cs-CZ" sz="2800" dirty="0" err="1">
                <a:solidFill>
                  <a:srgbClr val="C00000"/>
                </a:solidFill>
              </a:rPr>
              <a:t>renessance</a:t>
            </a:r>
            <a:endParaRPr lang="cs-CZ" sz="2800" dirty="0">
              <a:solidFill>
                <a:srgbClr val="C00000"/>
              </a:solidFill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61B46423-27F1-C44E-3938-C771C1967ABE}"/>
              </a:ext>
            </a:extLst>
          </p:cNvPr>
          <p:cNvSpPr txBox="1"/>
          <p:nvPr/>
        </p:nvSpPr>
        <p:spPr>
          <a:xfrm>
            <a:off x="3731343" y="5627109"/>
            <a:ext cx="818535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3200" dirty="0" err="1">
                <a:solidFill>
                  <a:srgbClr val="C00000"/>
                </a:solidFill>
              </a:rPr>
              <a:t>Nation</a:t>
            </a:r>
            <a:r>
              <a:rPr lang="cs-CZ" sz="3200" dirty="0">
                <a:solidFill>
                  <a:srgbClr val="C00000"/>
                </a:solidFill>
              </a:rPr>
              <a:t> as "</a:t>
            </a:r>
            <a:r>
              <a:rPr lang="cs-CZ" sz="3200" dirty="0" err="1">
                <a:solidFill>
                  <a:srgbClr val="C00000"/>
                </a:solidFill>
              </a:rPr>
              <a:t>an</a:t>
            </a:r>
            <a:r>
              <a:rPr lang="cs-CZ" sz="3200" dirty="0">
                <a:solidFill>
                  <a:srgbClr val="C00000"/>
                </a:solidFill>
              </a:rPr>
              <a:t> </a:t>
            </a:r>
            <a:r>
              <a:rPr lang="cs-CZ" sz="3200" dirty="0" err="1">
                <a:solidFill>
                  <a:srgbClr val="C00000"/>
                </a:solidFill>
              </a:rPr>
              <a:t>imagined</a:t>
            </a:r>
            <a:r>
              <a:rPr lang="cs-CZ" sz="3200" dirty="0">
                <a:solidFill>
                  <a:srgbClr val="C00000"/>
                </a:solidFill>
              </a:rPr>
              <a:t> </a:t>
            </a:r>
            <a:r>
              <a:rPr lang="cs-CZ" sz="3200" dirty="0" err="1">
                <a:solidFill>
                  <a:srgbClr val="C00000"/>
                </a:solidFill>
              </a:rPr>
              <a:t>political</a:t>
            </a:r>
            <a:r>
              <a:rPr lang="cs-CZ" sz="3200" dirty="0">
                <a:solidFill>
                  <a:srgbClr val="C00000"/>
                </a:solidFill>
              </a:rPr>
              <a:t> </a:t>
            </a:r>
            <a:r>
              <a:rPr lang="cs-CZ" sz="3200" dirty="0" err="1">
                <a:solidFill>
                  <a:srgbClr val="C00000"/>
                </a:solidFill>
              </a:rPr>
              <a:t>community</a:t>
            </a:r>
            <a:r>
              <a:rPr lang="cs-CZ" sz="3200" dirty="0">
                <a:solidFill>
                  <a:srgbClr val="C00000"/>
                </a:solidFill>
              </a:rPr>
              <a:t>.“</a:t>
            </a:r>
          </a:p>
          <a:p>
            <a:pPr algn="r"/>
            <a:r>
              <a:rPr lang="cs-CZ" sz="3200" dirty="0">
                <a:solidFill>
                  <a:srgbClr val="C00000"/>
                </a:solidFill>
              </a:rPr>
              <a:t> </a:t>
            </a:r>
            <a:r>
              <a:rPr lang="cs-CZ" sz="3200" dirty="0" err="1">
                <a:solidFill>
                  <a:srgbClr val="C00000"/>
                </a:solidFill>
              </a:rPr>
              <a:t>Benedict</a:t>
            </a:r>
            <a:r>
              <a:rPr lang="cs-CZ" sz="3200" dirty="0">
                <a:solidFill>
                  <a:srgbClr val="C00000"/>
                </a:solidFill>
              </a:rPr>
              <a:t> Anderson</a:t>
            </a:r>
          </a:p>
        </p:txBody>
      </p:sp>
    </p:spTree>
    <p:extLst>
      <p:ext uri="{BB962C8B-B14F-4D97-AF65-F5344CB8AC3E}">
        <p14:creationId xmlns:p14="http://schemas.microsoft.com/office/powerpoint/2010/main" val="12723969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1266ECB-6016-8C22-AF3B-DE83BEDCF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613"/>
            <a:ext cx="10515600" cy="4923350"/>
          </a:xfrm>
        </p:spPr>
        <p:txBody>
          <a:bodyPr/>
          <a:lstStyle/>
          <a:p>
            <a:pPr marL="514350" indent="-514350">
              <a:buAutoNum type="arabicParenBoth"/>
            </a:pP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The objective modernity of nations to the historians' eyes vs. their subjective antiquity in the eyes of nationalists.</a:t>
            </a:r>
            <a:endParaRPr lang="cs-CZ" dirty="0">
              <a:solidFill>
                <a:srgbClr val="202122"/>
              </a:solidFill>
              <a:latin typeface="Arial" panose="020B0604020202020204" pitchFamily="34" charset="0"/>
            </a:endParaRPr>
          </a:p>
          <a:p>
            <a:pPr marL="0" indent="0">
              <a:buNone/>
            </a:pP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(2) The formal universality of nationality as a socio-cultural concept [...] vs. the irremediable particularity of its concrete manifestations [and] </a:t>
            </a:r>
            <a:endParaRPr lang="cs-CZ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pPr marL="0" indent="0">
              <a:buNone/>
            </a:pP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(3) the 'political power of such nationalisms vs. their philosophical poverty and even incoherence.</a:t>
            </a:r>
            <a:endParaRPr lang="cs-CZ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pPr marL="0" indent="0">
              <a:buNone/>
            </a:pPr>
            <a:endParaRPr lang="cs-CZ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pPr marL="0" indent="0">
              <a:buNone/>
            </a:pP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Anderson, Benedict R. (1991). </a:t>
            </a:r>
            <a:r>
              <a:rPr lang="en-US" b="0" i="1" u="sng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Imagined communities: reflections on the origin and spread of nationalism</a:t>
            </a:r>
            <a:endParaRPr lang="cs-CZ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pPr marL="0" indent="0">
              <a:buNone/>
            </a:pPr>
            <a:endParaRPr lang="cs-CZ" dirty="0">
              <a:solidFill>
                <a:srgbClr val="202122"/>
              </a:solidFill>
              <a:latin typeface="Arial" panose="020B0604020202020204" pitchFamily="34" charset="0"/>
            </a:endParaRP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672351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3B85B84-ADAD-35D1-CD79-25192D118A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Further</a:t>
            </a:r>
            <a:r>
              <a:rPr lang="cs-CZ" dirty="0"/>
              <a:t> </a:t>
            </a:r>
            <a:r>
              <a:rPr lang="cs-CZ" dirty="0" err="1"/>
              <a:t>Reading</a:t>
            </a:r>
            <a:r>
              <a:rPr lang="cs-CZ" dirty="0"/>
              <a:t>: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CDC4275-BAFC-25E9-E2EC-3FE3FA7CA5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Holsworth</a:t>
            </a:r>
            <a:r>
              <a:rPr lang="cs-CZ" dirty="0"/>
              <a:t> – </a:t>
            </a:r>
            <a:r>
              <a:rPr lang="cs-CZ" dirty="0" err="1"/>
              <a:t>Nation</a:t>
            </a:r>
            <a:r>
              <a:rPr lang="cs-CZ" dirty="0"/>
              <a:t>, </a:t>
            </a:r>
            <a:r>
              <a:rPr lang="cs-CZ" dirty="0" err="1"/>
              <a:t>national</a:t>
            </a:r>
            <a:r>
              <a:rPr lang="cs-CZ" dirty="0"/>
              <a:t> identity and </a:t>
            </a:r>
            <a:r>
              <a:rPr lang="cs-CZ" dirty="0" err="1"/>
              <a:t>nationalism</a:t>
            </a:r>
            <a:r>
              <a:rPr lang="cs-CZ" dirty="0"/>
              <a:t> in </a:t>
            </a:r>
            <a:r>
              <a:rPr lang="cs-CZ" dirty="0" err="1"/>
              <a:t>Theatre</a:t>
            </a:r>
            <a:r>
              <a:rPr lang="cs-CZ" dirty="0"/>
              <a:t> and </a:t>
            </a:r>
            <a:r>
              <a:rPr lang="cs-CZ" dirty="0" err="1"/>
              <a:t>Nationalism</a:t>
            </a:r>
            <a:endParaRPr lang="cs-CZ" dirty="0"/>
          </a:p>
          <a:p>
            <a:r>
              <a:rPr lang="cs-CZ" dirty="0"/>
              <a:t>Miroslav Hroch – </a:t>
            </a:r>
            <a:r>
              <a:rPr lang="en-US" dirty="0"/>
              <a:t>SOCIAL PRECONDITIONS OF NATIONAL REVIVAL IN EUROPE </a:t>
            </a:r>
            <a:r>
              <a:rPr lang="cs-CZ" dirty="0"/>
              <a:t>(</a:t>
            </a:r>
            <a:r>
              <a:rPr lang="cs-CZ" dirty="0" err="1"/>
              <a:t>introduction</a:t>
            </a:r>
            <a:r>
              <a:rPr lang="cs-CZ" dirty="0"/>
              <a:t>)</a:t>
            </a:r>
          </a:p>
          <a:p>
            <a:r>
              <a:rPr lang="cs-CZ" dirty="0"/>
              <a:t>Vladimír Macura – </a:t>
            </a:r>
            <a:r>
              <a:rPr lang="cs-CZ" i="1" dirty="0"/>
              <a:t>PART I</a:t>
            </a:r>
            <a:r>
              <a:rPr lang="cs-CZ" dirty="0"/>
              <a:t> </a:t>
            </a:r>
            <a:r>
              <a:rPr lang="en-US" i="1" dirty="0"/>
              <a:t>The Nineteenth Century: Genesis of a Nation </a:t>
            </a:r>
            <a:r>
              <a:rPr lang="cs-CZ" i="1" dirty="0"/>
              <a:t> - </a:t>
            </a:r>
            <a:r>
              <a:rPr lang="en-US" dirty="0"/>
              <a:t> Where Is My Home? </a:t>
            </a:r>
            <a:r>
              <a:rPr lang="cs-CZ" dirty="0"/>
              <a:t>-</a:t>
            </a:r>
            <a:r>
              <a:rPr lang="en-US" dirty="0"/>
              <a:t> Mystification and the Nation </a:t>
            </a:r>
            <a:r>
              <a:rPr lang="cs-CZ" dirty="0"/>
              <a:t>-</a:t>
            </a:r>
            <a:r>
              <a:rPr lang="en-US" dirty="0"/>
              <a:t> Dream of Europe </a:t>
            </a: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82626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Zástupný obsah 3">
            <a:extLst>
              <a:ext uri="{FF2B5EF4-FFF2-40B4-BE49-F238E27FC236}">
                <a16:creationId xmlns:a16="http://schemas.microsoft.com/office/drawing/2014/main" id="{E6C98A4B-9C03-B949-23C1-7EA725CC972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66883285"/>
              </p:ext>
            </p:extLst>
          </p:nvPr>
        </p:nvGraphicFramePr>
        <p:xfrm>
          <a:off x="1224116" y="0"/>
          <a:ext cx="10967884" cy="6810516"/>
        </p:xfrm>
        <a:graphic>
          <a:graphicData uri="http://schemas.openxmlformats.org/drawingml/2006/table">
            <a:tbl>
              <a:tblPr/>
              <a:tblGrid>
                <a:gridCol w="1292289">
                  <a:extLst>
                    <a:ext uri="{9D8B030D-6E8A-4147-A177-3AD203B41FA5}">
                      <a16:colId xmlns:a16="http://schemas.microsoft.com/office/drawing/2014/main" val="2374347186"/>
                    </a:ext>
                  </a:extLst>
                </a:gridCol>
                <a:gridCol w="6568601">
                  <a:extLst>
                    <a:ext uri="{9D8B030D-6E8A-4147-A177-3AD203B41FA5}">
                      <a16:colId xmlns:a16="http://schemas.microsoft.com/office/drawing/2014/main" val="718215556"/>
                    </a:ext>
                  </a:extLst>
                </a:gridCol>
                <a:gridCol w="3106994">
                  <a:extLst>
                    <a:ext uri="{9D8B030D-6E8A-4147-A177-3AD203B41FA5}">
                      <a16:colId xmlns:a16="http://schemas.microsoft.com/office/drawing/2014/main" val="3922247831"/>
                    </a:ext>
                  </a:extLst>
                </a:gridCol>
              </a:tblGrid>
              <a:tr h="476759">
                <a:tc>
                  <a:txBody>
                    <a:bodyPr/>
                    <a:lstStyle/>
                    <a:p>
                      <a:pPr algn="l" rtl="0" fontAlgn="base"/>
                      <a:r>
                        <a:rPr lang="cs-CZ" sz="1600" b="0" i="0">
                          <a:effectLst/>
                          <a:latin typeface="Calibri" panose="020F0502020204030204" pitchFamily="34" charset="0"/>
                        </a:rPr>
                        <a:t>17. 9. </a:t>
                      </a:r>
                      <a:endParaRPr lang="cs-CZ" sz="1600" b="0" i="0">
                        <a:effectLst/>
                      </a:endParaRPr>
                    </a:p>
                  </a:txBody>
                  <a:tcPr marL="89106" marR="89106" marT="44553" marB="44553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cs-CZ" sz="1600" b="0" i="1">
                          <a:effectLst/>
                          <a:latin typeface="Calibri" panose="020F0502020204030204" pitchFamily="34" charset="0"/>
                        </a:rPr>
                        <a:t>Lesson canceled </a:t>
                      </a:r>
                      <a:r>
                        <a:rPr lang="cs-CZ" sz="1600" b="0" i="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cs-CZ" sz="1600" b="0" i="0">
                        <a:effectLst/>
                      </a:endParaRPr>
                    </a:p>
                  </a:txBody>
                  <a:tcPr marL="89106" marR="89106" marT="44553" marB="44553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cs-CZ" sz="1600" b="0" i="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9106" marR="89106" marT="44553" marB="44553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41478107"/>
                  </a:ext>
                </a:extLst>
              </a:tr>
              <a:tr h="588745">
                <a:tc>
                  <a:txBody>
                    <a:bodyPr/>
                    <a:lstStyle/>
                    <a:p>
                      <a:pPr algn="l" rtl="0" fontAlgn="base"/>
                      <a:r>
                        <a:rPr lang="cs-CZ" sz="1600" b="1" i="0" dirty="0">
                          <a:effectLst/>
                          <a:latin typeface="Calibri" panose="020F0502020204030204" pitchFamily="34" charset="0"/>
                        </a:rPr>
                        <a:t>24. 9.</a:t>
                      </a:r>
                      <a:r>
                        <a:rPr lang="cs-CZ" sz="1600" b="0" i="0" dirty="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cs-CZ" sz="1600" b="0" i="0" dirty="0">
                        <a:effectLst/>
                      </a:endParaRPr>
                    </a:p>
                  </a:txBody>
                  <a:tcPr marL="89106" marR="89106" marT="44553" marB="44553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cs-CZ" sz="1600" b="1" i="0">
                          <a:effectLst/>
                          <a:latin typeface="Calibri" panose="020F0502020204030204" pitchFamily="34" charset="0"/>
                        </a:rPr>
                        <a:t>Intro lecture / Central Europe as a Concept / Nationalism as the Concept</a:t>
                      </a:r>
                      <a:r>
                        <a:rPr lang="cs-CZ" sz="1600" b="0" i="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cs-CZ" sz="1600" b="0" i="0">
                        <a:effectLst/>
                      </a:endParaRPr>
                    </a:p>
                  </a:txBody>
                  <a:tcPr marL="89106" marR="89106" marT="44553" marB="44553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cs-CZ" sz="1600" b="0" i="0">
                          <a:effectLst/>
                          <a:latin typeface="Calibri" panose="020F0502020204030204" pitchFamily="34" charset="0"/>
                        </a:rPr>
                        <a:t>David Drozd </a:t>
                      </a:r>
                      <a:endParaRPr lang="cs-CZ" sz="1600" b="0" i="0">
                        <a:effectLst/>
                      </a:endParaRPr>
                    </a:p>
                  </a:txBody>
                  <a:tcPr marL="89106" marR="89106" marT="44553" marB="44553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4338140"/>
                  </a:ext>
                </a:extLst>
              </a:tr>
              <a:tr h="476759">
                <a:tc>
                  <a:txBody>
                    <a:bodyPr/>
                    <a:lstStyle/>
                    <a:p>
                      <a:pPr algn="l" rtl="0" fontAlgn="base"/>
                      <a:r>
                        <a:rPr lang="cs-CZ" sz="1600" b="1" i="0">
                          <a:effectLst/>
                          <a:latin typeface="Calibri" panose="020F0502020204030204" pitchFamily="34" charset="0"/>
                        </a:rPr>
                        <a:t>1. 10.</a:t>
                      </a:r>
                      <a:r>
                        <a:rPr lang="cs-CZ" sz="1600" b="0" i="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cs-CZ" sz="1600" b="0" i="0">
                        <a:effectLst/>
                      </a:endParaRPr>
                    </a:p>
                  </a:txBody>
                  <a:tcPr marL="89106" marR="89106" marT="44553" marB="44553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600" b="1" i="0">
                          <a:effectLst/>
                          <a:latin typeface="Calibri" panose="020F0502020204030204" pitchFamily="34" charset="0"/>
                        </a:rPr>
                        <a:t>Political history I (revolutions in 1848)</a:t>
                      </a:r>
                      <a:r>
                        <a:rPr lang="en-US" sz="1600" b="0" i="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US" sz="1600" b="0" i="0">
                        <a:effectLst/>
                      </a:endParaRPr>
                    </a:p>
                  </a:txBody>
                  <a:tcPr marL="89106" marR="89106" marT="44553" marB="44553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cs-CZ" sz="1600" b="0" i="0">
                          <a:effectLst/>
                          <a:latin typeface="Calibri" panose="020F0502020204030204" pitchFamily="34" charset="0"/>
                        </a:rPr>
                        <a:t>Jana Musilová </a:t>
                      </a:r>
                      <a:endParaRPr lang="cs-CZ" sz="1600" b="0" i="0">
                        <a:effectLst/>
                      </a:endParaRPr>
                    </a:p>
                  </a:txBody>
                  <a:tcPr marL="89106" marR="89106" marT="44553" marB="44553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7461375"/>
                  </a:ext>
                </a:extLst>
              </a:tr>
              <a:tr h="476759">
                <a:tc>
                  <a:txBody>
                    <a:bodyPr/>
                    <a:lstStyle/>
                    <a:p>
                      <a:pPr algn="l" rtl="0" fontAlgn="base"/>
                      <a:r>
                        <a:rPr lang="cs-CZ" sz="1600" b="1" i="0">
                          <a:effectLst/>
                          <a:latin typeface="Calibri" panose="020F0502020204030204" pitchFamily="34" charset="0"/>
                        </a:rPr>
                        <a:t>8. 10.</a:t>
                      </a:r>
                      <a:r>
                        <a:rPr lang="cs-CZ" sz="1600" b="0" i="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cs-CZ" sz="1600" b="0" i="0">
                        <a:effectLst/>
                      </a:endParaRPr>
                    </a:p>
                  </a:txBody>
                  <a:tcPr marL="89106" marR="89106" marT="44553" marB="44553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600" b="1" i="0">
                          <a:effectLst/>
                          <a:latin typeface="Calibri" panose="020F0502020204030204" pitchFamily="34" charset="0"/>
                        </a:rPr>
                        <a:t>National Theatres in 19th century</a:t>
                      </a:r>
                      <a:r>
                        <a:rPr lang="en-US" sz="1600" b="0" i="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US" sz="1600" b="0" i="0">
                        <a:effectLst/>
                      </a:endParaRPr>
                    </a:p>
                  </a:txBody>
                  <a:tcPr marL="89106" marR="89106" marT="44553" marB="44553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cs-CZ" sz="1600" b="0" i="0">
                          <a:effectLst/>
                          <a:latin typeface="Calibri" panose="020F0502020204030204" pitchFamily="34" charset="0"/>
                        </a:rPr>
                        <a:t>David Drozd </a:t>
                      </a:r>
                      <a:endParaRPr lang="cs-CZ" sz="1600" b="0" i="0">
                        <a:effectLst/>
                      </a:endParaRPr>
                    </a:p>
                  </a:txBody>
                  <a:tcPr marL="89106" marR="89106" marT="44553" marB="44553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02187560"/>
                  </a:ext>
                </a:extLst>
              </a:tr>
              <a:tr h="299686">
                <a:tc>
                  <a:txBody>
                    <a:bodyPr/>
                    <a:lstStyle/>
                    <a:p>
                      <a:pPr algn="l" rtl="0" fontAlgn="base"/>
                      <a:r>
                        <a:rPr lang="cs-CZ" sz="1600" b="1" i="0">
                          <a:effectLst/>
                          <a:latin typeface="Calibri" panose="020F0502020204030204" pitchFamily="34" charset="0"/>
                        </a:rPr>
                        <a:t>15. 10.</a:t>
                      </a:r>
                      <a:r>
                        <a:rPr lang="cs-CZ" sz="1600" b="0" i="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cs-CZ" sz="1600" b="0" i="0">
                        <a:effectLst/>
                      </a:endParaRPr>
                    </a:p>
                  </a:txBody>
                  <a:tcPr marL="89106" marR="89106" marT="44553" marB="44553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cs-CZ" sz="1600" b="1" i="0">
                          <a:effectLst/>
                          <a:latin typeface="Calibri" panose="020F0502020204030204" pitchFamily="34" charset="0"/>
                        </a:rPr>
                        <a:t>Opera as Transnational Phenomenon</a:t>
                      </a:r>
                      <a:r>
                        <a:rPr lang="cs-CZ" sz="1600" b="0" i="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cs-CZ" sz="1600" b="0" i="0">
                        <a:effectLst/>
                      </a:endParaRPr>
                    </a:p>
                  </a:txBody>
                  <a:tcPr marL="89106" marR="89106" marT="44553" marB="44553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cs-CZ" sz="1600" b="0" i="0">
                          <a:effectLst/>
                          <a:latin typeface="Calibri" panose="020F0502020204030204" pitchFamily="34" charset="0"/>
                        </a:rPr>
                        <a:t>Šárka Havlíčková Kysová </a:t>
                      </a:r>
                      <a:endParaRPr lang="cs-CZ" sz="1600" b="0" i="0">
                        <a:effectLst/>
                      </a:endParaRPr>
                    </a:p>
                  </a:txBody>
                  <a:tcPr marL="89106" marR="89106" marT="44553" marB="44553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27123258"/>
                  </a:ext>
                </a:extLst>
              </a:tr>
              <a:tr h="476759">
                <a:tc>
                  <a:txBody>
                    <a:bodyPr/>
                    <a:lstStyle/>
                    <a:p>
                      <a:pPr algn="l" rtl="0" fontAlgn="base"/>
                      <a:r>
                        <a:rPr lang="cs-CZ" sz="1600" b="1" i="0">
                          <a:effectLst/>
                          <a:latin typeface="Calibri" panose="020F0502020204030204" pitchFamily="34" charset="0"/>
                        </a:rPr>
                        <a:t>22. 10.</a:t>
                      </a:r>
                      <a:r>
                        <a:rPr lang="cs-CZ" sz="1600" b="0" i="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cs-CZ" sz="1600" b="0" i="0">
                        <a:effectLst/>
                      </a:endParaRPr>
                    </a:p>
                  </a:txBody>
                  <a:tcPr marL="89106" marR="89106" marT="44553" marB="44553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600" b="1" i="0">
                          <a:effectLst/>
                          <a:latin typeface="Calibri" panose="020F0502020204030204" pitchFamily="34" charset="0"/>
                        </a:rPr>
                        <a:t>Printed Media and Their Role in 19th Century</a:t>
                      </a:r>
                      <a:r>
                        <a:rPr lang="en-US" sz="1600" b="0" i="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US" sz="1600" b="0" i="0">
                        <a:effectLst/>
                      </a:endParaRPr>
                    </a:p>
                  </a:txBody>
                  <a:tcPr marL="89106" marR="89106" marT="44553" marB="44553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cs-CZ" sz="1600" b="0" i="0">
                          <a:effectLst/>
                          <a:latin typeface="Calibri" panose="020F0502020204030204" pitchFamily="34" charset="0"/>
                        </a:rPr>
                        <a:t>Markéta Malá </a:t>
                      </a:r>
                      <a:endParaRPr lang="cs-CZ" sz="1600" b="0" i="0">
                        <a:effectLst/>
                      </a:endParaRPr>
                    </a:p>
                  </a:txBody>
                  <a:tcPr marL="89106" marR="89106" marT="44553" marB="44553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81441401"/>
                  </a:ext>
                </a:extLst>
              </a:tr>
              <a:tr h="444422">
                <a:tc>
                  <a:txBody>
                    <a:bodyPr/>
                    <a:lstStyle/>
                    <a:p>
                      <a:pPr algn="l" rtl="0" fontAlgn="base"/>
                      <a:r>
                        <a:rPr lang="cs-CZ" sz="1600" b="1" i="0">
                          <a:effectLst/>
                          <a:latin typeface="Calibri" panose="020F0502020204030204" pitchFamily="34" charset="0"/>
                        </a:rPr>
                        <a:t>29. 10.</a:t>
                      </a:r>
                      <a:r>
                        <a:rPr lang="cs-CZ" sz="1600" b="0" i="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cs-CZ" sz="1600" b="0" i="0">
                        <a:effectLst/>
                      </a:endParaRPr>
                    </a:p>
                  </a:txBody>
                  <a:tcPr marL="89106" marR="89106" marT="44553" marB="44553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600" b="1" i="0">
                          <a:effectLst/>
                          <a:latin typeface="Calibri" panose="020F0502020204030204" pitchFamily="34" charset="0"/>
                        </a:rPr>
                        <a:t>Problem of National Cinema and Film Culture till 1918</a:t>
                      </a:r>
                      <a:r>
                        <a:rPr lang="en-US" sz="1600" b="0" i="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US" sz="1600" b="0" i="0">
                        <a:effectLst/>
                      </a:endParaRPr>
                    </a:p>
                  </a:txBody>
                  <a:tcPr marL="89106" marR="89106" marT="44553" marB="44553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cs-CZ" sz="1600" b="0" i="0" dirty="0">
                          <a:effectLst/>
                          <a:latin typeface="Calibri" panose="020F0502020204030204" pitchFamily="34" charset="0"/>
                        </a:rPr>
                        <a:t>Michal Večeřa </a:t>
                      </a:r>
                      <a:endParaRPr lang="cs-CZ" sz="1600" b="0" i="0" dirty="0">
                        <a:effectLst/>
                      </a:endParaRPr>
                    </a:p>
                  </a:txBody>
                  <a:tcPr marL="89106" marR="89106" marT="44553" marB="44553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59613259"/>
                  </a:ext>
                </a:extLst>
              </a:tr>
              <a:tr h="476759">
                <a:tc>
                  <a:txBody>
                    <a:bodyPr/>
                    <a:lstStyle/>
                    <a:p>
                      <a:pPr algn="l" rtl="0" fontAlgn="base"/>
                      <a:r>
                        <a:rPr lang="cs-CZ" sz="1600" b="1" i="0">
                          <a:effectLst/>
                          <a:latin typeface="Calibri" panose="020F0502020204030204" pitchFamily="34" charset="0"/>
                        </a:rPr>
                        <a:t>5. 11.</a:t>
                      </a:r>
                      <a:r>
                        <a:rPr lang="cs-CZ" sz="1600" b="0" i="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cs-CZ" sz="1600" b="0" i="0">
                        <a:effectLst/>
                      </a:endParaRPr>
                    </a:p>
                  </a:txBody>
                  <a:tcPr marL="89106" marR="89106" marT="44553" marB="44553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cs-CZ" sz="1600" b="1" i="0">
                          <a:effectLst/>
                          <a:latin typeface="Calibri" panose="020F0502020204030204" pitchFamily="34" charset="0"/>
                        </a:rPr>
                        <a:t>Political history II (WWI)</a:t>
                      </a:r>
                      <a:r>
                        <a:rPr lang="cs-CZ" sz="1600" b="0" i="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cs-CZ" sz="1600" b="0" i="0">
                        <a:effectLst/>
                      </a:endParaRPr>
                    </a:p>
                  </a:txBody>
                  <a:tcPr marL="89106" marR="89106" marT="44553" marB="44553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cs-CZ" sz="1600" b="0" i="0">
                          <a:effectLst/>
                          <a:latin typeface="Calibri" panose="020F0502020204030204" pitchFamily="34" charset="0"/>
                        </a:rPr>
                        <a:t>Jana Musilová </a:t>
                      </a:r>
                      <a:endParaRPr lang="cs-CZ" sz="1600" b="0" i="0">
                        <a:effectLst/>
                      </a:endParaRPr>
                    </a:p>
                  </a:txBody>
                  <a:tcPr marL="89106" marR="89106" marT="44553" marB="44553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98494130"/>
                  </a:ext>
                </a:extLst>
              </a:tr>
              <a:tr h="528620">
                <a:tc>
                  <a:txBody>
                    <a:bodyPr/>
                    <a:lstStyle/>
                    <a:p>
                      <a:pPr algn="l" rtl="0" fontAlgn="base"/>
                      <a:r>
                        <a:rPr lang="cs-CZ" sz="1600" b="1" i="0">
                          <a:effectLst/>
                          <a:latin typeface="Calibri" panose="020F0502020204030204" pitchFamily="34" charset="0"/>
                        </a:rPr>
                        <a:t>12.11</a:t>
                      </a:r>
                      <a:r>
                        <a:rPr lang="cs-CZ" sz="1600" b="0" i="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cs-CZ" sz="1600" b="0" i="0">
                        <a:effectLst/>
                      </a:endParaRPr>
                    </a:p>
                  </a:txBody>
                  <a:tcPr marL="89106" marR="89106" marT="44553" marB="44553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600" b="1" i="0">
                          <a:effectLst/>
                          <a:latin typeface="Calibri" panose="020F0502020204030204" pitchFamily="34" charset="0"/>
                        </a:rPr>
                        <a:t>Theatre Avantgarde between Popular and Elitistic</a:t>
                      </a:r>
                      <a:r>
                        <a:rPr lang="en-US" sz="1600" b="0" i="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US" sz="1600" b="0" i="0">
                        <a:effectLst/>
                      </a:endParaRPr>
                    </a:p>
                    <a:p>
                      <a:pPr algn="l" rtl="0" fontAlgn="base"/>
                      <a:r>
                        <a:rPr lang="en-US" sz="1600" b="0" i="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US" sz="1600" b="0" i="0">
                        <a:effectLst/>
                      </a:endParaRPr>
                    </a:p>
                  </a:txBody>
                  <a:tcPr marL="89106" marR="89106" marT="44553" marB="44553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cs-CZ" sz="1600" b="0" i="0">
                          <a:effectLst/>
                          <a:latin typeface="Calibri" panose="020F0502020204030204" pitchFamily="34" charset="0"/>
                        </a:rPr>
                        <a:t>David Drozd </a:t>
                      </a:r>
                      <a:endParaRPr lang="cs-CZ" sz="1600" b="0" i="0">
                        <a:effectLst/>
                      </a:endParaRPr>
                    </a:p>
                  </a:txBody>
                  <a:tcPr marL="89106" marR="89106" marT="44553" marB="44553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82049511"/>
                  </a:ext>
                </a:extLst>
              </a:tr>
              <a:tr h="476759">
                <a:tc>
                  <a:txBody>
                    <a:bodyPr/>
                    <a:lstStyle/>
                    <a:p>
                      <a:pPr algn="l" rtl="0" fontAlgn="base"/>
                      <a:r>
                        <a:rPr lang="cs-CZ" sz="1600" b="0" i="0">
                          <a:effectLst/>
                          <a:latin typeface="Calibri" panose="020F0502020204030204" pitchFamily="34" charset="0"/>
                        </a:rPr>
                        <a:t>19.11 </a:t>
                      </a:r>
                      <a:endParaRPr lang="cs-CZ" sz="1600" b="0" i="0">
                        <a:effectLst/>
                      </a:endParaRPr>
                    </a:p>
                  </a:txBody>
                  <a:tcPr marL="89106" marR="89106" marT="44553" marB="44553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cs-CZ" sz="1600" b="0" i="1">
                          <a:effectLst/>
                          <a:latin typeface="Calibri" panose="020F0502020204030204" pitchFamily="34" charset="0"/>
                        </a:rPr>
                        <a:t>Reading week</a:t>
                      </a:r>
                      <a:r>
                        <a:rPr lang="cs-CZ" sz="1600" b="0" i="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cs-CZ" sz="1600" b="0" i="0">
                        <a:effectLst/>
                      </a:endParaRPr>
                    </a:p>
                  </a:txBody>
                  <a:tcPr marL="89106" marR="89106" marT="44553" marB="44553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cs-CZ" sz="1600" b="0" i="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9106" marR="89106" marT="44553" marB="44553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20817191"/>
                  </a:ext>
                </a:extLst>
              </a:tr>
              <a:tr h="528620">
                <a:tc>
                  <a:txBody>
                    <a:bodyPr/>
                    <a:lstStyle/>
                    <a:p>
                      <a:pPr algn="l" rtl="0" fontAlgn="base"/>
                      <a:r>
                        <a:rPr lang="cs-CZ" sz="1600" b="1" i="0">
                          <a:effectLst/>
                          <a:latin typeface="Calibri" panose="020F0502020204030204" pitchFamily="34" charset="0"/>
                        </a:rPr>
                        <a:t>26.11</a:t>
                      </a:r>
                      <a:r>
                        <a:rPr lang="cs-CZ" sz="1600" b="0" i="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cs-CZ" sz="1600" b="0" i="0">
                        <a:effectLst/>
                      </a:endParaRPr>
                    </a:p>
                  </a:txBody>
                  <a:tcPr marL="89106" marR="89106" marT="44553" marB="44553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600" b="1" i="0">
                          <a:effectLst/>
                          <a:latin typeface="Calibri" panose="020F0502020204030204" pitchFamily="34" charset="0"/>
                        </a:rPr>
                        <a:t>Film Studios and Production Culture in Central Europe</a:t>
                      </a:r>
                      <a:r>
                        <a:rPr lang="en-US" sz="1600" b="0" i="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US" sz="1600" b="0" i="0">
                        <a:effectLst/>
                      </a:endParaRPr>
                    </a:p>
                    <a:p>
                      <a:pPr algn="l" rtl="0" fontAlgn="base"/>
                      <a:r>
                        <a:rPr lang="en-US" sz="1600" b="0" i="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US" sz="1600" b="0" i="0">
                        <a:effectLst/>
                      </a:endParaRPr>
                    </a:p>
                  </a:txBody>
                  <a:tcPr marL="89106" marR="89106" marT="44553" marB="44553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cs-CZ" sz="1600" b="0" i="0">
                          <a:effectLst/>
                          <a:latin typeface="Calibri" panose="020F0502020204030204" pitchFamily="34" charset="0"/>
                        </a:rPr>
                        <a:t>Michal Večeřa </a:t>
                      </a:r>
                      <a:endParaRPr lang="cs-CZ" sz="1600" b="0" i="0">
                        <a:effectLst/>
                      </a:endParaRPr>
                    </a:p>
                  </a:txBody>
                  <a:tcPr marL="89106" marR="89106" marT="44553" marB="44553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86804701"/>
                  </a:ext>
                </a:extLst>
              </a:tr>
              <a:tr h="476759">
                <a:tc>
                  <a:txBody>
                    <a:bodyPr/>
                    <a:lstStyle/>
                    <a:p>
                      <a:pPr algn="l" rtl="0" fontAlgn="base"/>
                      <a:r>
                        <a:rPr lang="cs-CZ" sz="1600" b="1" i="0">
                          <a:effectLst/>
                          <a:latin typeface="Calibri" panose="020F0502020204030204" pitchFamily="34" charset="0"/>
                        </a:rPr>
                        <a:t>3. 12.</a:t>
                      </a:r>
                      <a:r>
                        <a:rPr lang="cs-CZ" sz="1600" b="0" i="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cs-CZ" sz="1600" b="0" i="0">
                        <a:effectLst/>
                      </a:endParaRPr>
                    </a:p>
                  </a:txBody>
                  <a:tcPr marL="89106" marR="89106" marT="44553" marB="44553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cs-CZ" sz="1600" b="1" i="0">
                          <a:effectLst/>
                          <a:latin typeface="Calibri" panose="020F0502020204030204" pitchFamily="34" charset="0"/>
                        </a:rPr>
                        <a:t>Interwar Political Situation</a:t>
                      </a:r>
                      <a:r>
                        <a:rPr lang="cs-CZ" sz="1600" b="0" i="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cs-CZ" sz="1600" b="0" i="0">
                        <a:effectLst/>
                      </a:endParaRPr>
                    </a:p>
                  </a:txBody>
                  <a:tcPr marL="89106" marR="89106" marT="44553" marB="44553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cs-CZ" sz="1600" b="0" i="0">
                          <a:effectLst/>
                          <a:latin typeface="Calibri" panose="020F0502020204030204" pitchFamily="34" charset="0"/>
                        </a:rPr>
                        <a:t>Jana Musilová </a:t>
                      </a:r>
                      <a:endParaRPr lang="cs-CZ" sz="1600" b="0" i="0">
                        <a:effectLst/>
                      </a:endParaRPr>
                    </a:p>
                  </a:txBody>
                  <a:tcPr marL="89106" marR="89106" marT="44553" marB="44553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82644031"/>
                  </a:ext>
                </a:extLst>
              </a:tr>
              <a:tr h="476759">
                <a:tc>
                  <a:txBody>
                    <a:bodyPr/>
                    <a:lstStyle/>
                    <a:p>
                      <a:pPr algn="l" rtl="0" fontAlgn="base"/>
                      <a:r>
                        <a:rPr lang="cs-CZ" sz="1600" b="1" i="0">
                          <a:effectLst/>
                          <a:latin typeface="Calibri" panose="020F0502020204030204" pitchFamily="34" charset="0"/>
                        </a:rPr>
                        <a:t>10.12.</a:t>
                      </a:r>
                      <a:r>
                        <a:rPr lang="cs-CZ" sz="1600" b="0" i="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cs-CZ" sz="1600" b="0" i="0">
                        <a:effectLst/>
                      </a:endParaRPr>
                    </a:p>
                  </a:txBody>
                  <a:tcPr marL="89106" marR="89106" marT="44553" marB="44553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600" b="1" i="0">
                          <a:effectLst/>
                          <a:latin typeface="Calibri" panose="020F0502020204030204" pitchFamily="34" charset="0"/>
                        </a:rPr>
                        <a:t>Media at begining of 20th century</a:t>
                      </a:r>
                      <a:r>
                        <a:rPr lang="en-US" sz="1600" b="0" i="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US" sz="1600" b="0" i="0">
                        <a:effectLst/>
                      </a:endParaRPr>
                    </a:p>
                  </a:txBody>
                  <a:tcPr marL="89106" marR="89106" marT="44553" marB="44553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cs-CZ" sz="1600" b="0" i="0">
                          <a:effectLst/>
                          <a:latin typeface="Calibri" panose="020F0502020204030204" pitchFamily="34" charset="0"/>
                        </a:rPr>
                        <a:t>Markéta Malá </a:t>
                      </a:r>
                      <a:endParaRPr lang="cs-CZ" sz="1600" b="0" i="0">
                        <a:effectLst/>
                      </a:endParaRPr>
                    </a:p>
                  </a:txBody>
                  <a:tcPr marL="89106" marR="89106" marT="44553" marB="44553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15382311"/>
                  </a:ext>
                </a:extLst>
              </a:tr>
              <a:tr h="476759">
                <a:tc>
                  <a:txBody>
                    <a:bodyPr/>
                    <a:lstStyle/>
                    <a:p>
                      <a:pPr algn="l" rtl="0" fontAlgn="base"/>
                      <a:r>
                        <a:rPr lang="cs-CZ" sz="1600" b="1" i="0">
                          <a:effectLst/>
                          <a:latin typeface="Calibri" panose="020F0502020204030204" pitchFamily="34" charset="0"/>
                        </a:rPr>
                        <a:t>17.12</a:t>
                      </a:r>
                      <a:r>
                        <a:rPr lang="cs-CZ" sz="1600" b="0" i="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cs-CZ" sz="1600" b="0" i="0">
                        <a:effectLst/>
                      </a:endParaRPr>
                    </a:p>
                  </a:txBody>
                  <a:tcPr marL="89106" marR="89106" marT="44553" marB="44553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cs-CZ" sz="1600" b="1" i="0">
                          <a:effectLst/>
                          <a:latin typeface="Calibri" panose="020F0502020204030204" pitchFamily="34" charset="0"/>
                        </a:rPr>
                        <a:t>Media in Interwar Period</a:t>
                      </a:r>
                      <a:r>
                        <a:rPr lang="cs-CZ" sz="1600" b="0" i="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cs-CZ" sz="1600" b="0" i="0">
                        <a:effectLst/>
                      </a:endParaRPr>
                    </a:p>
                  </a:txBody>
                  <a:tcPr marL="89106" marR="89106" marT="44553" marB="44553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cs-CZ" sz="1600" b="0" i="0" dirty="0">
                          <a:effectLst/>
                          <a:latin typeface="Calibri" panose="020F0502020204030204" pitchFamily="34" charset="0"/>
                        </a:rPr>
                        <a:t>Markéta Malá </a:t>
                      </a:r>
                      <a:endParaRPr lang="cs-CZ" sz="1600" b="0" i="0" dirty="0">
                        <a:effectLst/>
                      </a:endParaRPr>
                    </a:p>
                  </a:txBody>
                  <a:tcPr marL="89106" marR="89106" marT="44553" marB="44553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28096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497127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3BDBFC3-2D2E-6041-179B-29D1FC37EE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709324D3-43B0-A9EA-F94B-D3FC8FAD9F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62806" y="-4559"/>
            <a:ext cx="10266387" cy="6862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226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708F3E3-F0B6-1229-3416-3B5D14C54D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B52182B-6F48-416E-E26B-6293FAF3E4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E6559C60-2AF5-7742-7BB2-F25DCAD7F9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4715" y="0"/>
            <a:ext cx="76625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6189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9F67836-C311-54EB-D0F6-CE4827D5DB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3F64F46B-6D9E-403F-D883-08CB5DFC85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5471652" cy="6885164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A6EF0BC0-AA20-C51E-6437-181A4F7226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1653" y="0"/>
            <a:ext cx="87625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2850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2034CC0-A56A-9129-06D1-B009AA527A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39FF00E-A59E-185A-156C-5C5B3FD55D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6262098-B640-94A2-83E5-3DDD6CFCC5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3579" y="0"/>
            <a:ext cx="81248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5876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306AB7-DD55-3EF1-ED28-32AB0171C7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History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Europe</a:t>
            </a:r>
            <a:r>
              <a:rPr lang="cs-CZ" dirty="0"/>
              <a:t> in 12 </a:t>
            </a:r>
            <a:r>
              <a:rPr lang="cs-CZ" dirty="0" err="1"/>
              <a:t>minutes</a:t>
            </a:r>
            <a:r>
              <a:rPr lang="cs-CZ" dirty="0"/>
              <a:t> ;)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1C89493-6CA9-78FC-CBA3-E31A3A0E13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https://youtu.be/UY9P0QSxlnI?si=i70KtaomK1QQeWvz</a:t>
            </a:r>
          </a:p>
        </p:txBody>
      </p:sp>
    </p:spTree>
    <p:extLst>
      <p:ext uri="{BB962C8B-B14F-4D97-AF65-F5344CB8AC3E}">
        <p14:creationId xmlns:p14="http://schemas.microsoft.com/office/powerpoint/2010/main" val="33694682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92E58F7-7A7F-D857-9A44-7275A71533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C00000"/>
                </a:solidFill>
              </a:rPr>
              <a:t>Milan Kundera: </a:t>
            </a:r>
            <a:r>
              <a:rPr lang="cs-CZ" dirty="0" err="1">
                <a:solidFill>
                  <a:srgbClr val="C00000"/>
                </a:solidFill>
              </a:rPr>
              <a:t>The</a:t>
            </a:r>
            <a:r>
              <a:rPr lang="cs-CZ" dirty="0">
                <a:solidFill>
                  <a:srgbClr val="C00000"/>
                </a:solidFill>
              </a:rPr>
              <a:t> </a:t>
            </a:r>
            <a:r>
              <a:rPr lang="cs-CZ" dirty="0" err="1">
                <a:solidFill>
                  <a:srgbClr val="C00000"/>
                </a:solidFill>
              </a:rPr>
              <a:t>Tragedy</a:t>
            </a:r>
            <a:r>
              <a:rPr lang="cs-CZ" dirty="0">
                <a:solidFill>
                  <a:srgbClr val="C00000"/>
                </a:solidFill>
              </a:rPr>
              <a:t> </a:t>
            </a:r>
            <a:r>
              <a:rPr lang="cs-CZ" dirty="0" err="1">
                <a:solidFill>
                  <a:srgbClr val="C00000"/>
                </a:solidFill>
              </a:rPr>
              <a:t>of</a:t>
            </a:r>
            <a:r>
              <a:rPr lang="cs-CZ" dirty="0">
                <a:solidFill>
                  <a:srgbClr val="C00000"/>
                </a:solidFill>
              </a:rPr>
              <a:t> </a:t>
            </a:r>
            <a:r>
              <a:rPr lang="cs-CZ" dirty="0" err="1">
                <a:solidFill>
                  <a:srgbClr val="C00000"/>
                </a:solidFill>
              </a:rPr>
              <a:t>Central</a:t>
            </a:r>
            <a:r>
              <a:rPr lang="cs-CZ" dirty="0">
                <a:solidFill>
                  <a:srgbClr val="C00000"/>
                </a:solidFill>
              </a:rPr>
              <a:t>  </a:t>
            </a:r>
            <a:r>
              <a:rPr lang="cs-CZ" dirty="0" err="1">
                <a:solidFill>
                  <a:srgbClr val="C00000"/>
                </a:solidFill>
              </a:rPr>
              <a:t>Europe</a:t>
            </a:r>
            <a:r>
              <a:rPr lang="cs-CZ" dirty="0">
                <a:solidFill>
                  <a:srgbClr val="C00000"/>
                </a:solidFill>
              </a:rPr>
              <a:t> </a:t>
            </a:r>
            <a:r>
              <a:rPr lang="cs-CZ" dirty="0"/>
              <a:t>(1984)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591A8CF-B74F-BDCE-52FC-E74093A117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7140677" cy="4825898"/>
          </a:xfrm>
        </p:spPr>
        <p:txBody>
          <a:bodyPr>
            <a:normAutofit/>
          </a:bodyPr>
          <a:lstStyle/>
          <a:p>
            <a:r>
              <a:rPr lang="cs-CZ" dirty="0"/>
              <a:t>Czech (Brno </a:t>
            </a:r>
            <a:r>
              <a:rPr lang="cs-CZ" dirty="0" err="1"/>
              <a:t>born</a:t>
            </a:r>
            <a:r>
              <a:rPr lang="cs-CZ" dirty="0"/>
              <a:t>!) </a:t>
            </a:r>
            <a:r>
              <a:rPr lang="cs-CZ" dirty="0" err="1"/>
              <a:t>French</a:t>
            </a:r>
            <a:r>
              <a:rPr lang="cs-CZ" dirty="0"/>
              <a:t> (?) </a:t>
            </a:r>
            <a:r>
              <a:rPr lang="cs-CZ" dirty="0" err="1"/>
              <a:t>novelist</a:t>
            </a:r>
            <a:r>
              <a:rPr lang="cs-CZ" dirty="0"/>
              <a:t> and </a:t>
            </a:r>
            <a:r>
              <a:rPr lang="cs-CZ" dirty="0" err="1"/>
              <a:t>essayist</a:t>
            </a:r>
            <a:endParaRPr lang="cs-CZ" dirty="0"/>
          </a:p>
          <a:p>
            <a:r>
              <a:rPr lang="cs-CZ" dirty="0" err="1"/>
              <a:t>Crucial</a:t>
            </a:r>
            <a:r>
              <a:rPr lang="cs-CZ" dirty="0"/>
              <a:t> </a:t>
            </a:r>
            <a:r>
              <a:rPr lang="cs-CZ" dirty="0" err="1"/>
              <a:t>questions</a:t>
            </a:r>
            <a:r>
              <a:rPr lang="cs-CZ" dirty="0"/>
              <a:t>:</a:t>
            </a:r>
          </a:p>
          <a:p>
            <a:pPr lvl="1"/>
            <a:r>
              <a:rPr lang="cs-CZ" dirty="0" err="1"/>
              <a:t>Where</a:t>
            </a:r>
            <a:r>
              <a:rPr lang="cs-CZ" dirty="0"/>
              <a:t> </a:t>
            </a:r>
            <a:r>
              <a:rPr lang="cs-CZ" dirty="0" err="1"/>
              <a:t>is</a:t>
            </a:r>
            <a:r>
              <a:rPr lang="cs-CZ" dirty="0"/>
              <a:t> </a:t>
            </a:r>
            <a:r>
              <a:rPr lang="cs-CZ" dirty="0" err="1"/>
              <a:t>Central</a:t>
            </a:r>
            <a:r>
              <a:rPr lang="cs-CZ" dirty="0"/>
              <a:t> </a:t>
            </a:r>
            <a:r>
              <a:rPr lang="cs-CZ" dirty="0" err="1"/>
              <a:t>Europe</a:t>
            </a:r>
            <a:r>
              <a:rPr lang="cs-CZ" dirty="0"/>
              <a:t> and </a:t>
            </a:r>
            <a:r>
              <a:rPr lang="cs-CZ" dirty="0" err="1"/>
              <a:t>its</a:t>
            </a:r>
            <a:r>
              <a:rPr lang="cs-CZ" dirty="0"/>
              <a:t> </a:t>
            </a:r>
            <a:r>
              <a:rPr lang="cs-CZ" dirty="0" err="1"/>
              <a:t>borders</a:t>
            </a:r>
            <a:r>
              <a:rPr lang="cs-CZ" dirty="0"/>
              <a:t>?</a:t>
            </a:r>
          </a:p>
          <a:p>
            <a:pPr lvl="1"/>
            <a:r>
              <a:rPr lang="cs-CZ" dirty="0" err="1"/>
              <a:t>How</a:t>
            </a:r>
            <a:r>
              <a:rPr lang="cs-CZ" dirty="0"/>
              <a:t> diverse </a:t>
            </a:r>
            <a:r>
              <a:rPr lang="cs-CZ" dirty="0" err="1"/>
              <a:t>it</a:t>
            </a:r>
            <a:r>
              <a:rPr lang="cs-CZ" dirty="0"/>
              <a:t> </a:t>
            </a:r>
            <a:r>
              <a:rPr lang="cs-CZ" dirty="0" err="1"/>
              <a:t>is</a:t>
            </a:r>
            <a:r>
              <a:rPr lang="cs-CZ" dirty="0"/>
              <a:t> </a:t>
            </a:r>
            <a:r>
              <a:rPr lang="cs-CZ" dirty="0" err="1"/>
              <a:t>culturally</a:t>
            </a:r>
            <a:r>
              <a:rPr lang="cs-CZ" dirty="0"/>
              <a:t>?</a:t>
            </a:r>
          </a:p>
          <a:p>
            <a:pPr marL="457200" lvl="1" indent="0">
              <a:buNone/>
            </a:pPr>
            <a:endParaRPr lang="cs-CZ" dirty="0"/>
          </a:p>
          <a:p>
            <a:pPr marL="457200" lvl="1" indent="0">
              <a:buNone/>
            </a:pPr>
            <a:r>
              <a:rPr lang="cs-CZ" sz="2800" b="1" dirty="0" err="1">
                <a:solidFill>
                  <a:srgbClr val="C00000"/>
                </a:solidFill>
              </a:rPr>
              <a:t>Central</a:t>
            </a:r>
            <a:r>
              <a:rPr lang="cs-CZ" sz="2800" b="1" dirty="0">
                <a:solidFill>
                  <a:srgbClr val="C00000"/>
                </a:solidFill>
              </a:rPr>
              <a:t> </a:t>
            </a:r>
            <a:r>
              <a:rPr lang="cs-CZ" sz="2800" b="1" dirty="0" err="1">
                <a:solidFill>
                  <a:srgbClr val="C00000"/>
                </a:solidFill>
              </a:rPr>
              <a:t>Europe</a:t>
            </a:r>
            <a:r>
              <a:rPr lang="cs-CZ" sz="2800" b="1" dirty="0">
                <a:solidFill>
                  <a:srgbClr val="C00000"/>
                </a:solidFill>
              </a:rPr>
              <a:t> </a:t>
            </a:r>
            <a:r>
              <a:rPr lang="cs-CZ" sz="2800" b="1" dirty="0" err="1">
                <a:solidFill>
                  <a:srgbClr val="C00000"/>
                </a:solidFill>
              </a:rPr>
              <a:t>is</a:t>
            </a:r>
            <a:r>
              <a:rPr lang="cs-CZ" sz="2800" b="1" dirty="0">
                <a:solidFill>
                  <a:srgbClr val="C00000"/>
                </a:solidFill>
              </a:rPr>
              <a:t> not a </a:t>
            </a:r>
            <a:r>
              <a:rPr lang="cs-CZ" sz="2800" b="1" dirty="0" err="1">
                <a:solidFill>
                  <a:srgbClr val="C00000"/>
                </a:solidFill>
              </a:rPr>
              <a:t>state</a:t>
            </a:r>
            <a:r>
              <a:rPr lang="cs-CZ" sz="2800" b="1" dirty="0">
                <a:solidFill>
                  <a:srgbClr val="C00000"/>
                </a:solidFill>
              </a:rPr>
              <a:t>: </a:t>
            </a:r>
            <a:r>
              <a:rPr lang="cs-CZ" sz="2800" b="1" dirty="0" err="1">
                <a:solidFill>
                  <a:srgbClr val="C00000"/>
                </a:solidFill>
              </a:rPr>
              <a:t>it</a:t>
            </a:r>
            <a:r>
              <a:rPr lang="cs-CZ" sz="2800" b="1" dirty="0">
                <a:solidFill>
                  <a:srgbClr val="C00000"/>
                </a:solidFill>
              </a:rPr>
              <a:t> </a:t>
            </a:r>
            <a:r>
              <a:rPr lang="cs-CZ" sz="2800" b="1" dirty="0" err="1">
                <a:solidFill>
                  <a:srgbClr val="C00000"/>
                </a:solidFill>
              </a:rPr>
              <a:t>is</a:t>
            </a:r>
            <a:r>
              <a:rPr lang="cs-CZ" sz="2800" b="1" dirty="0">
                <a:solidFill>
                  <a:srgbClr val="C00000"/>
                </a:solidFill>
              </a:rPr>
              <a:t> a </a:t>
            </a:r>
            <a:r>
              <a:rPr lang="cs-CZ" sz="2800" b="1" dirty="0" err="1">
                <a:solidFill>
                  <a:srgbClr val="C00000"/>
                </a:solidFill>
              </a:rPr>
              <a:t>culture</a:t>
            </a:r>
            <a:r>
              <a:rPr lang="cs-CZ" sz="2800" b="1" dirty="0">
                <a:solidFill>
                  <a:srgbClr val="C00000"/>
                </a:solidFill>
              </a:rPr>
              <a:t> </a:t>
            </a:r>
            <a:r>
              <a:rPr lang="cs-CZ" sz="2800" b="1" dirty="0" err="1">
                <a:solidFill>
                  <a:srgbClr val="C00000"/>
                </a:solidFill>
              </a:rPr>
              <a:t>of</a:t>
            </a:r>
            <a:r>
              <a:rPr lang="cs-CZ" sz="2800" b="1" dirty="0">
                <a:solidFill>
                  <a:srgbClr val="C00000"/>
                </a:solidFill>
              </a:rPr>
              <a:t> a </a:t>
            </a:r>
            <a:r>
              <a:rPr lang="cs-CZ" sz="2800" b="1" dirty="0" err="1">
                <a:solidFill>
                  <a:srgbClr val="C00000"/>
                </a:solidFill>
              </a:rPr>
              <a:t>fate</a:t>
            </a:r>
            <a:r>
              <a:rPr lang="cs-CZ" sz="2800" b="1" dirty="0">
                <a:solidFill>
                  <a:srgbClr val="C00000"/>
                </a:solidFill>
              </a:rPr>
              <a:t>. </a:t>
            </a:r>
            <a:r>
              <a:rPr lang="cs-CZ" sz="2800" b="1" dirty="0" err="1">
                <a:solidFill>
                  <a:srgbClr val="C00000"/>
                </a:solidFill>
              </a:rPr>
              <a:t>Its</a:t>
            </a:r>
            <a:r>
              <a:rPr lang="cs-CZ" sz="2800" b="1" dirty="0">
                <a:solidFill>
                  <a:srgbClr val="C00000"/>
                </a:solidFill>
              </a:rPr>
              <a:t> </a:t>
            </a:r>
            <a:r>
              <a:rPr lang="cs-CZ" sz="2800" b="1" dirty="0" err="1">
                <a:solidFill>
                  <a:srgbClr val="C00000"/>
                </a:solidFill>
              </a:rPr>
              <a:t>borders</a:t>
            </a:r>
            <a:r>
              <a:rPr lang="cs-CZ" sz="2800" b="1" dirty="0">
                <a:solidFill>
                  <a:srgbClr val="C00000"/>
                </a:solidFill>
              </a:rPr>
              <a:t> are </a:t>
            </a:r>
            <a:r>
              <a:rPr lang="cs-CZ" sz="2800" b="1" dirty="0" err="1">
                <a:solidFill>
                  <a:srgbClr val="C00000"/>
                </a:solidFill>
              </a:rPr>
              <a:t>imaginary</a:t>
            </a:r>
            <a:r>
              <a:rPr lang="cs-CZ" sz="2800" b="1" dirty="0">
                <a:solidFill>
                  <a:srgbClr val="C00000"/>
                </a:solidFill>
              </a:rPr>
              <a:t> and </a:t>
            </a:r>
            <a:r>
              <a:rPr lang="cs-CZ" sz="2800" b="1" dirty="0" err="1">
                <a:solidFill>
                  <a:srgbClr val="C00000"/>
                </a:solidFill>
              </a:rPr>
              <a:t>must</a:t>
            </a:r>
            <a:r>
              <a:rPr lang="cs-CZ" sz="2800" b="1" dirty="0">
                <a:solidFill>
                  <a:srgbClr val="C00000"/>
                </a:solidFill>
              </a:rPr>
              <a:t> </a:t>
            </a:r>
            <a:r>
              <a:rPr lang="cs-CZ" sz="2800" b="1" dirty="0" err="1">
                <a:solidFill>
                  <a:srgbClr val="C00000"/>
                </a:solidFill>
              </a:rPr>
              <a:t>be</a:t>
            </a:r>
            <a:r>
              <a:rPr lang="cs-CZ" sz="2800" b="1" dirty="0">
                <a:solidFill>
                  <a:srgbClr val="C00000"/>
                </a:solidFill>
              </a:rPr>
              <a:t> </a:t>
            </a:r>
            <a:r>
              <a:rPr lang="cs-CZ" sz="2800" b="1" dirty="0" err="1">
                <a:solidFill>
                  <a:srgbClr val="C00000"/>
                </a:solidFill>
              </a:rPr>
              <a:t>drawn</a:t>
            </a:r>
            <a:r>
              <a:rPr lang="cs-CZ" sz="2800" b="1" dirty="0">
                <a:solidFill>
                  <a:srgbClr val="C00000"/>
                </a:solidFill>
              </a:rPr>
              <a:t> and </a:t>
            </a:r>
            <a:r>
              <a:rPr lang="cs-CZ" sz="2800" b="1" dirty="0" err="1">
                <a:solidFill>
                  <a:srgbClr val="C00000"/>
                </a:solidFill>
              </a:rPr>
              <a:t>redrawn</a:t>
            </a:r>
            <a:r>
              <a:rPr lang="cs-CZ" sz="2800" b="1" dirty="0">
                <a:solidFill>
                  <a:srgbClr val="C00000"/>
                </a:solidFill>
              </a:rPr>
              <a:t> </a:t>
            </a:r>
            <a:r>
              <a:rPr lang="cs-CZ" sz="2800" b="1" dirty="0" err="1">
                <a:solidFill>
                  <a:srgbClr val="C00000"/>
                </a:solidFill>
              </a:rPr>
              <a:t>with</a:t>
            </a:r>
            <a:r>
              <a:rPr lang="cs-CZ" sz="2800" b="1" dirty="0">
                <a:solidFill>
                  <a:srgbClr val="C00000"/>
                </a:solidFill>
              </a:rPr>
              <a:t> </a:t>
            </a:r>
            <a:r>
              <a:rPr lang="cs-CZ" sz="2800" b="1" dirty="0" err="1">
                <a:solidFill>
                  <a:srgbClr val="C00000"/>
                </a:solidFill>
              </a:rPr>
              <a:t>each</a:t>
            </a:r>
            <a:r>
              <a:rPr lang="cs-CZ" sz="2800" b="1" dirty="0">
                <a:solidFill>
                  <a:srgbClr val="C00000"/>
                </a:solidFill>
              </a:rPr>
              <a:t> </a:t>
            </a:r>
            <a:r>
              <a:rPr lang="cs-CZ" sz="2800" b="1" dirty="0" err="1">
                <a:solidFill>
                  <a:srgbClr val="C00000"/>
                </a:solidFill>
              </a:rPr>
              <a:t>new</a:t>
            </a:r>
            <a:r>
              <a:rPr lang="cs-CZ" sz="2800" b="1" dirty="0">
                <a:solidFill>
                  <a:srgbClr val="C00000"/>
                </a:solidFill>
              </a:rPr>
              <a:t> </a:t>
            </a:r>
            <a:r>
              <a:rPr lang="cs-CZ" sz="2800" b="1" dirty="0" err="1">
                <a:solidFill>
                  <a:srgbClr val="C00000"/>
                </a:solidFill>
              </a:rPr>
              <a:t>historical</a:t>
            </a:r>
            <a:r>
              <a:rPr lang="cs-CZ" sz="2800" b="1" dirty="0">
                <a:solidFill>
                  <a:srgbClr val="C00000"/>
                </a:solidFill>
              </a:rPr>
              <a:t> </a:t>
            </a:r>
            <a:r>
              <a:rPr lang="cs-CZ" sz="2800" b="1" dirty="0" err="1">
                <a:solidFill>
                  <a:srgbClr val="C00000"/>
                </a:solidFill>
              </a:rPr>
              <a:t>situation</a:t>
            </a:r>
            <a:r>
              <a:rPr lang="cs-CZ" sz="2800" b="1" dirty="0">
                <a:solidFill>
                  <a:srgbClr val="C00000"/>
                </a:solidFill>
              </a:rPr>
              <a:t>.</a:t>
            </a:r>
          </a:p>
          <a:p>
            <a:pPr lvl="1"/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50674C4-EFF9-25A0-5D87-E61B86A146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1548" y="1477067"/>
            <a:ext cx="3490452" cy="5380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5177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A6D3A9B-C769-3918-FFC9-A4F6F2C942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Concepts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(</a:t>
            </a:r>
            <a:r>
              <a:rPr lang="cs-CZ" dirty="0" err="1"/>
              <a:t>modern</a:t>
            </a:r>
            <a:r>
              <a:rPr lang="cs-CZ" dirty="0"/>
              <a:t>) </a:t>
            </a:r>
            <a:r>
              <a:rPr lang="cs-CZ" dirty="0" err="1"/>
              <a:t>nation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B12189F-D0C2-507A-4EB9-1FD4EB2E82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4465" y="1690688"/>
            <a:ext cx="11444748" cy="44862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/>
              <a:t>T</a:t>
            </a:r>
            <a:r>
              <a:rPr lang="en-US" dirty="0"/>
              <a:t>he formation of the nation as a social process which</a:t>
            </a:r>
            <a:r>
              <a:rPr lang="cs-CZ" dirty="0"/>
              <a:t> </a:t>
            </a:r>
            <a:r>
              <a:rPr lang="en-US" dirty="0"/>
              <a:t>formed part of </a:t>
            </a:r>
            <a:r>
              <a:rPr lang="en-US" u="sng" dirty="0"/>
              <a:t>the changes during the transition from the feudal society of</a:t>
            </a:r>
            <a:r>
              <a:rPr lang="cs-CZ" u="sng" dirty="0"/>
              <a:t> </a:t>
            </a:r>
            <a:r>
              <a:rPr lang="en-US" u="sng" dirty="0"/>
              <a:t>Estates to the capitalist society of the citizens</a:t>
            </a:r>
            <a:r>
              <a:rPr lang="en-US" dirty="0"/>
              <a:t>. The formation of the modern</a:t>
            </a:r>
            <a:r>
              <a:rPr lang="cs-CZ" dirty="0"/>
              <a:t> </a:t>
            </a:r>
            <a:r>
              <a:rPr lang="en-US" dirty="0"/>
              <a:t>nation thus took the following course: a new class, the' third estate', set </a:t>
            </a:r>
            <a:r>
              <a:rPr lang="en-US" dirty="0" err="1"/>
              <a:t>itself·up</a:t>
            </a:r>
            <a:r>
              <a:rPr lang="en-US" dirty="0"/>
              <a:t> against the old feudal ruling class and sooner or later </a:t>
            </a:r>
            <a:r>
              <a:rPr lang="en-US" u="sng" dirty="0"/>
              <a:t>proclaimed itself the</a:t>
            </a:r>
            <a:r>
              <a:rPr lang="cs-CZ" u="sng" dirty="0"/>
              <a:t> </a:t>
            </a:r>
            <a:r>
              <a:rPr lang="en-US" u="sng" dirty="0"/>
              <a:t>representative of the whole nation</a:t>
            </a:r>
            <a:r>
              <a:rPr lang="en-US" dirty="0"/>
              <a:t>. In fact the' third estate' regarded itself as</a:t>
            </a:r>
            <a:r>
              <a:rPr lang="cs-CZ" dirty="0"/>
              <a:t> </a:t>
            </a:r>
            <a:r>
              <a:rPr lang="en-US" dirty="0"/>
              <a:t>identical with the nation, in that it comprised all the formally equal individuals,</a:t>
            </a:r>
            <a:r>
              <a:rPr lang="cs-CZ" dirty="0"/>
              <a:t> </a:t>
            </a:r>
            <a:r>
              <a:rPr lang="en-US" dirty="0"/>
              <a:t>i.e. all the citizens. In the new society of citizens, organized as the nation,</a:t>
            </a:r>
            <a:r>
              <a:rPr lang="cs-CZ" dirty="0"/>
              <a:t> </a:t>
            </a:r>
            <a:r>
              <a:rPr lang="en-US" dirty="0"/>
              <a:t>national </a:t>
            </a:r>
            <a:r>
              <a:rPr lang="cs-CZ" dirty="0"/>
              <a:t>c</a:t>
            </a:r>
            <a:r>
              <a:rPr lang="en-US" dirty="0" err="1"/>
              <a:t>onsciousness</a:t>
            </a:r>
            <a:r>
              <a:rPr lang="en-US" dirty="0"/>
              <a:t>, patriotism, became an ingredient in social consciousness</a:t>
            </a:r>
            <a:r>
              <a:rPr lang="cs-CZ" dirty="0"/>
              <a:t>.</a:t>
            </a:r>
          </a:p>
          <a:p>
            <a:pPr marL="0" indent="0">
              <a:buNone/>
            </a:pPr>
            <a:r>
              <a:rPr lang="cs-CZ" dirty="0"/>
              <a:t>(Miroslav Hroch)</a:t>
            </a:r>
          </a:p>
        </p:txBody>
      </p:sp>
    </p:spTree>
    <p:extLst>
      <p:ext uri="{BB962C8B-B14F-4D97-AF65-F5344CB8AC3E}">
        <p14:creationId xmlns:p14="http://schemas.microsoft.com/office/powerpoint/2010/main" val="1738997279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596</Words>
  <Application>Microsoft Office PowerPoint</Application>
  <PresentationFormat>Širokoúhlá obrazovka</PresentationFormat>
  <Paragraphs>80</Paragraphs>
  <Slides>12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12</vt:i4>
      </vt:variant>
    </vt:vector>
  </HeadingPairs>
  <TitlesOfParts>
    <vt:vector size="17" baseType="lpstr">
      <vt:lpstr>Aptos</vt:lpstr>
      <vt:lpstr>Aptos Display</vt:lpstr>
      <vt:lpstr>Arial</vt:lpstr>
      <vt:lpstr>Calibri</vt:lpstr>
      <vt:lpstr>Motiv Office</vt:lpstr>
      <vt:lpstr>History of Central European Culture I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History of Europe in 12 minutes ;)</vt:lpstr>
      <vt:lpstr>Milan Kundera: The Tragedy of Central  Europe (1984)</vt:lpstr>
      <vt:lpstr>Concepts of (modern) nation</vt:lpstr>
      <vt:lpstr>Nation and modernisation…</vt:lpstr>
      <vt:lpstr>Prezentace aplikace PowerPoint</vt:lpstr>
      <vt:lpstr>Further Reading: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David Drozd</dc:creator>
  <cp:lastModifiedBy>David Drozd</cp:lastModifiedBy>
  <cp:revision>3</cp:revision>
  <dcterms:created xsi:type="dcterms:W3CDTF">2024-09-23T21:26:51Z</dcterms:created>
  <dcterms:modified xsi:type="dcterms:W3CDTF">2024-09-23T22:28:26Z</dcterms:modified>
</cp:coreProperties>
</file>