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6" r:id="rId15"/>
    <p:sldId id="275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rena Kašparová" initials="IK" lastIdx="1" clrIdx="0">
    <p:extLst>
      <p:ext uri="{19B8F6BF-5375-455C-9EA6-DF929625EA0E}">
        <p15:presenceInfo xmlns:p15="http://schemas.microsoft.com/office/powerpoint/2012/main" userId="S::45029@muni.cz::3566d430-58bb-4a21-af82-84ef1862510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2E1B48-1936-416B-B01C-19EA24D419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1D04F8B-6A9F-4E17-B326-AAA65B7C5B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44FDE6-98A6-40C1-9E4B-67E3DDCB2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C9F7-BFDA-4320-ABD8-BCCD1371D2B7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88950E-2D2E-460C-9873-1F08ABA8B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85EA25-2534-4220-AA58-41A90C829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EF03C-3D74-4C0E-B1CA-B613CCC997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261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289011-B613-4871-968D-CCF62C580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9627B44-F2CD-43F1-9942-53700FD504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51A26C-376E-403D-BAC0-41A0BF846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C9F7-BFDA-4320-ABD8-BCCD1371D2B7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441D1D-B17B-4F8C-AC81-065BCEBD4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2108D9-86DB-4C55-97AE-1916447DC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EF03C-3D74-4C0E-B1CA-B613CCC997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148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373F0B9-F0BE-4D20-AC8D-67E205909C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FDD5955-0126-4BC6-B67B-50F1BA6572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277952-62B0-43F5-A7B0-19E286A6D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C9F7-BFDA-4320-ABD8-BCCD1371D2B7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D0F61B-0B3D-4235-A4B2-358148D72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EBDF17-9859-43E7-8B07-8999F608B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EF03C-3D74-4C0E-B1CA-B613CCC997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28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3886BF-4212-4220-BA69-B3EDE639B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29776D-1F7E-47BA-B920-B36959B89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BA54EE-52FF-4DBB-9ADA-BF03555F9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C9F7-BFDA-4320-ABD8-BCCD1371D2B7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7AA15B-9B9D-440B-A614-41B21072C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AE3243-BC7A-4722-B530-1A33EB0AF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EF03C-3D74-4C0E-B1CA-B613CCC997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853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99BE68-39B2-43D6-95FB-B31D42923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5A1D4E2-F9FC-47FB-AA74-4D419A70B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EC705F-1CF4-491B-BC99-8EF262B79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C9F7-BFDA-4320-ABD8-BCCD1371D2B7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F8734D-D9CE-49AB-813F-EC55CF93C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6E83BE-8F1A-4116-9A36-42BF50FB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EF03C-3D74-4C0E-B1CA-B613CCC997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20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05F2BF-4F73-4879-A4C0-BEA99246E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9724B7-B24D-46E0-BA9A-A2ED6A1983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8AA5BF1-0C98-4907-BA17-23D8A62F7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301C2CE-CF61-4D85-88E3-C1A74DABB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C9F7-BFDA-4320-ABD8-BCCD1371D2B7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43D119F-4BCE-49CC-8A4E-D7FBCCCBE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B294B7-22FB-4BE8-AA72-B51763B61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EF03C-3D74-4C0E-B1CA-B613CCC997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132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28DAD-3346-4B83-845C-CE837E3A5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56916D1-A79A-4DA1-A192-D1DFC9B93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947CC25-2F2C-4BD7-A6DB-57D1CBD25A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51C5E11-C37E-4FF5-93B8-E473B0205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B6AA682-F39F-44E3-89F3-30AA5AF440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0571124-A5CB-461A-8E49-668D6126C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C9F7-BFDA-4320-ABD8-BCCD1371D2B7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6CF292C-A50D-445B-8F19-374C5021C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07649AD-9725-40FD-8A5E-9316B64F3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EF03C-3D74-4C0E-B1CA-B613CCC997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152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D75C74-F0F3-46C0-AB75-313E1CB20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07F2217-8FCA-4273-A905-6B00D811E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C9F7-BFDA-4320-ABD8-BCCD1371D2B7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9722655-8603-48CB-BCBF-C722AD4F9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1B011A-C8A0-4CE0-B256-1DB030665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EF03C-3D74-4C0E-B1CA-B613CCC997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351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B741886-EA6B-4ADE-8530-7348FD4F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C9F7-BFDA-4320-ABD8-BCCD1371D2B7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8E08EE7-B665-44C3-BBF6-B87E1AC1D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E5D90AB-C0AA-4B6D-9015-37B7C2286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EF03C-3D74-4C0E-B1CA-B613CCC997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864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ED293A-37FA-4BBD-8A4A-362793CA3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B969E0-7150-4983-87A7-2A693A573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8BAA91B-17B1-451D-B0F9-2E4EFACE2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1C89E0-2C85-4EDC-AD33-806C9287F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C9F7-BFDA-4320-ABD8-BCCD1371D2B7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C0C29F0-8B22-457F-9BE4-A7039D267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525975-7C0D-4E7C-9F7C-BFB93D7C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EF03C-3D74-4C0E-B1CA-B613CCC997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911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2EF75-DD42-4F7A-BCCF-A6EAFFA9B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6D44F2C-A314-4457-A62B-4D112E93E9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07BC19E-60EE-4330-865C-E3E59E4ED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FE15B4D-D64F-4AF0-A963-1C7B3434D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C9F7-BFDA-4320-ABD8-BCCD1371D2B7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B543748-36AD-4D9E-861E-7411FEA58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DA3204D-EE04-413D-ABDF-FC77B3BD4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EF03C-3D74-4C0E-B1CA-B613CCC997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627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E4109CF-DD18-4B5B-95A2-17FB185DC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17DCD66-D2AD-47EF-A599-D76FCAE16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7C4D6B-3325-4808-BB2E-76A2D489C7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CC9F7-BFDA-4320-ABD8-BCCD1371D2B7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356AA4-991A-4ADF-BE31-6FFA046058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103D1B-B5CB-45D6-9683-EAEDAE7175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EF03C-3D74-4C0E-B1CA-B613CCC997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33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88426-78AA-4EC7-BAFE-322995451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Research</a:t>
            </a:r>
            <a:r>
              <a:rPr lang="cs-CZ" dirty="0"/>
              <a:t> design</a:t>
            </a:r>
          </a:p>
        </p:txBody>
      </p:sp>
    </p:spTree>
    <p:extLst>
      <p:ext uri="{BB962C8B-B14F-4D97-AF65-F5344CB8AC3E}">
        <p14:creationId xmlns:p14="http://schemas.microsoft.com/office/powerpoint/2010/main" val="1179072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E2B113-1548-4AF5-952B-4331CA054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Structured interview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1B4C0E-9CAF-43E4-B48B-643B9604E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7101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E2B113-1548-4AF5-952B-4331CA054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Semi-structured interview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1B4C0E-9CAF-43E4-B48B-643B9604E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3027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E2B113-1548-4AF5-952B-4331CA054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Unstructured interview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1B4C0E-9CAF-43E4-B48B-643B9604E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049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E2B113-1548-4AF5-952B-4331CA054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Focus group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1B4C0E-9CAF-43E4-B48B-643B9604E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9267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3EBAFF-CA9C-4EFE-BCCC-658A79788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Please choose your method and formulate your interview questions: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F6A981-A434-4F43-A0F3-11167BC60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652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3EBAFF-CA9C-4EFE-BCCC-658A79788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Please choose your method and formulate your interview questions: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F6A981-A434-4F43-A0F3-11167BC60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Link </a:t>
            </a:r>
            <a:r>
              <a:rPr lang="en-AU" dirty="0"/>
              <a:t>your interview questions to your research questions. Do they answer them? </a:t>
            </a:r>
          </a:p>
          <a:p>
            <a:r>
              <a:rPr lang="en-AU" dirty="0"/>
              <a:t>Link your interview questions to the stakeholders: do they cover all the stakeholders groups? Do you need different sets of questions for different stakeholders? </a:t>
            </a:r>
          </a:p>
          <a:p>
            <a:r>
              <a:rPr lang="en-AU" dirty="0"/>
              <a:t>Is ethics of the interview questions ok? Are they neutral in race/gender/age/religion/ability? If not – what is the purpose?</a:t>
            </a:r>
          </a:p>
        </p:txBody>
      </p:sp>
    </p:spTree>
    <p:extLst>
      <p:ext uri="{BB962C8B-B14F-4D97-AF65-F5344CB8AC3E}">
        <p14:creationId xmlns:p14="http://schemas.microsoft.com/office/powerpoint/2010/main" val="1569048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88426-78AA-4EC7-BAFE-322995451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Research </a:t>
            </a:r>
            <a:r>
              <a:rPr lang="cs-CZ" dirty="0"/>
              <a:t>design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ED8A75-275C-4227-B5F0-8E8BF91E1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General interest – work obligation</a:t>
            </a:r>
          </a:p>
          <a:p>
            <a:r>
              <a:rPr lang="en-AU" dirty="0"/>
              <a:t>Finding the field</a:t>
            </a:r>
          </a:p>
          <a:p>
            <a:r>
              <a:rPr lang="en-AU" dirty="0"/>
              <a:t>Initial observation</a:t>
            </a:r>
          </a:p>
          <a:p>
            <a:pPr lvl="1"/>
            <a:r>
              <a:rPr lang="en-AU" dirty="0"/>
              <a:t>Question of research feasibility: Yes? No?</a:t>
            </a:r>
          </a:p>
          <a:p>
            <a:pPr marL="457200" lvl="1" indent="0">
              <a:buNone/>
            </a:pPr>
            <a:endParaRPr lang="en-AU" dirty="0"/>
          </a:p>
          <a:p>
            <a:pPr marL="457200" lvl="1" indent="0">
              <a:buNone/>
            </a:pPr>
            <a:r>
              <a:rPr lang="en-AU" dirty="0"/>
              <a:t>If YES: further observation and research question formulation</a:t>
            </a:r>
          </a:p>
          <a:p>
            <a:pPr lvl="1"/>
            <a:r>
              <a:rPr lang="en-AU" dirty="0"/>
              <a:t>An</a:t>
            </a:r>
            <a:r>
              <a:rPr lang="cs-CZ" dirty="0"/>
              <a:t>s</a:t>
            </a:r>
            <a:r>
              <a:rPr lang="en-AU" dirty="0" err="1"/>
              <a:t>wering</a:t>
            </a:r>
            <a:r>
              <a:rPr lang="en-AU" dirty="0"/>
              <a:t> research questions through long term observation and formulating questions, which cannot be answered solely by observation</a:t>
            </a:r>
          </a:p>
          <a:p>
            <a:pPr lvl="1"/>
            <a:r>
              <a:rPr lang="en-AU" dirty="0"/>
              <a:t>Identifying stakeholders and securing responsiveness from them</a:t>
            </a:r>
          </a:p>
          <a:p>
            <a:pPr lvl="1"/>
            <a:r>
              <a:rPr lang="en-AU" dirty="0"/>
              <a:t>Deciding for interview technique</a:t>
            </a:r>
          </a:p>
          <a:p>
            <a:pPr lvl="1"/>
            <a:r>
              <a:rPr lang="en-AU" b="1" dirty="0">
                <a:solidFill>
                  <a:srgbClr val="FF0000"/>
                </a:solidFill>
              </a:rPr>
              <a:t>Pilot study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0078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A7241B-1A56-44F0-9C01-D3F83876B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Pilot study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603F541-A586-4B52-929B-6732140196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?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2FDA75B-EA06-4090-9D6C-4E258156E2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needs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changed</a:t>
            </a:r>
            <a:r>
              <a:rPr lang="cs-CZ" dirty="0"/>
              <a:t>?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ABB0347B-2F34-4F8B-9F03-5CD66141FE4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" name="Picture 2" descr="Pilot Survey: Definition, importance and tips | QuestionPro">
            <a:extLst>
              <a:ext uri="{FF2B5EF4-FFF2-40B4-BE49-F238E27FC236}">
                <a16:creationId xmlns:a16="http://schemas.microsoft.com/office/drawing/2014/main" id="{B80CDBAF-F960-4504-A5BF-92BF7A6E8EB0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68268" y="2748438"/>
            <a:ext cx="4047331" cy="2428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9607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88426-78AA-4EC7-BAFE-322995451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Research design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ED8A75-275C-4227-B5F0-8E8BF91E1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/>
              <a:t>General interest – work obligation</a:t>
            </a:r>
          </a:p>
          <a:p>
            <a:r>
              <a:rPr lang="en-AU" dirty="0"/>
              <a:t>Finding the field</a:t>
            </a:r>
          </a:p>
          <a:p>
            <a:r>
              <a:rPr lang="en-AU" dirty="0"/>
              <a:t>Initial observation</a:t>
            </a:r>
          </a:p>
          <a:p>
            <a:pPr lvl="1"/>
            <a:r>
              <a:rPr lang="en-AU" dirty="0"/>
              <a:t>Question of research feasibility: Yes? No?</a:t>
            </a:r>
          </a:p>
          <a:p>
            <a:pPr marL="457200" lvl="1" indent="0">
              <a:buNone/>
            </a:pPr>
            <a:endParaRPr lang="en-AU" dirty="0"/>
          </a:p>
          <a:p>
            <a:pPr marL="457200" lvl="1" indent="0">
              <a:buNone/>
            </a:pPr>
            <a:r>
              <a:rPr lang="en-AU" dirty="0"/>
              <a:t>If YES: further observation and research question formulation</a:t>
            </a:r>
          </a:p>
          <a:p>
            <a:pPr lvl="1"/>
            <a:r>
              <a:rPr lang="en-AU" dirty="0"/>
              <a:t>An</a:t>
            </a:r>
            <a:r>
              <a:rPr lang="cs-CZ" dirty="0"/>
              <a:t>s</a:t>
            </a:r>
            <a:r>
              <a:rPr lang="en-AU" dirty="0" err="1"/>
              <a:t>wering</a:t>
            </a:r>
            <a:r>
              <a:rPr lang="en-AU" dirty="0"/>
              <a:t> research questions through long term observation and formulating questions, which cannot be answered solely by observation</a:t>
            </a:r>
          </a:p>
          <a:p>
            <a:pPr lvl="1"/>
            <a:r>
              <a:rPr lang="en-AU" dirty="0"/>
              <a:t>Identifying stakeholders and securing responsiveness from them</a:t>
            </a:r>
          </a:p>
          <a:p>
            <a:pPr lvl="1"/>
            <a:r>
              <a:rPr lang="en-AU" dirty="0"/>
              <a:t>Deciding for interview technique</a:t>
            </a:r>
          </a:p>
          <a:p>
            <a:pPr lvl="1"/>
            <a:r>
              <a:rPr lang="en-AU" b="1" dirty="0">
                <a:solidFill>
                  <a:srgbClr val="FF0000"/>
                </a:solidFill>
              </a:rPr>
              <a:t>Pilot study includes preliminary data analysis!! Coding, intertwining interviews and observation! Only then change/redirect the </a:t>
            </a:r>
            <a:r>
              <a:rPr lang="en-AU" b="1" dirty="0" err="1">
                <a:solidFill>
                  <a:srgbClr val="FF0000"/>
                </a:solidFill>
              </a:rPr>
              <a:t>resea</a:t>
            </a:r>
            <a:r>
              <a:rPr lang="cs-CZ" b="1">
                <a:solidFill>
                  <a:srgbClr val="FF0000"/>
                </a:solidFill>
              </a:rPr>
              <a:t>r</a:t>
            </a:r>
            <a:r>
              <a:rPr lang="en-AU" b="1">
                <a:solidFill>
                  <a:srgbClr val="FF0000"/>
                </a:solidFill>
              </a:rPr>
              <a:t>ch</a:t>
            </a:r>
            <a:r>
              <a:rPr lang="en-AU" b="1" dirty="0">
                <a:solidFill>
                  <a:srgbClr val="FF0000"/>
                </a:solidFill>
              </a:rPr>
              <a:t>, both in observation and in interviewing!!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452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88426-78AA-4EC7-BAFE-322995451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Z" dirty="0"/>
              <a:t>Research</a:t>
            </a:r>
            <a:r>
              <a:rPr lang="cs-CZ" dirty="0"/>
              <a:t> design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ED8A75-275C-4227-B5F0-8E8BF91E1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General interest – work obligation</a:t>
            </a:r>
          </a:p>
        </p:txBody>
      </p:sp>
    </p:spTree>
    <p:extLst>
      <p:ext uri="{BB962C8B-B14F-4D97-AF65-F5344CB8AC3E}">
        <p14:creationId xmlns:p14="http://schemas.microsoft.com/office/powerpoint/2010/main" val="2396320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88426-78AA-4EC7-BAFE-322995451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Z" dirty="0"/>
              <a:t>Research </a:t>
            </a:r>
            <a:r>
              <a:rPr lang="cs-CZ" dirty="0"/>
              <a:t>design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ED8A75-275C-4227-B5F0-8E8BF91E1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General interest – work obligation</a:t>
            </a:r>
          </a:p>
          <a:p>
            <a:r>
              <a:rPr lang="en-AU" dirty="0"/>
              <a:t>Finding the field</a:t>
            </a:r>
          </a:p>
        </p:txBody>
      </p:sp>
    </p:spTree>
    <p:extLst>
      <p:ext uri="{BB962C8B-B14F-4D97-AF65-F5344CB8AC3E}">
        <p14:creationId xmlns:p14="http://schemas.microsoft.com/office/powerpoint/2010/main" val="2822768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88426-78AA-4EC7-BAFE-322995451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</a:t>
            </a:r>
            <a:r>
              <a:rPr lang="cs-CZ" dirty="0"/>
              <a:t> design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ED8A75-275C-4227-B5F0-8E8BF91E1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General interest – work obligation</a:t>
            </a:r>
          </a:p>
          <a:p>
            <a:r>
              <a:rPr lang="en-AU" dirty="0"/>
              <a:t>Finding the field</a:t>
            </a:r>
          </a:p>
          <a:p>
            <a:r>
              <a:rPr lang="en-AU" dirty="0"/>
              <a:t>Initial observation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462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88426-78AA-4EC7-BAFE-322995451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Research </a:t>
            </a:r>
            <a:r>
              <a:rPr lang="cs-CZ" dirty="0"/>
              <a:t>design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ED8A75-275C-4227-B5F0-8E8BF91E1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General interest – work obligation</a:t>
            </a:r>
          </a:p>
          <a:p>
            <a:r>
              <a:rPr lang="en-AU" dirty="0"/>
              <a:t>Finding the field</a:t>
            </a:r>
          </a:p>
          <a:p>
            <a:r>
              <a:rPr lang="en-AU" dirty="0"/>
              <a:t>Initial observation</a:t>
            </a:r>
          </a:p>
          <a:p>
            <a:pPr lvl="1"/>
            <a:r>
              <a:rPr lang="en-AU" dirty="0"/>
              <a:t>Question of research feasibility: Yes? No?</a:t>
            </a:r>
          </a:p>
          <a:p>
            <a:pPr marL="457200" lvl="1" indent="0">
              <a:buNone/>
            </a:pPr>
            <a:endParaRPr lang="en-AU" dirty="0"/>
          </a:p>
          <a:p>
            <a:pPr marL="457200" lvl="1" indent="0">
              <a:buNone/>
            </a:pPr>
            <a:r>
              <a:rPr lang="en-AU" dirty="0"/>
              <a:t>If YES: further observation and research question formulation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238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88426-78AA-4EC7-BAFE-322995451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Research</a:t>
            </a:r>
            <a:r>
              <a:rPr lang="cs-CZ" dirty="0"/>
              <a:t> design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ED8A75-275C-4227-B5F0-8E8BF91E1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General interest – work obligation</a:t>
            </a:r>
          </a:p>
          <a:p>
            <a:r>
              <a:rPr lang="en-AU" dirty="0"/>
              <a:t>Finding the field</a:t>
            </a:r>
          </a:p>
          <a:p>
            <a:r>
              <a:rPr lang="en-AU" dirty="0"/>
              <a:t>Initial observation</a:t>
            </a:r>
          </a:p>
          <a:p>
            <a:pPr lvl="1"/>
            <a:r>
              <a:rPr lang="en-AU" dirty="0"/>
              <a:t>Question of research feasibility: Yes? No?</a:t>
            </a:r>
          </a:p>
          <a:p>
            <a:pPr marL="457200" lvl="1" indent="0">
              <a:buNone/>
            </a:pPr>
            <a:endParaRPr lang="en-AU" dirty="0"/>
          </a:p>
          <a:p>
            <a:pPr marL="457200" lvl="1" indent="0">
              <a:buNone/>
            </a:pPr>
            <a:r>
              <a:rPr lang="en-AU" dirty="0"/>
              <a:t>If YES: further observation and research question formulation</a:t>
            </a:r>
          </a:p>
          <a:p>
            <a:pPr lvl="1"/>
            <a:r>
              <a:rPr lang="en-AU" dirty="0"/>
              <a:t>Answering research questions through long term observation and formulating questions, which cannot be answered solely by observation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859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88426-78AA-4EC7-BAFE-322995451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Research</a:t>
            </a:r>
            <a:r>
              <a:rPr lang="cs-CZ" dirty="0"/>
              <a:t> design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ED8A75-275C-4227-B5F0-8E8BF91E1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General interest – work obligation</a:t>
            </a:r>
          </a:p>
          <a:p>
            <a:r>
              <a:rPr lang="en-AU" dirty="0"/>
              <a:t>Finding the field</a:t>
            </a:r>
          </a:p>
          <a:p>
            <a:r>
              <a:rPr lang="en-AU" dirty="0"/>
              <a:t>Initial observation</a:t>
            </a:r>
          </a:p>
          <a:p>
            <a:pPr lvl="1"/>
            <a:r>
              <a:rPr lang="en-AU" dirty="0"/>
              <a:t>Question of research feasibility: Yes? No?</a:t>
            </a:r>
          </a:p>
          <a:p>
            <a:pPr marL="457200" lvl="1" indent="0">
              <a:buNone/>
            </a:pPr>
            <a:endParaRPr lang="en-AU" dirty="0"/>
          </a:p>
          <a:p>
            <a:pPr marL="457200" lvl="1" indent="0">
              <a:buNone/>
            </a:pPr>
            <a:r>
              <a:rPr lang="en-AU" dirty="0"/>
              <a:t>If YES: further observation and research question formulation</a:t>
            </a:r>
          </a:p>
          <a:p>
            <a:pPr lvl="1"/>
            <a:r>
              <a:rPr lang="en-AU" dirty="0"/>
              <a:t>An</a:t>
            </a:r>
            <a:r>
              <a:rPr lang="cs-CZ" dirty="0"/>
              <a:t>s</a:t>
            </a:r>
            <a:r>
              <a:rPr lang="en-AU" dirty="0" err="1"/>
              <a:t>wering</a:t>
            </a:r>
            <a:r>
              <a:rPr lang="en-AU" dirty="0"/>
              <a:t> research questions through long term observation and formulating questions, which cannot be answered solely by observation</a:t>
            </a:r>
          </a:p>
          <a:p>
            <a:pPr lvl="1"/>
            <a:r>
              <a:rPr lang="en-AU" dirty="0"/>
              <a:t>Identifying stakeholders and securing responsiveness from them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3745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88426-78AA-4EC7-BAFE-322995451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Research</a:t>
            </a:r>
            <a:r>
              <a:rPr lang="cs-CZ" dirty="0"/>
              <a:t> design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ED8A75-275C-4227-B5F0-8E8BF91E1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General interest – work obligation</a:t>
            </a:r>
          </a:p>
          <a:p>
            <a:r>
              <a:rPr lang="en-AU" dirty="0"/>
              <a:t>Finding the field</a:t>
            </a:r>
          </a:p>
          <a:p>
            <a:r>
              <a:rPr lang="en-AU" dirty="0"/>
              <a:t>Initial observation</a:t>
            </a:r>
          </a:p>
          <a:p>
            <a:pPr lvl="1"/>
            <a:r>
              <a:rPr lang="en-AU" dirty="0"/>
              <a:t>Question of research feasibility: Yes? No?</a:t>
            </a:r>
          </a:p>
          <a:p>
            <a:pPr marL="457200" lvl="1" indent="0">
              <a:buNone/>
            </a:pPr>
            <a:endParaRPr lang="en-AU" dirty="0"/>
          </a:p>
          <a:p>
            <a:pPr marL="457200" lvl="1" indent="0">
              <a:buNone/>
            </a:pPr>
            <a:r>
              <a:rPr lang="en-AU" dirty="0"/>
              <a:t>If YES: further observation and research question formulation</a:t>
            </a:r>
          </a:p>
          <a:p>
            <a:pPr lvl="1"/>
            <a:r>
              <a:rPr lang="en-AU" dirty="0"/>
              <a:t>An</a:t>
            </a:r>
            <a:r>
              <a:rPr lang="cs-CZ" dirty="0"/>
              <a:t>s</a:t>
            </a:r>
            <a:r>
              <a:rPr lang="en-AU" dirty="0" err="1"/>
              <a:t>wering</a:t>
            </a:r>
            <a:r>
              <a:rPr lang="en-AU" dirty="0"/>
              <a:t> research questions through long term observation and formulating questions, which cannot be answered solely by observation</a:t>
            </a:r>
          </a:p>
          <a:p>
            <a:pPr lvl="1"/>
            <a:r>
              <a:rPr lang="en-AU" dirty="0"/>
              <a:t>Identifying stakeholders and securing responsiveness from them</a:t>
            </a:r>
          </a:p>
          <a:p>
            <a:pPr lvl="1"/>
            <a:r>
              <a:rPr lang="en-AU" dirty="0"/>
              <a:t>Deciding for interview technique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9615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AF792D-709F-40F0-92C4-A39B44BE3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Structured, unstructured, semi</a:t>
            </a:r>
            <a:r>
              <a:rPr lang="cs-CZ" dirty="0"/>
              <a:t>-</a:t>
            </a:r>
            <a:r>
              <a:rPr lang="en-AU" dirty="0"/>
              <a:t>structured, focus groups: which one and why?</a:t>
            </a:r>
          </a:p>
        </p:txBody>
      </p:sp>
      <p:pic>
        <p:nvPicPr>
          <p:cNvPr id="4" name="Picture 2" descr="Friday face-off: structured vs. unstructured Interviews">
            <a:extLst>
              <a:ext uri="{FF2B5EF4-FFF2-40B4-BE49-F238E27FC236}">
                <a16:creationId xmlns:a16="http://schemas.microsoft.com/office/drawing/2014/main" id="{9EFF42D4-41C4-49A3-A784-9F984A72D0C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812" y="2338228"/>
            <a:ext cx="3704259" cy="2551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Focus Group Interviews | IB Psychology">
            <a:extLst>
              <a:ext uri="{FF2B5EF4-FFF2-40B4-BE49-F238E27FC236}">
                <a16:creationId xmlns:a16="http://schemas.microsoft.com/office/drawing/2014/main" id="{7382CE68-D094-47D4-81DA-726386BBD7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536" y="2338229"/>
            <a:ext cx="4238371" cy="2551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9505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509</Words>
  <Application>Microsoft Office PowerPoint</Application>
  <PresentationFormat>Širokoúhlá obrazovka</PresentationFormat>
  <Paragraphs>79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Research design</vt:lpstr>
      <vt:lpstr>Research design</vt:lpstr>
      <vt:lpstr>Research design</vt:lpstr>
      <vt:lpstr>Research design</vt:lpstr>
      <vt:lpstr>Research design</vt:lpstr>
      <vt:lpstr>Research design</vt:lpstr>
      <vt:lpstr>Research design</vt:lpstr>
      <vt:lpstr>Research design</vt:lpstr>
      <vt:lpstr>Structured, unstructured, semi-structured, focus groups: which one and why?</vt:lpstr>
      <vt:lpstr>Structured interview</vt:lpstr>
      <vt:lpstr>Semi-structured interview</vt:lpstr>
      <vt:lpstr>Unstructured interview</vt:lpstr>
      <vt:lpstr>Focus group</vt:lpstr>
      <vt:lpstr>Please choose your method and formulate your interview questions:</vt:lpstr>
      <vt:lpstr>Please choose your method and formulate your interview questions:</vt:lpstr>
      <vt:lpstr>Research design</vt:lpstr>
      <vt:lpstr>Pilot study</vt:lpstr>
      <vt:lpstr>Research design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design</dc:title>
  <dc:creator>Irena Kašparová</dc:creator>
  <cp:lastModifiedBy>Irena Kašparová</cp:lastModifiedBy>
  <cp:revision>9</cp:revision>
  <dcterms:created xsi:type="dcterms:W3CDTF">2023-11-07T12:27:25Z</dcterms:created>
  <dcterms:modified xsi:type="dcterms:W3CDTF">2024-11-12T14:51:57Z</dcterms:modified>
</cp:coreProperties>
</file>