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7" r:id="rId3"/>
    <p:sldId id="298" r:id="rId4"/>
    <p:sldId id="300" r:id="rId5"/>
    <p:sldId id="299" r:id="rId6"/>
    <p:sldId id="302" r:id="rId7"/>
    <p:sldId id="301" r:id="rId8"/>
    <p:sldId id="312" r:id="rId9"/>
    <p:sldId id="303" r:id="rId10"/>
    <p:sldId id="304" r:id="rId11"/>
    <p:sldId id="305" r:id="rId12"/>
    <p:sldId id="306" r:id="rId13"/>
    <p:sldId id="311" r:id="rId14"/>
    <p:sldId id="307" r:id="rId15"/>
    <p:sldId id="308" r:id="rId16"/>
    <p:sldId id="309" r:id="rId17"/>
    <p:sldId id="310" r:id="rId18"/>
    <p:sldId id="313" r:id="rId19"/>
    <p:sldId id="314" r:id="rId20"/>
    <p:sldId id="315" r:id="rId21"/>
    <p:sldId id="316" r:id="rId22"/>
    <p:sldId id="317" r:id="rId23"/>
    <p:sldId id="318" r:id="rId24"/>
    <p:sldId id="319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>
        <p:scale>
          <a:sx n="100" d="100"/>
          <a:sy n="100" d="100"/>
        </p:scale>
        <p:origin x="378" y="30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Kalhous" userId="18d65195-6ab2-42ea-8e6c-1dcbe4bb1935" providerId="ADAL" clId="{DB429904-AF75-460B-8FEE-D508EBC39341}"/>
    <pc:docChg chg="custSel delSld modSld">
      <pc:chgData name="David Kalhous" userId="18d65195-6ab2-42ea-8e6c-1dcbe4bb1935" providerId="ADAL" clId="{DB429904-AF75-460B-8FEE-D508EBC39341}" dt="2024-10-10T07:18:58.809" v="13" actId="14100"/>
      <pc:docMkLst>
        <pc:docMk/>
      </pc:docMkLst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581282973" sldId="257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974347650" sldId="258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966641988" sldId="259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798361766" sldId="260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26506490" sldId="263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330724204" sldId="265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00128157" sldId="267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820497501" sldId="268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82765690" sldId="269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497794679" sldId="271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188171567" sldId="272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526491946" sldId="273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4245947964" sldId="274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641175572" sldId="276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033121744" sldId="277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944447779" sldId="278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087960317" sldId="279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049306276" sldId="281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637404740" sldId="282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044557696" sldId="283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734881379" sldId="284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267463764" sldId="285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417669010" sldId="286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695079772" sldId="287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247418614" sldId="288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84871131" sldId="290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495707919" sldId="291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079831543" sldId="292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753677101" sldId="293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1712570600" sldId="294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166403721" sldId="295"/>
        </pc:sldMkLst>
      </pc:sldChg>
      <pc:sldChg chg="del">
        <pc:chgData name="David Kalhous" userId="18d65195-6ab2-42ea-8e6c-1dcbe4bb1935" providerId="ADAL" clId="{DB429904-AF75-460B-8FEE-D508EBC39341}" dt="2024-10-10T07:10:25.460" v="1" actId="2696"/>
        <pc:sldMkLst>
          <pc:docMk/>
          <pc:sldMk cId="3808393090" sldId="296"/>
        </pc:sldMkLst>
      </pc:sldChg>
      <pc:sldChg chg="modSp mod">
        <pc:chgData name="David Kalhous" userId="18d65195-6ab2-42ea-8e6c-1dcbe4bb1935" providerId="ADAL" clId="{DB429904-AF75-460B-8FEE-D508EBC39341}" dt="2024-10-10T07:17:23.999" v="7" actId="20577"/>
        <pc:sldMkLst>
          <pc:docMk/>
          <pc:sldMk cId="621817305" sldId="301"/>
        </pc:sldMkLst>
        <pc:spChg chg="mod">
          <ac:chgData name="David Kalhous" userId="18d65195-6ab2-42ea-8e6c-1dcbe4bb1935" providerId="ADAL" clId="{DB429904-AF75-460B-8FEE-D508EBC39341}" dt="2024-10-10T07:17:23.999" v="7" actId="20577"/>
          <ac:spMkLst>
            <pc:docMk/>
            <pc:sldMk cId="621817305" sldId="301"/>
            <ac:spMk id="4" creationId="{02E9FAF8-F3E0-99CC-3E46-1C17FB7E8C1C}"/>
          </ac:spMkLst>
        </pc:spChg>
        <pc:spChg chg="mod">
          <ac:chgData name="David Kalhous" userId="18d65195-6ab2-42ea-8e6c-1dcbe4bb1935" providerId="ADAL" clId="{DB429904-AF75-460B-8FEE-D508EBC39341}" dt="2024-10-10T07:17:19.650" v="6" actId="20577"/>
          <ac:spMkLst>
            <pc:docMk/>
            <pc:sldMk cId="621817305" sldId="301"/>
            <ac:spMk id="6" creationId="{2978ADD6-F67F-A23F-B475-99B84DF1E1F4}"/>
          </ac:spMkLst>
        </pc:spChg>
      </pc:sldChg>
      <pc:sldChg chg="modSp mod">
        <pc:chgData name="David Kalhous" userId="18d65195-6ab2-42ea-8e6c-1dcbe4bb1935" providerId="ADAL" clId="{DB429904-AF75-460B-8FEE-D508EBC39341}" dt="2024-10-10T07:16:49.116" v="2" actId="20577"/>
        <pc:sldMkLst>
          <pc:docMk/>
          <pc:sldMk cId="709444295" sldId="302"/>
        </pc:sldMkLst>
        <pc:spChg chg="mod">
          <ac:chgData name="David Kalhous" userId="18d65195-6ab2-42ea-8e6c-1dcbe4bb1935" providerId="ADAL" clId="{DB429904-AF75-460B-8FEE-D508EBC39341}" dt="2024-10-10T07:16:49.116" v="2" actId="20577"/>
          <ac:spMkLst>
            <pc:docMk/>
            <pc:sldMk cId="709444295" sldId="302"/>
            <ac:spMk id="7" creationId="{85F6D52A-5AFF-EE34-10A9-AECFF926E6F6}"/>
          </ac:spMkLst>
        </pc:spChg>
      </pc:sldChg>
      <pc:sldChg chg="delSp modSp mod">
        <pc:chgData name="David Kalhous" userId="18d65195-6ab2-42ea-8e6c-1dcbe4bb1935" providerId="ADAL" clId="{DB429904-AF75-460B-8FEE-D508EBC39341}" dt="2024-10-10T07:18:23.775" v="10" actId="14100"/>
        <pc:sldMkLst>
          <pc:docMk/>
          <pc:sldMk cId="230092905" sldId="308"/>
        </pc:sldMkLst>
        <pc:spChg chg="del">
          <ac:chgData name="David Kalhous" userId="18d65195-6ab2-42ea-8e6c-1dcbe4bb1935" providerId="ADAL" clId="{DB429904-AF75-460B-8FEE-D508EBC39341}" dt="2024-10-10T07:18:10.014" v="8" actId="21"/>
          <ac:spMkLst>
            <pc:docMk/>
            <pc:sldMk cId="230092905" sldId="308"/>
            <ac:spMk id="4" creationId="{79629680-C07A-D06B-301F-A2BD64863FB1}"/>
          </ac:spMkLst>
        </pc:spChg>
        <pc:spChg chg="mod">
          <ac:chgData name="David Kalhous" userId="18d65195-6ab2-42ea-8e6c-1dcbe4bb1935" providerId="ADAL" clId="{DB429904-AF75-460B-8FEE-D508EBC39341}" dt="2024-10-10T07:18:23.775" v="10" actId="14100"/>
          <ac:spMkLst>
            <pc:docMk/>
            <pc:sldMk cId="230092905" sldId="308"/>
            <ac:spMk id="7" creationId="{C1792CF1-C0B0-BBF4-0596-8709023EB9EA}"/>
          </ac:spMkLst>
        </pc:spChg>
        <pc:picChg chg="mod">
          <ac:chgData name="David Kalhous" userId="18d65195-6ab2-42ea-8e6c-1dcbe4bb1935" providerId="ADAL" clId="{DB429904-AF75-460B-8FEE-D508EBC39341}" dt="2024-10-10T07:18:16.064" v="9" actId="1076"/>
          <ac:picMkLst>
            <pc:docMk/>
            <pc:sldMk cId="230092905" sldId="308"/>
            <ac:picMk id="10" creationId="{1C3FE3FB-4AAD-65C3-5919-ADD2C0081DF0}"/>
          </ac:picMkLst>
        </pc:picChg>
      </pc:sldChg>
      <pc:sldChg chg="modSp mod">
        <pc:chgData name="David Kalhous" userId="18d65195-6ab2-42ea-8e6c-1dcbe4bb1935" providerId="ADAL" clId="{DB429904-AF75-460B-8FEE-D508EBC39341}" dt="2024-10-10T07:18:58.809" v="13" actId="14100"/>
        <pc:sldMkLst>
          <pc:docMk/>
          <pc:sldMk cId="3371689360" sldId="310"/>
        </pc:sldMkLst>
        <pc:spChg chg="mod">
          <ac:chgData name="David Kalhous" userId="18d65195-6ab2-42ea-8e6c-1dcbe4bb1935" providerId="ADAL" clId="{DB429904-AF75-460B-8FEE-D508EBC39341}" dt="2024-10-10T07:18:58.809" v="13" actId="14100"/>
          <ac:spMkLst>
            <pc:docMk/>
            <pc:sldMk cId="3371689360" sldId="310"/>
            <ac:spMk id="6" creationId="{90270A0B-382F-7E24-A04A-3B5871F03BCF}"/>
          </ac:spMkLst>
        </pc:spChg>
        <pc:picChg chg="mod">
          <ac:chgData name="David Kalhous" userId="18d65195-6ab2-42ea-8e6c-1dcbe4bb1935" providerId="ADAL" clId="{DB429904-AF75-460B-8FEE-D508EBC39341}" dt="2024-10-10T07:18:39.257" v="11" actId="14100"/>
          <ac:picMkLst>
            <pc:docMk/>
            <pc:sldMk cId="3371689360" sldId="310"/>
            <ac:picMk id="10" creationId="{3B086F29-E638-EF63-11FA-67428A6C5EA0}"/>
          </ac:picMkLst>
        </pc:picChg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760826733" sldId="32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488695861" sldId="32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185080130" sldId="32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778759353" sldId="32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202690133" sldId="32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435126657" sldId="325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672212394" sldId="326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317948836" sldId="327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186200180" sldId="32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688390583" sldId="329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849136686" sldId="33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977211812" sldId="33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837204442" sldId="33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351264604" sldId="33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799970602" sldId="33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251168979" sldId="335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930841665" sldId="336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830553931" sldId="337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589925067" sldId="33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955192229" sldId="34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145132025" sldId="34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661077934" sldId="34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17375862" sldId="34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108103041" sldId="34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60845692" sldId="345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32008891" sldId="346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542423332" sldId="347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986549498" sldId="34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570418699" sldId="349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216853116" sldId="35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91909660" sldId="35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529253287" sldId="35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889409785" sldId="35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038589937" sldId="35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751289317" sldId="355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391033897" sldId="356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216313026" sldId="357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82547402" sldId="35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878685331" sldId="359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78992849" sldId="36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75014483" sldId="36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322062276" sldId="36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4043585958" sldId="36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556328435" sldId="36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62910993" sldId="365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888424475" sldId="36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207422865" sldId="37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930504691" sldId="371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989788331" sldId="372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2194810301" sldId="373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482720215" sldId="374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3252605810" sldId="378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659757625" sldId="379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845538411" sldId="380"/>
        </pc:sldMkLst>
      </pc:sldChg>
      <pc:sldChg chg="del">
        <pc:chgData name="David Kalhous" userId="18d65195-6ab2-42ea-8e6c-1dcbe4bb1935" providerId="ADAL" clId="{DB429904-AF75-460B-8FEE-D508EBC39341}" dt="2024-10-10T07:10:09.250" v="0" actId="2696"/>
        <pc:sldMkLst>
          <pc:docMk/>
          <pc:sldMk cId="1407714288" sldId="3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Od vytváření historického image ke konstrukci moderní propagandy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BB6FF7B-C4D3-AB37-C35B-D2EBA4D3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Augustus: </a:t>
            </a:r>
            <a:r>
              <a:rPr lang="en-US" sz="2200" err="1"/>
              <a:t>počátky</a:t>
            </a:r>
            <a:r>
              <a:rPr lang="en-US" sz="2200"/>
              <a:t> </a:t>
            </a:r>
            <a:r>
              <a:rPr lang="en-US" sz="2200" err="1"/>
              <a:t>římského</a:t>
            </a:r>
            <a:r>
              <a:rPr lang="en-US" sz="2200"/>
              <a:t> </a:t>
            </a:r>
            <a:r>
              <a:rPr lang="en-US" sz="2200" err="1"/>
              <a:t>impéria</a:t>
            </a:r>
            <a:endParaRPr lang="en-US" sz="22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D7CE6A-3397-96F5-BE92-D8CF88E27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0AEA70-976B-E4E6-034A-6A27806E2A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D6B5AC0-5906-59CD-8450-131CD458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Vazba na Venuši a Marta </a:t>
            </a:r>
          </a:p>
          <a:p>
            <a:pPr>
              <a:spcAft>
                <a:spcPts val="600"/>
              </a:spcAft>
            </a:pPr>
            <a:r>
              <a:rPr lang="en-US"/>
              <a:t>Zdůraznění vztahu k Aeneovi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79DA98-FB40-EB2F-E5AB-E9224734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09" y="2167003"/>
            <a:ext cx="6207791" cy="3136568"/>
          </a:xfrm>
          <a:prstGeom prst="rect">
            <a:avLst/>
          </a:prstGeom>
          <a:noFill/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8409590-30DD-9137-44E0-949CE2333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cs-CZ" dirty="0"/>
              <a:t>Mytologičtí předchůdci</a:t>
            </a:r>
            <a:endParaRPr lang="en-US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EB147F-ACFD-017B-9186-64FAFE2A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928" y="3762567"/>
            <a:ext cx="1981200" cy="20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2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9CF9F0-A4F5-2449-4A11-5EE38B9AB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2848E6-BE71-7FE9-BD94-1D49A2F3B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C3EE12-B9F9-9526-8DFE-EA0BDEAD79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700"/>
              <a:t>Forum </a:t>
            </a:r>
            <a:r>
              <a:rPr lang="en-US" sz="1700" err="1"/>
              <a:t>Romanum</a:t>
            </a:r>
            <a:r>
              <a:rPr lang="en-US" sz="1700"/>
              <a:t> </a:t>
            </a:r>
            <a:r>
              <a:rPr lang="en-US" sz="1700" err="1"/>
              <a:t>kolem</a:t>
            </a:r>
            <a:r>
              <a:rPr lang="en-US" sz="1700"/>
              <a:t> r. 10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C4369D30-862E-6E1F-1F4E-0B122CD0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51CA4F5-4A21-5640-9842-C73A1A3BCD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r>
              <a:rPr lang="en-US" dirty="0" err="1"/>
              <a:t>Chrám</a:t>
            </a:r>
            <a:r>
              <a:rPr lang="en-US" dirty="0"/>
              <a:t> </a:t>
            </a:r>
            <a:r>
              <a:rPr lang="en-US" dirty="0" err="1"/>
              <a:t>božského</a:t>
            </a:r>
            <a:r>
              <a:rPr lang="en-US" dirty="0"/>
              <a:t> Iulia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4E4FC4-877E-CF87-DA12-2540046C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00" y="1701505"/>
            <a:ext cx="3794998" cy="4139998"/>
          </a:xfrm>
          <a:prstGeom prst="rect">
            <a:avLst/>
          </a:prstGeom>
          <a:noFill/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6154E8-EED4-42A8-A5EB-BC3BF49B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74" y="1701505"/>
            <a:ext cx="4841209" cy="4139998"/>
          </a:xfrm>
          <a:prstGeom prst="rect">
            <a:avLst/>
          </a:prstGeom>
          <a:noFill/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BD01129-B324-36FE-D746-99E861A4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917" y="3882249"/>
            <a:ext cx="3941615" cy="29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4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C619D9-E39C-0D68-8190-0CEE89F6C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1B5EA2-E440-CB41-D094-C33548E8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F774CA-0E68-AB6F-B956-59C20501052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Sidus</a:t>
            </a:r>
            <a:r>
              <a:rPr lang="en-US" dirty="0"/>
              <a:t> </a:t>
            </a:r>
            <a:r>
              <a:rPr lang="en-US" dirty="0" err="1"/>
              <a:t>Iulium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179059D-F1A6-A397-7B92-1B84BBFE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C4C2657-F4A0-92E2-0B78-43863359791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symbol </a:t>
            </a:r>
            <a:r>
              <a:rPr lang="en-US" dirty="0" err="1"/>
              <a:t>smutku</a:t>
            </a:r>
            <a:endParaRPr lang="en-US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9F8C5DC-5991-259B-838F-678B8F87BD7A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913301" y="2634897"/>
            <a:ext cx="4834547" cy="2274005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76C39403-CB89-6450-1665-65FFB46F93F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6480175" y="2597618"/>
            <a:ext cx="4762500" cy="2348564"/>
          </a:xfrm>
        </p:spPr>
      </p:pic>
    </p:spTree>
    <p:extLst>
      <p:ext uri="{BB962C8B-B14F-4D97-AF65-F5344CB8AC3E}">
        <p14:creationId xmlns:p14="http://schemas.microsoft.com/office/powerpoint/2010/main" val="167337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C5F4EE-28A0-4E20-B123-EC77DFF70E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56755F-CEE5-EA6C-8051-074BE144E0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662ED3F-C8C6-C12A-FB60-8928EEA487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Forum</a:t>
            </a:r>
            <a:r>
              <a:rPr lang="cs-CZ" dirty="0"/>
              <a:t> </a:t>
            </a:r>
            <a:r>
              <a:rPr lang="cs-CZ" dirty="0" err="1"/>
              <a:t>Romanum</a:t>
            </a:r>
            <a:endParaRPr lang="en-US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9075A61C-EF58-B2F3-1599-B8B96B3B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A4129403-8515-556B-2C0F-72CF12659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421" y="1692275"/>
            <a:ext cx="4108745" cy="4140200"/>
          </a:xfrm>
        </p:spPr>
      </p:pic>
    </p:spTree>
    <p:extLst>
      <p:ext uri="{BB962C8B-B14F-4D97-AF65-F5344CB8AC3E}">
        <p14:creationId xmlns:p14="http://schemas.microsoft.com/office/powerpoint/2010/main" val="204924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00E159-FA71-2950-D06F-0309634E3C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F44D3C-0EF6-9316-2230-24DDCCF10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42272C-6126-93A1-6E0C-489B7045F10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Chrám</a:t>
            </a:r>
            <a:r>
              <a:rPr lang="en-US" dirty="0"/>
              <a:t> </a:t>
            </a:r>
            <a:r>
              <a:rPr lang="en-US" dirty="0" err="1"/>
              <a:t>Martův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76A7BD4-0206-46D3-15D2-964F6167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AD8EA55-8697-A102-9816-487DCB0140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r"/>
            <a:r>
              <a:rPr lang="en-US" dirty="0"/>
              <a:t>Ara </a:t>
            </a:r>
            <a:r>
              <a:rPr lang="en-US" dirty="0" err="1"/>
              <a:t>Pacis</a:t>
            </a:r>
            <a:endParaRPr lang="en-US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82EDA016-D911-EB7F-6B6B-4973CD2090B6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8640000" y="1679436"/>
            <a:ext cx="2836435" cy="4140200"/>
          </a:xfr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3AA93C5-6303-4398-F876-D90BC9EFF6C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93AB138-50DE-924A-1B94-BECC6A68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8" y="1828873"/>
            <a:ext cx="4063244" cy="25029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EBAAB40-30B0-1EF1-B399-83CD757DD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12" y="1349665"/>
            <a:ext cx="4114800" cy="51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9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84F059-4DB6-F1FB-CC62-F4A0D4B275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45E55C-1D3E-5041-050C-D790F0F23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2BBAAF-ADFB-DAF5-9510-BADBF54B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1792CF1-C0B0-BBF4-0596-8709023EB9E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4953926" cy="4139998"/>
          </a:xfrm>
        </p:spPr>
        <p:txBody>
          <a:bodyPr/>
          <a:lstStyle/>
          <a:p>
            <a:r>
              <a:rPr lang="en-US" dirty="0" err="1"/>
              <a:t>Oslava</a:t>
            </a:r>
            <a:r>
              <a:rPr lang="en-US" dirty="0"/>
              <a:t> Marta, </a:t>
            </a:r>
            <a:r>
              <a:rPr lang="en-US" dirty="0" err="1"/>
              <a:t>Venuše</a:t>
            </a:r>
            <a:r>
              <a:rPr lang="en-US" dirty="0"/>
              <a:t>, C. I. C., Romula (</a:t>
            </a:r>
            <a:r>
              <a:rPr lang="en-US" dirty="0" err="1"/>
              <a:t>virtus</a:t>
            </a:r>
            <a:r>
              <a:rPr lang="en-US" dirty="0"/>
              <a:t>), </a:t>
            </a:r>
            <a:r>
              <a:rPr lang="en-US" dirty="0" err="1"/>
              <a:t>Aenea</a:t>
            </a:r>
            <a:r>
              <a:rPr lang="en-US" dirty="0"/>
              <a:t> (pietas)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C3FE3FB-4AAD-65C3-5919-ADD2C008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998" y="1171576"/>
            <a:ext cx="4953926" cy="51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DD4998-768E-CA9A-3D80-64108BA848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57D9BB-805E-7AF3-E581-CBBFE020F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C87FD3-4C29-1C32-722B-60A06107E3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Řím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25EBD17-AB84-14AD-CC07-76995067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770BE2A-36ED-BFC0-93A3-2690BED7D98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err="1"/>
              <a:t>Athény</a:t>
            </a:r>
            <a:endParaRPr lang="en-US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209B5B3D-7EC5-13FE-7054-1E891329C7CA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720725" y="1918558"/>
            <a:ext cx="5219700" cy="3706684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5DF1FA68-6453-BFE0-D81D-0C986FB59D0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7239667" y="1701800"/>
            <a:ext cx="3243516" cy="4140200"/>
          </a:xfrm>
        </p:spPr>
      </p:pic>
    </p:spTree>
    <p:extLst>
      <p:ext uri="{BB962C8B-B14F-4D97-AF65-F5344CB8AC3E}">
        <p14:creationId xmlns:p14="http://schemas.microsoft.com/office/powerpoint/2010/main" val="35963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17BDB8-F1F6-1E42-48BC-1B938650E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3EC01-7ED8-C909-1805-46F884453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5ACB1D-D70D-D669-1CC7-EB3E714D1F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679525F-2C0F-E376-971E-A0839B4D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0270A0B-382F-7E24-A04A-3B5871F03BC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85A41E8-2E83-DEBF-8356-405896882FE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dirty="0" err="1"/>
              <a:t>Iupiter</a:t>
            </a:r>
            <a:r>
              <a:rPr lang="en-US" dirty="0"/>
              <a:t> </a:t>
            </a:r>
            <a:r>
              <a:rPr lang="en-US" dirty="0" err="1"/>
              <a:t>Ammón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otec</a:t>
            </a:r>
            <a:r>
              <a:rPr lang="en-US" dirty="0"/>
              <a:t> Alexandra, </a:t>
            </a:r>
            <a:r>
              <a:rPr lang="en-US" dirty="0" err="1"/>
              <a:t>pokořitele</a:t>
            </a:r>
            <a:r>
              <a:rPr lang="en-US" dirty="0"/>
              <a:t> </a:t>
            </a:r>
            <a:r>
              <a:rPr lang="en-US" dirty="0" err="1"/>
              <a:t>Východu</a:t>
            </a:r>
            <a:endParaRPr lang="en-US" dirty="0"/>
          </a:p>
          <a:p>
            <a:pPr lvl="1"/>
            <a:r>
              <a:rPr lang="en-US" dirty="0"/>
              <a:t>↔ Augustus, </a:t>
            </a:r>
            <a:r>
              <a:rPr lang="en-US" dirty="0" err="1"/>
              <a:t>pokořitel</a:t>
            </a:r>
            <a:r>
              <a:rPr lang="en-US" dirty="0"/>
              <a:t> </a:t>
            </a:r>
            <a:r>
              <a:rPr lang="en-US" dirty="0" err="1"/>
              <a:t>Parthů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99FF4B2-F176-550E-C2BB-E1A35E5A347C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086F29-E638-EF63-11FA-67428A6C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1384320"/>
            <a:ext cx="3906075" cy="4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8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1D620E-7DCE-77E5-C997-8EDDD79CE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821E05-15FD-00E8-E3F7-90D9DDA73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3B6EA1-D306-8A2B-F11F-7F875FEB7F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59B5842-E417-BE63-8DB7-4A74E7F1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318CA50-7B37-8C21-DB74-A1BA1EE040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E3C092D-8F91-4016-EE65-C2D036E441E5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dirty="0" err="1"/>
              <a:t>Augustovo</a:t>
            </a:r>
            <a:r>
              <a:rPr lang="en-US" dirty="0"/>
              <a:t> mausoleum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Martově</a:t>
            </a:r>
            <a:r>
              <a:rPr lang="en-US" dirty="0"/>
              <a:t> poli</a:t>
            </a:r>
          </a:p>
          <a:p>
            <a:pPr lvl="1"/>
            <a:r>
              <a:rPr lang="en-US" dirty="0" err="1"/>
              <a:t>Vzorem</a:t>
            </a:r>
            <a:r>
              <a:rPr lang="en-US" dirty="0"/>
              <a:t> Alexander </a:t>
            </a:r>
            <a:r>
              <a:rPr lang="en-US" dirty="0" err="1"/>
              <a:t>Veliký</a:t>
            </a:r>
            <a:r>
              <a:rPr lang="en-US" dirty="0"/>
              <a:t> (tumulus </a:t>
            </a:r>
            <a:r>
              <a:rPr lang="en-US" dirty="0" err="1"/>
              <a:t>makedonské</a:t>
            </a:r>
            <a:r>
              <a:rPr lang="en-US" dirty="0"/>
              <a:t> traduce)</a:t>
            </a:r>
          </a:p>
          <a:p>
            <a:pPr lvl="1"/>
            <a:r>
              <a:rPr lang="en-US" dirty="0" err="1"/>
              <a:t>Bronzové</a:t>
            </a:r>
            <a:r>
              <a:rPr lang="en-US" dirty="0"/>
              <a:t> </a:t>
            </a:r>
            <a:r>
              <a:rPr lang="en-US" dirty="0" err="1"/>
              <a:t>políře</a:t>
            </a:r>
            <a:r>
              <a:rPr lang="en-US" dirty="0"/>
              <a:t> s res gestae</a:t>
            </a:r>
          </a:p>
          <a:p>
            <a:pPr lvl="1"/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egyptské</a:t>
            </a:r>
            <a:r>
              <a:rPr lang="en-US" dirty="0"/>
              <a:t> </a:t>
            </a:r>
            <a:r>
              <a:rPr lang="en-US" dirty="0" err="1"/>
              <a:t>obelisky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3805960-8499-9D54-5064-D704FB7A8EC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F525A0A-7D04-7742-D076-727BEE76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23" y="1701505"/>
            <a:ext cx="5872363" cy="4139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0F59D63-1E36-9068-57A2-66290B39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99" y="3993741"/>
            <a:ext cx="3886200" cy="16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2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2A4DF2-0325-95D4-D9F6-AE12CE2E20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D9697-D37E-C6EF-3731-20DD510C7F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90C43-9675-C094-89B6-0196C5A975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Aosta</a:t>
            </a:r>
            <a:r>
              <a:rPr lang="en-US" dirty="0"/>
              <a:t>, </a:t>
            </a:r>
            <a:r>
              <a:rPr lang="en-US" dirty="0" err="1"/>
              <a:t>vítězství</a:t>
            </a:r>
            <a:r>
              <a:rPr lang="en-US" dirty="0"/>
              <a:t> u </a:t>
            </a:r>
            <a:r>
              <a:rPr lang="en-US" dirty="0" err="1"/>
              <a:t>Salassy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3F4F5B8-5111-E384-999D-18BDC2BB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8AD7109-04A0-C4C6-246C-3854A379E8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Susa/</a:t>
            </a:r>
            <a:r>
              <a:rPr lang="en-US" dirty="0" err="1"/>
              <a:t>Segusio</a:t>
            </a:r>
            <a:endParaRPr lang="en-US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31E71D34-D17F-717A-1ED5-25699A3E76B3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1616075" y="2366611"/>
            <a:ext cx="3429000" cy="2810577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C21AD685-A098-3161-7592-D4DF4C1326D2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7164914" y="1701800"/>
            <a:ext cx="3393021" cy="4140200"/>
          </a:xfrm>
        </p:spPr>
      </p:pic>
    </p:spTree>
    <p:extLst>
      <p:ext uri="{BB962C8B-B14F-4D97-AF65-F5344CB8AC3E}">
        <p14:creationId xmlns:p14="http://schemas.microsoft.com/office/powerpoint/2010/main" val="193767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E36769-0FAF-4C77-CCCB-565F291F1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2A3BC5-D779-EF31-4F72-9E7B4B3B57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7EC2788-7DDD-E9C4-073C-B0FF423DF4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A812369-B5EA-8B3A-25E8-74C492CE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14ACA43-96EA-CE0A-FC7C-7618DF8B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Historický</a:t>
            </a:r>
            <a:r>
              <a:rPr lang="en-US" dirty="0"/>
              <a:t> a </a:t>
            </a:r>
            <a:r>
              <a:rPr lang="en-US" dirty="0" err="1"/>
              <a:t>kulturně</a:t>
            </a:r>
            <a:r>
              <a:rPr lang="en-US" dirty="0"/>
              <a:t> </a:t>
            </a:r>
            <a:r>
              <a:rPr lang="en-US" dirty="0" err="1"/>
              <a:t>společenský</a:t>
            </a:r>
            <a:r>
              <a:rPr lang="en-US" dirty="0"/>
              <a:t> context</a:t>
            </a:r>
          </a:p>
          <a:p>
            <a:pPr lvl="1"/>
            <a:r>
              <a:rPr lang="en-US" dirty="0"/>
              <a:t>45 </a:t>
            </a:r>
            <a:r>
              <a:rPr lang="en-US" dirty="0" err="1"/>
              <a:t>př</a:t>
            </a:r>
            <a:r>
              <a:rPr lang="en-US" dirty="0"/>
              <a:t>. N. l. C. I. Caesar </a:t>
            </a:r>
            <a:r>
              <a:rPr lang="en-US" dirty="0" err="1"/>
              <a:t>adoptoval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prasynovce</a:t>
            </a:r>
            <a:r>
              <a:rPr lang="en-US" dirty="0"/>
              <a:t> </a:t>
            </a:r>
            <a:r>
              <a:rPr lang="en-US" dirty="0" err="1"/>
              <a:t>Octaviana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stal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dědicem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→ po </a:t>
            </a:r>
            <a:r>
              <a:rPr lang="en-US" dirty="0" err="1"/>
              <a:t>atentátu</a:t>
            </a:r>
            <a:r>
              <a:rPr lang="en-US" dirty="0"/>
              <a:t> r. 44 Octavian </a:t>
            </a:r>
            <a:r>
              <a:rPr lang="en-US" dirty="0" err="1"/>
              <a:t>povinován</a:t>
            </a:r>
            <a:r>
              <a:rPr lang="en-US" dirty="0"/>
              <a:t> s </a:t>
            </a:r>
            <a:r>
              <a:rPr lang="en-US" dirty="0" err="1"/>
              <a:t>dědictvím</a:t>
            </a:r>
            <a:r>
              <a:rPr lang="en-US" dirty="0"/>
              <a:t> </a:t>
            </a:r>
            <a:r>
              <a:rPr lang="en-US" dirty="0" err="1"/>
              <a:t>převzít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závazky</a:t>
            </a:r>
            <a:r>
              <a:rPr lang="en-US" dirty="0"/>
              <a:t>, </a:t>
            </a:r>
            <a:r>
              <a:rPr lang="en-US" dirty="0" err="1"/>
              <a:t>ať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veteránům</a:t>
            </a:r>
            <a:r>
              <a:rPr lang="en-US" dirty="0"/>
              <a:t> C. </a:t>
            </a:r>
            <a:r>
              <a:rPr lang="en-US" dirty="0" err="1"/>
              <a:t>legií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C. </a:t>
            </a:r>
            <a:r>
              <a:rPr lang="en-US" dirty="0" err="1"/>
              <a:t>samotnému</a:t>
            </a:r>
            <a:r>
              <a:rPr lang="en-US" dirty="0"/>
              <a:t> → </a:t>
            </a:r>
            <a:r>
              <a:rPr lang="en-US" dirty="0" err="1"/>
              <a:t>pomsta</a:t>
            </a:r>
            <a:r>
              <a:rPr lang="en-US" dirty="0"/>
              <a:t> </a:t>
            </a:r>
            <a:r>
              <a:rPr lang="en-US" dirty="0" err="1"/>
              <a:t>vrahům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projev</a:t>
            </a:r>
            <a:r>
              <a:rPr lang="en-US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pietas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svědomitého</a:t>
            </a:r>
            <a:r>
              <a:rPr lang="en-US" dirty="0"/>
              <a:t> </a:t>
            </a:r>
            <a:r>
              <a:rPr lang="en-US" dirty="0" err="1"/>
              <a:t>plnění</a:t>
            </a:r>
            <a:r>
              <a:rPr lang="en-US" dirty="0"/>
              <a:t> </a:t>
            </a:r>
            <a:r>
              <a:rPr lang="en-US" dirty="0" err="1"/>
              <a:t>mravních</a:t>
            </a:r>
            <a:r>
              <a:rPr lang="en-US" dirty="0"/>
              <a:t> </a:t>
            </a:r>
            <a:r>
              <a:rPr lang="en-US" dirty="0" err="1"/>
              <a:t>závazků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↔ </a:t>
            </a:r>
            <a:r>
              <a:rPr lang="en-US" dirty="0" err="1"/>
              <a:t>Octavián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fázi</a:t>
            </a:r>
            <a:r>
              <a:rPr lang="en-US" dirty="0"/>
              <a:t> se </a:t>
            </a:r>
            <a:r>
              <a:rPr lang="en-US" dirty="0" err="1"/>
              <a:t>svou</a:t>
            </a:r>
            <a:r>
              <a:rPr lang="en-US" dirty="0"/>
              <a:t> </a:t>
            </a:r>
            <a:r>
              <a:rPr lang="en-US" i="1" dirty="0"/>
              <a:t>pietas</a:t>
            </a:r>
            <a:r>
              <a:rPr lang="en-US" dirty="0"/>
              <a:t> </a:t>
            </a:r>
            <a:r>
              <a:rPr lang="en-US" dirty="0" err="1"/>
              <a:t>mistrně</a:t>
            </a:r>
            <a:r>
              <a:rPr lang="en-US" dirty="0"/>
              <a:t> </a:t>
            </a:r>
            <a:r>
              <a:rPr lang="en-US" dirty="0" err="1"/>
              <a:t>pracuje</a:t>
            </a:r>
            <a:endParaRPr lang="en-US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ustanovením</a:t>
            </a:r>
            <a:r>
              <a:rPr lang="en-US" dirty="0"/>
              <a:t> II. </a:t>
            </a:r>
            <a:r>
              <a:rPr lang="en-US" dirty="0" err="1"/>
              <a:t>Triumvirátu</a:t>
            </a:r>
            <a:r>
              <a:rPr lang="en-US" dirty="0"/>
              <a:t> </a:t>
            </a:r>
            <a:r>
              <a:rPr lang="en-US" dirty="0" err="1"/>
              <a:t>spojenectví</a:t>
            </a:r>
            <a:r>
              <a:rPr lang="en-US" dirty="0"/>
              <a:t> s </a:t>
            </a:r>
            <a:r>
              <a:rPr lang="en-US" dirty="0" err="1"/>
              <a:t>Ciceronem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M. </a:t>
            </a:r>
            <a:r>
              <a:rPr lang="en-US" dirty="0" err="1"/>
              <a:t>Antoniovi</a:t>
            </a:r>
            <a:r>
              <a:rPr lang="en-US" dirty="0"/>
              <a:t> ↔ M. Antonius </a:t>
            </a:r>
            <a:r>
              <a:rPr lang="en-US" dirty="0" err="1"/>
              <a:t>zadržuje</a:t>
            </a:r>
            <a:r>
              <a:rPr lang="en-US" dirty="0"/>
              <a:t> </a:t>
            </a:r>
            <a:r>
              <a:rPr lang="en-US" dirty="0" err="1"/>
              <a:t>dědictví</a:t>
            </a:r>
            <a:r>
              <a:rPr lang="en-US" dirty="0"/>
              <a:t> x Octavianus </a:t>
            </a:r>
            <a:r>
              <a:rPr lang="en-US" dirty="0" err="1"/>
              <a:t>demonstrativně</a:t>
            </a:r>
            <a:r>
              <a:rPr lang="en-US" dirty="0"/>
              <a:t> </a:t>
            </a:r>
            <a:r>
              <a:rPr lang="en-US" dirty="0" err="1"/>
              <a:t>ctí</a:t>
            </a:r>
            <a:r>
              <a:rPr lang="en-US" dirty="0"/>
              <a:t> </a:t>
            </a:r>
            <a:r>
              <a:rPr lang="en-US" dirty="0" err="1"/>
              <a:t>závazky</a:t>
            </a:r>
            <a:r>
              <a:rPr lang="en-US" dirty="0"/>
              <a:t> a </a:t>
            </a:r>
            <a:r>
              <a:rPr lang="en-US" dirty="0" err="1"/>
              <a:t>získává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oblibě</a:t>
            </a:r>
            <a:endParaRPr lang="en-US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→ 43 </a:t>
            </a:r>
            <a:r>
              <a:rPr lang="en-US" dirty="0" err="1"/>
              <a:t>př</a:t>
            </a:r>
            <a:r>
              <a:rPr lang="en-US" dirty="0"/>
              <a:t>. N. l. </a:t>
            </a:r>
            <a:r>
              <a:rPr lang="en-US" dirty="0" err="1"/>
              <a:t>mutinská</a:t>
            </a:r>
            <a:r>
              <a:rPr lang="en-US" dirty="0"/>
              <a:t> </a:t>
            </a:r>
            <a:r>
              <a:rPr lang="en-US" dirty="0" err="1"/>
              <a:t>válka</a:t>
            </a:r>
            <a:r>
              <a:rPr lang="en-US" dirty="0"/>
              <a:t> / </a:t>
            </a:r>
            <a:r>
              <a:rPr lang="en-US" dirty="0" err="1"/>
              <a:t>obležení</a:t>
            </a:r>
            <a:r>
              <a:rPr lang="en-US" dirty="0"/>
              <a:t> Bruta M. </a:t>
            </a:r>
            <a:r>
              <a:rPr lang="en-US" dirty="0" err="1"/>
              <a:t>Antoniem</a:t>
            </a:r>
            <a:r>
              <a:rPr lang="en-US" dirty="0"/>
              <a:t> / </a:t>
            </a:r>
            <a:r>
              <a:rPr lang="en-US" dirty="0" err="1"/>
              <a:t>porážka</a:t>
            </a:r>
            <a:r>
              <a:rPr lang="en-US" dirty="0"/>
              <a:t> M. Antonia </a:t>
            </a:r>
            <a:r>
              <a:rPr lang="en-US" dirty="0" err="1"/>
              <a:t>senátním</a:t>
            </a:r>
            <a:r>
              <a:rPr lang="en-US" dirty="0"/>
              <a:t> </a:t>
            </a:r>
            <a:r>
              <a:rPr lang="en-US" dirty="0" err="1"/>
              <a:t>vojskem</a:t>
            </a:r>
            <a:endParaRPr lang="en-US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M. Antonius </a:t>
            </a:r>
            <a:r>
              <a:rPr lang="en-US" dirty="0" err="1"/>
              <a:t>uzavírá</a:t>
            </a:r>
            <a:r>
              <a:rPr lang="en-US" dirty="0"/>
              <a:t> </a:t>
            </a:r>
            <a:r>
              <a:rPr lang="en-US" dirty="0" err="1"/>
              <a:t>spojenectví</a:t>
            </a:r>
            <a:r>
              <a:rPr lang="en-US" dirty="0"/>
              <a:t> s M. A. </a:t>
            </a:r>
            <a:r>
              <a:rPr lang="en-US" dirty="0" err="1"/>
              <a:t>Lepidem</a:t>
            </a:r>
            <a:r>
              <a:rPr lang="en-US" dirty="0"/>
              <a:t> a </a:t>
            </a:r>
            <a:r>
              <a:rPr lang="en-US" dirty="0" err="1"/>
              <a:t>dalšími</a:t>
            </a:r>
            <a:r>
              <a:rPr lang="en-US" dirty="0"/>
              <a:t> </a:t>
            </a:r>
            <a:r>
              <a:rPr lang="en-US" dirty="0" err="1"/>
              <a:t>místodržícími</a:t>
            </a:r>
            <a:r>
              <a:rPr lang="en-US" dirty="0"/>
              <a:t> a </a:t>
            </a:r>
            <a:r>
              <a:rPr lang="en-US" dirty="0" err="1"/>
              <a:t>táhne</a:t>
            </a:r>
            <a:r>
              <a:rPr lang="en-US" dirty="0"/>
              <a:t> do </a:t>
            </a:r>
            <a:r>
              <a:rPr lang="en-US" dirty="0" err="1"/>
              <a:t>Itálie</a:t>
            </a:r>
            <a:endParaRPr lang="en-US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Octavianus se </a:t>
            </a:r>
            <a:r>
              <a:rPr lang="en-US" dirty="0" err="1"/>
              <a:t>přidal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a </a:t>
            </a:r>
            <a:r>
              <a:rPr lang="en-US" dirty="0" err="1"/>
              <a:t>obsadil</a:t>
            </a:r>
            <a:r>
              <a:rPr lang="en-US" dirty="0"/>
              <a:t> </a:t>
            </a:r>
            <a:r>
              <a:rPr lang="en-US" dirty="0" err="1"/>
              <a:t>Řím</a:t>
            </a:r>
            <a:r>
              <a:rPr lang="en-US" dirty="0"/>
              <a:t> → </a:t>
            </a:r>
            <a:r>
              <a:rPr lang="en-US" dirty="0" err="1"/>
              <a:t>stíhání</a:t>
            </a:r>
            <a:r>
              <a:rPr lang="en-US" dirty="0"/>
              <a:t> C. </a:t>
            </a:r>
            <a:r>
              <a:rPr lang="en-US" dirty="0" err="1"/>
              <a:t>vrahů</a:t>
            </a:r>
            <a:endParaRPr lang="en-US" dirty="0"/>
          </a:p>
          <a:p>
            <a:pPr marL="2800350" lvl="5" indent="-285750">
              <a:buFont typeface="Arial" panose="020B0604020202020204" pitchFamily="34" charset="0"/>
              <a:buChar char="•"/>
            </a:pPr>
            <a:r>
              <a:rPr lang="en-US" dirty="0" err="1"/>
              <a:t>Druhý</a:t>
            </a:r>
            <a:r>
              <a:rPr lang="en-US" dirty="0"/>
              <a:t> </a:t>
            </a:r>
            <a:r>
              <a:rPr lang="en-US" dirty="0" err="1"/>
              <a:t>triumvirát</a:t>
            </a:r>
            <a:r>
              <a:rPr lang="en-US" dirty="0"/>
              <a:t>, </a:t>
            </a:r>
            <a:r>
              <a:rPr lang="en-US" dirty="0" err="1"/>
              <a:t>pronásledování</a:t>
            </a:r>
            <a:r>
              <a:rPr lang="en-US" dirty="0"/>
              <a:t> C. </a:t>
            </a:r>
            <a:r>
              <a:rPr lang="en-US" dirty="0" err="1"/>
              <a:t>vrahů</a:t>
            </a:r>
            <a:r>
              <a:rPr lang="en-US" dirty="0"/>
              <a:t> a </a:t>
            </a:r>
            <a:r>
              <a:rPr lang="en-US" dirty="0" err="1"/>
              <a:t>proskripce</a:t>
            </a:r>
            <a:endParaRPr lang="en-US" dirty="0"/>
          </a:p>
          <a:p>
            <a:pPr marL="2800350" lvl="5" indent="-285750">
              <a:buFont typeface="Arial" panose="020B0604020202020204" pitchFamily="34" charset="0"/>
              <a:buChar char="•"/>
            </a:pPr>
            <a:r>
              <a:rPr lang="en-US" dirty="0" err="1"/>
              <a:t>Zřízení</a:t>
            </a:r>
            <a:r>
              <a:rPr lang="en-US" dirty="0"/>
              <a:t> C. </a:t>
            </a:r>
            <a:r>
              <a:rPr lang="en-US" dirty="0" err="1"/>
              <a:t>kultu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096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D17709-29DE-D9E2-097B-5678D09637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1BCE37-36D8-3842-7187-7B9E9A3EE9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EA79A28-1F13-4EAA-C486-C28F245D0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en-US" dirty="0"/>
              <a:t>Ara </a:t>
            </a:r>
            <a:r>
              <a:rPr lang="en-US" dirty="0" err="1"/>
              <a:t>Pacis</a:t>
            </a:r>
            <a:r>
              <a:rPr lang="en-US" dirty="0"/>
              <a:t> (13-9 </a:t>
            </a:r>
            <a:r>
              <a:rPr lang="en-US" dirty="0" err="1"/>
              <a:t>př</a:t>
            </a:r>
            <a:r>
              <a:rPr lang="en-US" dirty="0"/>
              <a:t>. n. l.; obelisk z </a:t>
            </a:r>
            <a:r>
              <a:rPr lang="en-US" dirty="0" err="1"/>
              <a:t>Egypta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narozeniny</a:t>
            </a:r>
            <a:r>
              <a:rPr lang="en-US" dirty="0"/>
              <a:t> </a:t>
            </a:r>
            <a:r>
              <a:rPr lang="en-US" dirty="0" err="1"/>
              <a:t>Octaviana</a:t>
            </a:r>
            <a:r>
              <a:rPr lang="en-US" dirty="0"/>
              <a:t> a </a:t>
            </a:r>
            <a:r>
              <a:rPr lang="en-US" dirty="0" err="1"/>
              <a:t>Livie</a:t>
            </a:r>
            <a:r>
              <a:rPr lang="en-US" dirty="0"/>
              <a:t> </a:t>
            </a:r>
            <a:r>
              <a:rPr lang="en-US" dirty="0" err="1"/>
              <a:t>vrhá</a:t>
            </a:r>
            <a:r>
              <a:rPr lang="en-US" dirty="0"/>
              <a:t> </a:t>
            </a:r>
            <a:r>
              <a:rPr lang="en-US" dirty="0" err="1"/>
              <a:t>stín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vchod</a:t>
            </a:r>
            <a:r>
              <a:rPr lang="en-US" dirty="0"/>
              <a:t>)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535DB2D-70A3-16C6-C3B4-134C8809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F36D569-615E-CD87-3783-9BF0DB7E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59" y="1692275"/>
            <a:ext cx="6926470" cy="4140200"/>
          </a:xfrm>
        </p:spPr>
      </p:pic>
    </p:spTree>
    <p:extLst>
      <p:ext uri="{BB962C8B-B14F-4D97-AF65-F5344CB8AC3E}">
        <p14:creationId xmlns:p14="http://schemas.microsoft.com/office/powerpoint/2010/main" val="308820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3D6942-5E62-DE0D-6ABB-C256B125D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C80512-B8A0-3CEE-F7D6-21FAE9F4A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185D64-8446-D269-85B9-E6D754076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000" y="1296000"/>
            <a:ext cx="4120220" cy="617205"/>
          </a:xfrm>
        </p:spPr>
        <p:txBody>
          <a:bodyPr/>
          <a:lstStyle/>
          <a:p>
            <a:r>
              <a:rPr lang="en-US" dirty="0"/>
              <a:t>Ara </a:t>
            </a:r>
            <a:r>
              <a:rPr lang="en-US" dirty="0" err="1"/>
              <a:t>pacis</a:t>
            </a:r>
            <a:r>
              <a:rPr lang="en-US" dirty="0"/>
              <a:t> – </a:t>
            </a:r>
            <a:r>
              <a:rPr lang="en-US" dirty="0" err="1"/>
              <a:t>inspirace</a:t>
            </a:r>
            <a:r>
              <a:rPr lang="en-US" dirty="0"/>
              <a:t> </a:t>
            </a:r>
            <a:r>
              <a:rPr lang="en-US" dirty="0" err="1"/>
              <a:t>vysokým</a:t>
            </a:r>
            <a:r>
              <a:rPr lang="en-US" dirty="0"/>
              <a:t> </a:t>
            </a:r>
            <a:r>
              <a:rPr lang="en-US" dirty="0" err="1"/>
              <a:t>řeckým</a:t>
            </a:r>
            <a:r>
              <a:rPr lang="en-US" dirty="0"/>
              <a:t> </a:t>
            </a:r>
            <a:r>
              <a:rPr lang="en-US" dirty="0" err="1"/>
              <a:t>uměním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02153-CE3F-0F42-4270-44F30484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63E77A8-0BE1-9255-C312-1F855C318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997800"/>
            <a:ext cx="4120220" cy="414020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7F43464-66B9-9CA7-CFD4-9BE66A1B3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72" y="1296001"/>
            <a:ext cx="6588403" cy="4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3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ADC757-EFB0-99AE-2685-7310E4FA5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8975A2-3111-5FBF-900C-C405FCF17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D779F6-9C9B-9D3F-9798-780A8C23C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Augustus a Agrippa – </a:t>
            </a:r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postav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D220843-42B4-C5D8-C777-3BCA27A5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1EECCFF-50A8-7CA6-8A68-9F365E3F5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00" y="1692002"/>
            <a:ext cx="3515313" cy="414020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8A0D0E5-9367-62C7-18B7-6F5FDA9D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33" y="1827688"/>
            <a:ext cx="3192674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9A78BF8-AB6B-DB2F-C7E7-F6539AF0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7E8224-BB87-C2C4-88D0-19E77D557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171E40-913A-6223-3491-0F88989C1D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978789F2-226C-23A9-ED18-3D0C320DB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8352" y="2596845"/>
            <a:ext cx="2004231" cy="3208441"/>
          </a:xfrm>
          <a:noFill/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A93855A2-CD45-7772-13D5-63F49AF4F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/>
        </p:blipFill>
        <p:spPr>
          <a:xfrm>
            <a:off x="2096330" y="1665288"/>
            <a:ext cx="3474148" cy="4139998"/>
          </a:xfrm>
          <a:noFill/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C5A4FD1-FCFF-59A8-4D4E-114A57C7A8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en-US" dirty="0" err="1"/>
              <a:t>Kosmický</a:t>
            </a:r>
            <a:r>
              <a:rPr lang="en-US" dirty="0"/>
              <a:t> </a:t>
            </a:r>
            <a:r>
              <a:rPr lang="en-US" dirty="0" err="1"/>
              <a:t>rámec</a:t>
            </a:r>
            <a:r>
              <a:rPr lang="en-US" dirty="0"/>
              <a:t> (</a:t>
            </a:r>
            <a:r>
              <a:rPr lang="en-US" dirty="0" err="1"/>
              <a:t>sfingy</a:t>
            </a:r>
            <a:r>
              <a:rPr lang="en-US" dirty="0"/>
              <a:t>, </a:t>
            </a:r>
            <a:r>
              <a:rPr lang="en-US" dirty="0" err="1"/>
              <a:t>Coelus</a:t>
            </a:r>
            <a:r>
              <a:rPr lang="en-US" dirty="0"/>
              <a:t>, Sol a Aurora a Luna; </a:t>
            </a:r>
            <a:r>
              <a:rPr lang="en-US" dirty="0" err="1"/>
              <a:t>politický</a:t>
            </a:r>
            <a:r>
              <a:rPr lang="en-US" dirty="0"/>
              <a:t> </a:t>
            </a:r>
            <a:r>
              <a:rPr lang="en-US" dirty="0" err="1"/>
              <a:t>rámec</a:t>
            </a:r>
            <a:r>
              <a:rPr lang="en-US" dirty="0"/>
              <a:t>: </a:t>
            </a:r>
            <a:r>
              <a:rPr lang="en-US" dirty="0" err="1"/>
              <a:t>podrobení</a:t>
            </a:r>
            <a:r>
              <a:rPr lang="en-US" dirty="0"/>
              <a:t> </a:t>
            </a:r>
            <a:r>
              <a:rPr lang="en-US" dirty="0" err="1"/>
              <a:t>východu</a:t>
            </a:r>
            <a:r>
              <a:rPr lang="en-US" dirty="0"/>
              <a:t> I </a:t>
            </a:r>
            <a:r>
              <a:rPr lang="en-US" dirty="0" err="1"/>
              <a:t>západu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29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B8CABC-5F0E-2450-046A-8F80C4575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3D4DF2-0F8E-B71E-B0FB-757C6EA13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47D9B67-0D95-1ABA-4D11-92A0F8F996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700"/>
              <a:t>Res </a:t>
            </a:r>
            <a:r>
              <a:rPr lang="cs-CZ" sz="1700" err="1"/>
              <a:t>gestae</a:t>
            </a:r>
            <a:r>
              <a:rPr lang="cs-CZ" sz="1700"/>
              <a:t> </a:t>
            </a:r>
            <a:r>
              <a:rPr lang="cs-CZ" sz="1700" err="1"/>
              <a:t>divi</a:t>
            </a:r>
            <a:r>
              <a:rPr lang="cs-CZ" sz="1700"/>
              <a:t> Augusti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9766DD-3601-EFEB-DB49-47A0DE83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Augustus: </a:t>
            </a:r>
            <a:r>
              <a:rPr lang="en-US" sz="2200" err="1"/>
              <a:t>počátky</a:t>
            </a:r>
            <a:r>
              <a:rPr lang="en-US" sz="2200"/>
              <a:t> </a:t>
            </a:r>
            <a:r>
              <a:rPr lang="en-US" sz="2200" err="1"/>
              <a:t>římského</a:t>
            </a:r>
            <a:r>
              <a:rPr lang="en-US" sz="2200"/>
              <a:t> </a:t>
            </a:r>
            <a:r>
              <a:rPr lang="en-US" sz="2200" err="1"/>
              <a:t>impéria</a:t>
            </a:r>
            <a:endParaRPr lang="cs-CZ" sz="22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932C1FA-5F34-37EE-3703-BE337EF281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r>
              <a:rPr lang="cs-CZ" dirty="0" err="1"/>
              <a:t>Monumentum</a:t>
            </a:r>
            <a:r>
              <a:rPr lang="cs-CZ" dirty="0"/>
              <a:t> </a:t>
            </a:r>
            <a:r>
              <a:rPr lang="cs-CZ" dirty="0" err="1"/>
              <a:t>Ancyranum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B42A73-45DB-698A-8807-CFD4D6CCD21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19. 8. 14 n. l., tedy měsíc před smrtí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Originál vyryt do bronzových stél jeho mauzolea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Dochován jako </a:t>
            </a:r>
            <a:r>
              <a:rPr lang="cs-CZ" sz="1200" i="1" dirty="0" err="1"/>
              <a:t>Monumentum</a:t>
            </a:r>
            <a:r>
              <a:rPr lang="cs-CZ" sz="1200" i="1" dirty="0"/>
              <a:t> </a:t>
            </a:r>
            <a:r>
              <a:rPr lang="cs-CZ" sz="1200" i="1" dirty="0" err="1"/>
              <a:t>Ancyranum</a:t>
            </a:r>
            <a:r>
              <a:rPr lang="cs-CZ" sz="1200" i="1" dirty="0"/>
              <a:t>, </a:t>
            </a:r>
            <a:r>
              <a:rPr lang="cs-CZ" sz="1200" i="1" dirty="0" err="1"/>
              <a:t>Monumentum</a:t>
            </a:r>
            <a:r>
              <a:rPr lang="cs-CZ" sz="1200" i="1" dirty="0"/>
              <a:t> </a:t>
            </a:r>
            <a:r>
              <a:rPr lang="cs-CZ" sz="1200" i="1" dirty="0" err="1"/>
              <a:t>Apolloniense</a:t>
            </a:r>
            <a:r>
              <a:rPr lang="cs-CZ" sz="1200" i="1" dirty="0"/>
              <a:t> </a:t>
            </a:r>
            <a:r>
              <a:rPr lang="cs-CZ" sz="1200" dirty="0"/>
              <a:t>a</a:t>
            </a:r>
            <a:r>
              <a:rPr lang="cs-CZ" sz="1200" i="1" dirty="0"/>
              <a:t> </a:t>
            </a:r>
            <a:r>
              <a:rPr lang="cs-CZ" sz="1200" i="1" dirty="0" err="1"/>
              <a:t>Monumentum</a:t>
            </a:r>
            <a:r>
              <a:rPr lang="cs-CZ" sz="1200" i="1" dirty="0"/>
              <a:t> </a:t>
            </a:r>
            <a:r>
              <a:rPr lang="cs-CZ" sz="1200" i="1" dirty="0" err="1"/>
              <a:t>Antiochenum</a:t>
            </a:r>
            <a:endParaRPr lang="cs-CZ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35 odstavců ve třetí osobě od zavraždění Caesara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2–14</a:t>
            </a:r>
            <a:r>
              <a:rPr lang="cs-CZ" sz="2200" dirty="0"/>
              <a:t>: Politická kariéra, úřady a pocty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15–24</a:t>
            </a:r>
            <a:r>
              <a:rPr lang="cs-CZ" sz="2200" dirty="0"/>
              <a:t>: Augustovy dary peněz, půdy i obilí, podpora veřejných prací i her – důraz na to, že plynula z jeho osobního majetku (600 mil. denárů)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25–33: Vojenské a diplomatické akce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34–35: Řím schvaluje jeho vládu a skutky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FFCE0FD-A381-F046-B98D-B12686950B6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/>
          <a:srcRect t="8970" r="3" b="17075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11D458-4D1B-E89C-5AD2-8E435367C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768" y="564776"/>
            <a:ext cx="2613804" cy="39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8F060E-B696-0817-4320-C1CEC59F8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052F3E-4D1C-47E3-019E-50F93E0B3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5F3174-4466-3C90-1601-C8B81AB81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en-US" dirty="0"/>
              <a:t>L. 44/43</a:t>
            </a:r>
          </a:p>
          <a:p>
            <a:endParaRPr lang="en-US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2C80728-8ED8-0FEB-7108-B204F620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9F3B32D-69D0-F564-E779-ACEDA9B36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161" y="1692275"/>
            <a:ext cx="7039266" cy="4140200"/>
          </a:xfrm>
          <a:noFill/>
        </p:spPr>
      </p:pic>
    </p:spTree>
    <p:extLst>
      <p:ext uri="{BB962C8B-B14F-4D97-AF65-F5344CB8AC3E}">
        <p14:creationId xmlns:p14="http://schemas.microsoft.com/office/powerpoint/2010/main" val="149932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88A6CC-B6CC-B4A6-554D-9964F9FA5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69BB59-3EA1-4C3D-6FAA-81FE7BE7A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C068E01-7D87-9AB2-49B2-F05FAF02EE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en-US" dirty="0"/>
              <a:t>Po </a:t>
            </a:r>
            <a:r>
              <a:rPr lang="en-US" dirty="0" err="1"/>
              <a:t>misenské</a:t>
            </a:r>
            <a:r>
              <a:rPr lang="en-US" dirty="0"/>
              <a:t> </a:t>
            </a:r>
            <a:r>
              <a:rPr lang="en-US" dirty="0" err="1"/>
              <a:t>smlouvě</a:t>
            </a:r>
            <a:r>
              <a:rPr lang="en-US" dirty="0"/>
              <a:t> r. 39 </a:t>
            </a:r>
            <a:r>
              <a:rPr lang="en-US" dirty="0" err="1"/>
              <a:t>př</a:t>
            </a:r>
            <a:r>
              <a:rPr lang="en-US" dirty="0"/>
              <a:t>. n. l.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2F9FF1A-AC28-641C-DF4E-4732AE2B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F55B691-3C6C-4940-3B5F-55E43A1B6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789" y="1692275"/>
            <a:ext cx="7004010" cy="4140200"/>
          </a:xfrm>
          <a:noFill/>
        </p:spPr>
      </p:pic>
    </p:spTree>
    <p:extLst>
      <p:ext uri="{BB962C8B-B14F-4D97-AF65-F5344CB8AC3E}">
        <p14:creationId xmlns:p14="http://schemas.microsoft.com/office/powerpoint/2010/main" val="126194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7F6B52-6BE5-A9BB-0793-5FABCEC30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85CBCA-EB1E-14D9-262F-2BCE9DAA2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863215-44DA-DE6C-1096-FC47946173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0"/>
            <a:ext cx="5219273" cy="664001"/>
          </a:xfrm>
        </p:spPr>
        <p:txBody>
          <a:bodyPr/>
          <a:lstStyle/>
          <a:p>
            <a:r>
              <a:rPr lang="en-US" dirty="0"/>
              <a:t>M. Antonius co by </a:t>
            </a:r>
            <a:r>
              <a:rPr lang="en-US" dirty="0" err="1"/>
              <a:t>Herkules</a:t>
            </a:r>
            <a:endParaRPr lang="en-US" dirty="0"/>
          </a:p>
          <a:p>
            <a:r>
              <a:rPr lang="en-US" dirty="0"/>
              <a:t>↔ </a:t>
            </a:r>
            <a:r>
              <a:rPr lang="en-US" dirty="0" err="1"/>
              <a:t>Anoniové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H. </a:t>
            </a:r>
            <a:r>
              <a:rPr lang="en-US" dirty="0" err="1"/>
              <a:t>potomci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D2B7B8CD-3687-127B-EB2B-79B404E9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229C5E-9D62-F520-C860-469D17BD1B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4"/>
            <a:ext cx="5220000" cy="588619"/>
          </a:xfrm>
        </p:spPr>
        <p:txBody>
          <a:bodyPr/>
          <a:lstStyle/>
          <a:p>
            <a:r>
              <a:rPr lang="en-US" dirty="0"/>
              <a:t>M. Antonius </a:t>
            </a:r>
            <a:r>
              <a:rPr lang="en-US" dirty="0" err="1"/>
              <a:t>jako</a:t>
            </a:r>
            <a:r>
              <a:rPr lang="en-US" dirty="0"/>
              <a:t> Neos </a:t>
            </a:r>
            <a:r>
              <a:rPr lang="en-US" dirty="0" err="1"/>
              <a:t>Dionýsos</a:t>
            </a:r>
            <a:endParaRPr lang="en-US" dirty="0"/>
          </a:p>
          <a:p>
            <a:r>
              <a:rPr lang="en-US" dirty="0"/>
              <a:t>↔ po </a:t>
            </a:r>
            <a:r>
              <a:rPr lang="en-US" dirty="0" err="1"/>
              <a:t>přesunu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Východ</a:t>
            </a:r>
            <a:r>
              <a:rPr lang="en-US" dirty="0"/>
              <a:t> – </a:t>
            </a:r>
            <a:r>
              <a:rPr lang="en-US" dirty="0" err="1"/>
              <a:t>stylizace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triumfu</a:t>
            </a:r>
            <a:r>
              <a:rPr lang="en-US" dirty="0"/>
              <a:t> and </a:t>
            </a:r>
            <a:r>
              <a:rPr lang="en-US" dirty="0" err="1"/>
              <a:t>Arménií</a:t>
            </a:r>
            <a:r>
              <a:rPr lang="en-US" dirty="0"/>
              <a:t> v </a:t>
            </a:r>
            <a:r>
              <a:rPr lang="en-US" dirty="0" err="1"/>
              <a:t>Alexandrii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9CA8025-33A4-ED6C-8512-3050F0935FEE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720000" y="2103433"/>
            <a:ext cx="5219998" cy="3336141"/>
          </a:xfrm>
          <a:noFill/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05F6236-B11E-37C2-CBA7-9C027D117D1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6423089" y="2287578"/>
            <a:ext cx="5048189" cy="2282844"/>
          </a:xfrm>
        </p:spPr>
      </p:pic>
    </p:spTree>
    <p:extLst>
      <p:ext uri="{BB962C8B-B14F-4D97-AF65-F5344CB8AC3E}">
        <p14:creationId xmlns:p14="http://schemas.microsoft.com/office/powerpoint/2010/main" val="12942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CBD6AD-A853-8BAC-1ECE-639005FD2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B28F40-27A5-4AC4-6078-601193F6C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BBDD516C-A3FE-196B-E1FF-44FC6F39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33083"/>
            <a:ext cx="8676212" cy="995082"/>
          </a:xfrm>
        </p:spPr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5F6D52A-5AFF-EE34-10A9-AECFF926E6F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Octavianus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Posiluje</a:t>
            </a:r>
            <a:r>
              <a:rPr lang="en-US" dirty="0"/>
              <a:t> </a:t>
            </a:r>
            <a:r>
              <a:rPr lang="en-US" dirty="0" err="1"/>
              <a:t>svou</a:t>
            </a:r>
            <a:r>
              <a:rPr lang="en-US" dirty="0"/>
              <a:t> </a:t>
            </a:r>
            <a:r>
              <a:rPr lang="en-US" dirty="0" err="1"/>
              <a:t>mocenskou</a:t>
            </a:r>
            <a:r>
              <a:rPr lang="en-US" dirty="0"/>
              <a:t> </a:t>
            </a:r>
            <a:r>
              <a:rPr lang="en-US" dirty="0" err="1"/>
              <a:t>pozici</a:t>
            </a:r>
            <a:endParaRPr lang="en-US" dirty="0"/>
          </a:p>
          <a:p>
            <a:pPr marL="1714500" lvl="3" indent="-342900">
              <a:lnSpc>
                <a:spcPct val="90000"/>
              </a:lnSpc>
              <a:buFont typeface="+mj-lt"/>
              <a:buAutoNum type="arabicParenR"/>
            </a:pPr>
            <a:r>
              <a:rPr lang="en-US" sz="1600" dirty="0" err="1"/>
              <a:t>Perusijská</a:t>
            </a:r>
            <a:r>
              <a:rPr lang="en-US" sz="1600" dirty="0"/>
              <a:t> </a:t>
            </a:r>
            <a:r>
              <a:rPr lang="en-US" sz="1600" dirty="0" err="1"/>
              <a:t>válka</a:t>
            </a:r>
            <a:r>
              <a:rPr lang="en-US" sz="1600" dirty="0"/>
              <a:t> – </a:t>
            </a:r>
            <a:r>
              <a:rPr lang="en-US" sz="1600" dirty="0" err="1"/>
              <a:t>Octavián</a:t>
            </a:r>
            <a:r>
              <a:rPr lang="en-US" sz="1600" dirty="0"/>
              <a:t> </a:t>
            </a:r>
            <a:r>
              <a:rPr lang="en-US" sz="1600" dirty="0" err="1"/>
              <a:t>vmanévrován</a:t>
            </a:r>
            <a:r>
              <a:rPr lang="en-US" sz="1600" dirty="0"/>
              <a:t> do </a:t>
            </a:r>
            <a:r>
              <a:rPr lang="en-US" sz="1600" dirty="0" err="1"/>
              <a:t>pozice</a:t>
            </a:r>
            <a:r>
              <a:rPr lang="en-US" sz="1600" dirty="0"/>
              <a:t> </a:t>
            </a:r>
            <a:r>
              <a:rPr lang="en-US" sz="1600" dirty="0" err="1"/>
              <a:t>osoby</a:t>
            </a:r>
            <a:r>
              <a:rPr lang="en-US" sz="1600" dirty="0"/>
              <a:t> </a:t>
            </a:r>
            <a:r>
              <a:rPr lang="en-US" sz="1600" dirty="0" err="1"/>
              <a:t>zodpovědné</a:t>
            </a:r>
            <a:r>
              <a:rPr lang="en-US" sz="1600" dirty="0"/>
              <a:t> </a:t>
            </a:r>
            <a:r>
              <a:rPr lang="en-US" sz="1600" dirty="0" err="1"/>
              <a:t>zabezpečit</a:t>
            </a:r>
            <a:r>
              <a:rPr lang="en-US" sz="1600" dirty="0"/>
              <a:t> </a:t>
            </a:r>
            <a:r>
              <a:rPr lang="en-US" sz="1600" dirty="0" err="1"/>
              <a:t>veterány</a:t>
            </a:r>
            <a:r>
              <a:rPr lang="en-US" sz="1600" dirty="0"/>
              <a:t> </a:t>
            </a:r>
            <a:r>
              <a:rPr lang="en-US" sz="1600" dirty="0" err="1"/>
              <a:t>již</a:t>
            </a:r>
            <a:r>
              <a:rPr lang="en-US" sz="1600" dirty="0"/>
              <a:t> </a:t>
            </a:r>
            <a:r>
              <a:rPr lang="en-US" sz="1600" dirty="0" err="1"/>
              <a:t>obsazenou</a:t>
            </a:r>
            <a:r>
              <a:rPr lang="en-US" sz="1600" dirty="0"/>
              <a:t> </a:t>
            </a:r>
            <a:r>
              <a:rPr lang="en-US" sz="1600" dirty="0" err="1"/>
              <a:t>půdou</a:t>
            </a:r>
            <a:endParaRPr lang="en-US" sz="1600" dirty="0"/>
          </a:p>
          <a:p>
            <a:pPr marL="2171700" lvl="4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Porážka</a:t>
            </a:r>
            <a:r>
              <a:rPr lang="en-US" sz="1600" dirty="0"/>
              <a:t> </a:t>
            </a:r>
            <a:r>
              <a:rPr lang="en-US" sz="1600" dirty="0" err="1"/>
              <a:t>nespokojenců</a:t>
            </a:r>
            <a:r>
              <a:rPr lang="en-US" sz="1600" dirty="0"/>
              <a:t> </a:t>
            </a:r>
            <a:r>
              <a:rPr lang="en-US" sz="1600" dirty="0" err="1"/>
              <a:t>vedených</a:t>
            </a:r>
            <a:r>
              <a:rPr lang="en-US" sz="1600" dirty="0"/>
              <a:t> </a:t>
            </a:r>
            <a:r>
              <a:rPr lang="en-US" sz="1600" dirty="0" err="1"/>
              <a:t>bratrem</a:t>
            </a:r>
            <a:r>
              <a:rPr lang="en-US" sz="1600" dirty="0"/>
              <a:t> M. Antonia → exodus M. </a:t>
            </a:r>
            <a:r>
              <a:rPr lang="en-US" sz="1600" dirty="0" err="1"/>
              <a:t>stoupenců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V</a:t>
            </a:r>
          </a:p>
          <a:p>
            <a:pPr marL="1714500" lvl="3" indent="-342900">
              <a:lnSpc>
                <a:spcPct val="90000"/>
              </a:lnSpc>
              <a:buFont typeface="+mj-lt"/>
              <a:buAutoNum type="arabicParenR"/>
            </a:pPr>
            <a:r>
              <a:rPr lang="en-US" sz="1600" dirty="0" err="1"/>
              <a:t>Díky</a:t>
            </a:r>
            <a:r>
              <a:rPr lang="en-US" sz="1600" dirty="0"/>
              <a:t> </a:t>
            </a:r>
            <a:r>
              <a:rPr lang="en-US" sz="1600" dirty="0" err="1"/>
              <a:t>lodím</a:t>
            </a:r>
            <a:r>
              <a:rPr lang="en-US" sz="1600" dirty="0"/>
              <a:t> od M. Antonia 36 </a:t>
            </a:r>
            <a:r>
              <a:rPr lang="en-US" sz="1600" dirty="0" err="1"/>
              <a:t>př</a:t>
            </a:r>
            <a:r>
              <a:rPr lang="en-US" sz="1600" dirty="0"/>
              <a:t>. n. L. v </a:t>
            </a:r>
            <a:r>
              <a:rPr lang="en-US" sz="1600" dirty="0" err="1"/>
              <a:t>bitvě</a:t>
            </a:r>
            <a:r>
              <a:rPr lang="en-US" sz="1600" dirty="0"/>
              <a:t> u </a:t>
            </a:r>
            <a:r>
              <a:rPr lang="en-US" sz="1600" dirty="0" err="1"/>
              <a:t>Naulochu</a:t>
            </a:r>
            <a:r>
              <a:rPr lang="en-US" sz="1600" dirty="0"/>
              <a:t> </a:t>
            </a:r>
            <a:r>
              <a:rPr lang="en-US" sz="1600" dirty="0" err="1"/>
              <a:t>poražen</a:t>
            </a:r>
            <a:r>
              <a:rPr lang="en-US" sz="1600" dirty="0"/>
              <a:t> S. </a:t>
            </a:r>
            <a:r>
              <a:rPr lang="en-US" sz="1600" dirty="0" err="1"/>
              <a:t>Pompeius</a:t>
            </a:r>
            <a:endParaRPr lang="en-US" sz="1600" dirty="0"/>
          </a:p>
          <a:p>
            <a:pPr marL="1714500" lvl="3" indent="-342900">
              <a:lnSpc>
                <a:spcPct val="90000"/>
              </a:lnSpc>
              <a:buFont typeface="+mj-lt"/>
              <a:buAutoNum type="arabicParenR"/>
            </a:pPr>
            <a:r>
              <a:rPr lang="en-US" sz="1600" dirty="0"/>
              <a:t>Od </a:t>
            </a:r>
            <a:r>
              <a:rPr lang="en-US" sz="1600" dirty="0" err="1"/>
              <a:t>Lepida</a:t>
            </a:r>
            <a:r>
              <a:rPr lang="en-US" sz="1600" dirty="0"/>
              <a:t> </a:t>
            </a:r>
            <a:r>
              <a:rPr lang="en-US" sz="1600" dirty="0" err="1"/>
              <a:t>odpadají</a:t>
            </a:r>
            <a:r>
              <a:rPr lang="en-US" sz="1600" dirty="0"/>
              <a:t> </a:t>
            </a:r>
            <a:r>
              <a:rPr lang="en-US" sz="1600" dirty="0" err="1"/>
              <a:t>jeho</a:t>
            </a:r>
            <a:r>
              <a:rPr lang="en-US" sz="1600" dirty="0"/>
              <a:t> </a:t>
            </a:r>
            <a:r>
              <a:rPr lang="en-US" sz="1600" dirty="0" err="1"/>
              <a:t>legie</a:t>
            </a:r>
            <a:r>
              <a:rPr lang="en-US" sz="1600" dirty="0"/>
              <a:t> po </a:t>
            </a:r>
            <a:r>
              <a:rPr lang="en-US" sz="1600" dirty="0" err="1"/>
              <a:t>neúspěšném</a:t>
            </a:r>
            <a:r>
              <a:rPr lang="en-US" sz="1600" dirty="0"/>
              <a:t> </a:t>
            </a:r>
            <a:r>
              <a:rPr lang="en-US" sz="1600" dirty="0" err="1"/>
              <a:t>pokusu</a:t>
            </a:r>
            <a:r>
              <a:rPr lang="en-US" sz="1600" dirty="0"/>
              <a:t> </a:t>
            </a:r>
            <a:r>
              <a:rPr lang="en-US" sz="1600" dirty="0" err="1"/>
              <a:t>zmocnit</a:t>
            </a:r>
            <a:r>
              <a:rPr lang="en-US" sz="1600" dirty="0"/>
              <a:t> se Sic</a:t>
            </a:r>
            <a:r>
              <a:rPr lang="cs-CZ" sz="1600" dirty="0"/>
              <a:t>í</a:t>
            </a:r>
            <a:r>
              <a:rPr lang="en-US" sz="1600" dirty="0"/>
              <a:t>lie - Lepidus </a:t>
            </a:r>
            <a:r>
              <a:rPr lang="en-US" sz="1600" dirty="0" err="1"/>
              <a:t>ztrácí</a:t>
            </a:r>
            <a:r>
              <a:rPr lang="en-US" sz="1600" dirty="0"/>
              <a:t> </a:t>
            </a:r>
            <a:r>
              <a:rPr lang="en-US" sz="1600" dirty="0" err="1"/>
              <a:t>svou</a:t>
            </a:r>
            <a:r>
              <a:rPr lang="en-US" sz="1600" dirty="0"/>
              <a:t> </a:t>
            </a:r>
            <a:r>
              <a:rPr lang="en-US" sz="1600" dirty="0" err="1"/>
              <a:t>pozici</a:t>
            </a:r>
            <a:r>
              <a:rPr lang="en-US" sz="1600" dirty="0"/>
              <a:t>, </a:t>
            </a:r>
            <a:r>
              <a:rPr lang="en-US" sz="1600" dirty="0" err="1"/>
              <a:t>stává</a:t>
            </a:r>
            <a:r>
              <a:rPr lang="en-US" sz="1600" dirty="0"/>
              <a:t> se </a:t>
            </a:r>
            <a:r>
              <a:rPr lang="en-US" sz="1600" dirty="0" err="1"/>
              <a:t>alespoň</a:t>
            </a:r>
            <a:r>
              <a:rPr lang="en-US" sz="1600" dirty="0"/>
              <a:t> </a:t>
            </a:r>
            <a:r>
              <a:rPr lang="en-US" sz="1600" dirty="0" err="1"/>
              <a:t>pontifikem</a:t>
            </a:r>
            <a:r>
              <a:rPr lang="en-US" sz="1600" dirty="0"/>
              <a:t> maximum</a:t>
            </a:r>
          </a:p>
          <a:p>
            <a:pPr marL="1714500" lvl="3" indent="-342900">
              <a:lnSpc>
                <a:spcPct val="90000"/>
              </a:lnSpc>
              <a:buFont typeface="+mj-lt"/>
              <a:buAutoNum type="arabicParenR"/>
            </a:pPr>
            <a:r>
              <a:rPr lang="en-US" sz="1600" dirty="0"/>
              <a:t>M. Antonius </a:t>
            </a:r>
            <a:r>
              <a:rPr lang="en-US" sz="1600" dirty="0" err="1"/>
              <a:t>poražen</a:t>
            </a:r>
            <a:r>
              <a:rPr lang="en-US" sz="1600" dirty="0"/>
              <a:t> </a:t>
            </a:r>
            <a:r>
              <a:rPr lang="en-US" sz="1600" dirty="0" err="1"/>
              <a:t>Parthy</a:t>
            </a:r>
            <a:endParaRPr lang="en-US" sz="1600" dirty="0"/>
          </a:p>
          <a:p>
            <a:pPr marL="2171700" lvl="4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X </a:t>
            </a:r>
            <a:r>
              <a:rPr lang="en-US" sz="1600" dirty="0" err="1"/>
              <a:t>triumf</a:t>
            </a:r>
            <a:r>
              <a:rPr lang="en-US" sz="1600" dirty="0"/>
              <a:t> v </a:t>
            </a:r>
            <a:r>
              <a:rPr lang="en-US" sz="1600" dirty="0" err="1"/>
              <a:t>Alexandrii</a:t>
            </a:r>
            <a:endParaRPr lang="en-US" sz="1600" dirty="0"/>
          </a:p>
          <a:p>
            <a:pPr marL="2857500" lvl="5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↔ </a:t>
            </a:r>
            <a:r>
              <a:rPr lang="en-US" sz="1600" dirty="0" err="1"/>
              <a:t>popuzení</a:t>
            </a:r>
            <a:r>
              <a:rPr lang="en-US" sz="1600" dirty="0"/>
              <a:t> </a:t>
            </a:r>
            <a:r>
              <a:rPr lang="en-US" sz="1600" dirty="0" err="1"/>
              <a:t>Římanů</a:t>
            </a:r>
            <a:endParaRPr lang="en-US" sz="1600" dirty="0"/>
          </a:p>
          <a:p>
            <a:pPr marL="3086100" lvl="6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31 </a:t>
            </a:r>
            <a:r>
              <a:rPr lang="en-US" sz="1600" dirty="0" err="1"/>
              <a:t>př</a:t>
            </a:r>
            <a:r>
              <a:rPr lang="en-US" sz="1600" dirty="0"/>
              <a:t>. n. l.: </a:t>
            </a:r>
            <a:r>
              <a:rPr lang="en-US" sz="1600" dirty="0" err="1"/>
              <a:t>Bitva</a:t>
            </a:r>
            <a:r>
              <a:rPr lang="en-US" sz="1600" dirty="0"/>
              <a:t> u </a:t>
            </a:r>
            <a:r>
              <a:rPr lang="en-US" sz="1600" dirty="0" err="1"/>
              <a:t>Actia</a:t>
            </a:r>
            <a:endParaRPr lang="cs-CZ" sz="1600" dirty="0"/>
          </a:p>
          <a:p>
            <a:pPr marL="3086100" lvl="6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29 př. n. l.: Uzavřeny brány Janova chrámu</a:t>
            </a:r>
          </a:p>
          <a:p>
            <a:pPr marL="3086100" lvl="6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27 př. n. l.: Senát oficiálně ukončil občanskou válku</a:t>
            </a:r>
            <a:endParaRPr lang="en-US" sz="1600" dirty="0"/>
          </a:p>
          <a:p>
            <a:pPr marL="1714500" lvl="3" indent="-342900">
              <a:lnSpc>
                <a:spcPct val="90000"/>
              </a:lnSpc>
              <a:buFont typeface="+mj-lt"/>
              <a:buAutoNum type="arabicParenR"/>
            </a:pPr>
            <a:endParaRPr lang="en-US" sz="13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FFEC8D2-F76C-1702-8787-7BB3DF71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02614"/>
            <a:ext cx="5219998" cy="2499005"/>
          </a:xfrm>
          <a:prstGeom prst="rect">
            <a:avLst/>
          </a:pr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A38B926-0E85-0BD8-11BF-4DE11678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435" y="88363"/>
            <a:ext cx="2774856" cy="31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4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6708B2-DC1C-E7F2-3803-DE71E16DC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7DDBD5-0BF2-948F-6CB0-3C720822AD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E9FAF8-F3E0-99CC-3E46-1C17FB7E8C1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Herakl</a:t>
            </a:r>
            <a:r>
              <a:rPr lang="cs-CZ" dirty="0"/>
              <a:t>é</a:t>
            </a:r>
            <a:r>
              <a:rPr lang="en-US" dirty="0"/>
              <a:t>s/Antonius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žena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2A727BC-7E25-2C66-26E1-B3E3606D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978ADD6-F67F-A23F-B475-99B84DF1E1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4"/>
            <a:ext cx="5220000" cy="706065"/>
          </a:xfrm>
        </p:spPr>
        <p:txBody>
          <a:bodyPr/>
          <a:lstStyle/>
          <a:p>
            <a:r>
              <a:rPr lang="en-US" dirty="0"/>
              <a:t>Asia </a:t>
            </a:r>
            <a:r>
              <a:rPr lang="en-US" dirty="0" err="1"/>
              <a:t>recepta</a:t>
            </a:r>
            <a:r>
              <a:rPr lang="en-US" dirty="0"/>
              <a:t> 29 </a:t>
            </a:r>
            <a:r>
              <a:rPr lang="en-US" dirty="0" err="1"/>
              <a:t>př</a:t>
            </a:r>
            <a:r>
              <a:rPr lang="en-US" dirty="0"/>
              <a:t>. N. l. </a:t>
            </a:r>
            <a:r>
              <a:rPr lang="en-US" dirty="0" err="1"/>
              <a:t>trium</a:t>
            </a:r>
            <a:r>
              <a:rPr lang="cs-CZ" dirty="0"/>
              <a:t>f</a:t>
            </a:r>
            <a:r>
              <a:rPr lang="en-US" dirty="0"/>
              <a:t> </a:t>
            </a:r>
            <a:r>
              <a:rPr lang="cs-CZ" dirty="0"/>
              <a:t>n</a:t>
            </a:r>
            <a:r>
              <a:rPr lang="en-US" dirty="0"/>
              <a:t>ad </a:t>
            </a:r>
            <a:r>
              <a:rPr lang="en-US" dirty="0" err="1"/>
              <a:t>Dalmaty</a:t>
            </a:r>
            <a:r>
              <a:rPr lang="en-US" dirty="0"/>
              <a:t>, </a:t>
            </a:r>
            <a:r>
              <a:rPr lang="en-US" dirty="0" err="1"/>
              <a:t>Egyptem</a:t>
            </a:r>
            <a:r>
              <a:rPr lang="en-US" dirty="0"/>
              <a:t> a </a:t>
            </a:r>
            <a:r>
              <a:rPr lang="en-US" dirty="0" err="1"/>
              <a:t>bitva</a:t>
            </a:r>
            <a:r>
              <a:rPr lang="en-US" dirty="0"/>
              <a:t> u </a:t>
            </a:r>
            <a:r>
              <a:rPr lang="en-US" dirty="0" err="1"/>
              <a:t>Actia</a:t>
            </a:r>
            <a:endParaRPr lang="en-US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765353B4-326C-8C2B-0E7B-B73DE96A1889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720725" y="1797472"/>
            <a:ext cx="5219700" cy="3948855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F49D0D3-F977-0DAE-8474-8F44690AC134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6480175" y="2631306"/>
            <a:ext cx="4762500" cy="2281187"/>
          </a:xfrm>
        </p:spPr>
      </p:pic>
    </p:spTree>
    <p:extLst>
      <p:ext uri="{BB962C8B-B14F-4D97-AF65-F5344CB8AC3E}">
        <p14:creationId xmlns:p14="http://schemas.microsoft.com/office/powerpoint/2010/main" val="62181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A81D15-8267-AC9C-1697-15513F8631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D69CE8-4362-570B-B106-DCE53703A9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2EC669A9-74E5-C175-CD5E-604276EE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Tradice</a:t>
            </a:r>
            <a:endParaRPr lang="en-US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F53C5551-8EF7-9406-F1BF-24D8ABBE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314FAD0-D013-6559-2917-F3B954A96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reakci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Ant</a:t>
            </a:r>
            <a:r>
              <a:rPr lang="cs-CZ" dirty="0"/>
              <a:t>o</a:t>
            </a:r>
            <a:r>
              <a:rPr lang="en-US" dirty="0" err="1"/>
              <a:t>niovu</a:t>
            </a:r>
            <a:r>
              <a:rPr lang="en-US" dirty="0"/>
              <a:t> </a:t>
            </a:r>
            <a:r>
              <a:rPr lang="en-US" dirty="0" err="1"/>
              <a:t>řeckou</a:t>
            </a:r>
            <a:r>
              <a:rPr lang="en-US" dirty="0"/>
              <a:t>/</a:t>
            </a:r>
            <a:r>
              <a:rPr lang="en-US" dirty="0" err="1"/>
              <a:t>východní</a:t>
            </a:r>
            <a:r>
              <a:rPr lang="en-US" dirty="0"/>
              <a:t>, </a:t>
            </a:r>
            <a:r>
              <a:rPr lang="en-US" dirty="0" err="1"/>
              <a:t>dyonýsovskou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orientaci</a:t>
            </a:r>
            <a:r>
              <a:rPr lang="en-US" dirty="0"/>
              <a:t> </a:t>
            </a:r>
            <a:r>
              <a:rPr lang="en-US" dirty="0" err="1"/>
              <a:t>proklamován</a:t>
            </a:r>
            <a:r>
              <a:rPr lang="en-US" dirty="0"/>
              <a:t> 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Tradicionalismus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en-US" dirty="0" err="1"/>
              <a:t>rchaické</a:t>
            </a:r>
            <a:r>
              <a:rPr lang="cs-CZ" dirty="0"/>
              <a:t> nebo klasické</a:t>
            </a:r>
            <a:r>
              <a:rPr lang="en-US" dirty="0"/>
              <a:t> </a:t>
            </a:r>
            <a:r>
              <a:rPr lang="en-US" dirty="0" err="1"/>
              <a:t>výrazové</a:t>
            </a:r>
            <a:r>
              <a:rPr lang="en-US" dirty="0"/>
              <a:t> </a:t>
            </a:r>
            <a:r>
              <a:rPr lang="en-US" dirty="0" err="1"/>
              <a:t>prostředky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cs-CZ" dirty="0"/>
              <a:t>A</a:t>
            </a:r>
            <a:r>
              <a:rPr lang="en-US" dirty="0" err="1"/>
              <a:t>pollonství</a:t>
            </a:r>
            <a:r>
              <a:rPr lang="en-US" dirty="0"/>
              <a:t>”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/>
              <a:t>↔ Pietas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/>
              <a:t>X v </a:t>
            </a:r>
            <a:r>
              <a:rPr lang="en-US" sz="1700" dirty="0" err="1"/>
              <a:t>praxi</a:t>
            </a:r>
            <a:r>
              <a:rPr lang="en-US" sz="1700" dirty="0"/>
              <a:t> </a:t>
            </a:r>
            <a:r>
              <a:rPr lang="en-US" sz="1700" dirty="0" err="1"/>
              <a:t>často</a:t>
            </a:r>
            <a:r>
              <a:rPr lang="en-US" sz="1700" dirty="0"/>
              <a:t> </a:t>
            </a:r>
            <a:r>
              <a:rPr lang="en-US" sz="1700" dirty="0" err="1"/>
              <a:t>eklekticismus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6762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EBA6AD-D1B4-B809-CDB5-CB4A9328D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8B5933-130C-0540-B536-196C8DE67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2EC896-2F3B-2C2F-3B3E-5701037A5B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Apollón</a:t>
            </a:r>
            <a:r>
              <a:rPr lang="en-US" dirty="0"/>
              <a:t> </a:t>
            </a:r>
            <a:r>
              <a:rPr lang="en-US" dirty="0" err="1"/>
              <a:t>Actijský</a:t>
            </a:r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863AF95-6DC3-98C8-7DD8-D86B10CC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Augustus: </a:t>
            </a:r>
            <a:r>
              <a:rPr lang="en-US" dirty="0" err="1"/>
              <a:t>počátky</a:t>
            </a:r>
            <a:r>
              <a:rPr lang="en-US" dirty="0"/>
              <a:t> </a:t>
            </a:r>
            <a:r>
              <a:rPr lang="en-US" dirty="0" err="1"/>
              <a:t>římského</a:t>
            </a:r>
            <a:r>
              <a:rPr lang="en-US" dirty="0"/>
              <a:t> </a:t>
            </a:r>
            <a:r>
              <a:rPr lang="en-US" dirty="0" err="1"/>
              <a:t>impéria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15CE5EF-7088-46E8-8366-42608142CE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err="1"/>
              <a:t>Apollón</a:t>
            </a:r>
            <a:r>
              <a:rPr lang="en-US" dirty="0"/>
              <a:t> </a:t>
            </a:r>
            <a:r>
              <a:rPr lang="en-US" dirty="0" err="1"/>
              <a:t>Actijský</a:t>
            </a:r>
            <a:endParaRPr lang="en-US" dirty="0"/>
          </a:p>
          <a:p>
            <a:endParaRPr lang="en-US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70A83C8-1F3B-322C-E22C-5B9D3980A259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720725" y="2561535"/>
            <a:ext cx="5219700" cy="2420730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AEDF6221-A1E8-DF8C-B2AE-C3789CF77D0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7226355" y="1701800"/>
            <a:ext cx="3270140" cy="4140200"/>
          </a:xfrm>
        </p:spPr>
      </p:pic>
    </p:spTree>
    <p:extLst>
      <p:ext uri="{BB962C8B-B14F-4D97-AF65-F5344CB8AC3E}">
        <p14:creationId xmlns:p14="http://schemas.microsoft.com/office/powerpoint/2010/main" val="373527328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0</TotalTime>
  <Words>872</Words>
  <Application>Microsoft Office PowerPoint</Application>
  <PresentationFormat>Širokoúhlá obrazovka</PresentationFormat>
  <Paragraphs>147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Tahoma</vt:lpstr>
      <vt:lpstr>Wingdings</vt:lpstr>
      <vt:lpstr>Prezentace_MU_CZ</vt:lpstr>
      <vt:lpstr>Padesát odstínů pravdy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Prezentace aplikace PowerPoint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  <vt:lpstr>Augustus: počátky římského impéria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Padesát odstínů pravdy</dc:title>
  <dc:creator>David Kalhous</dc:creator>
  <cp:lastModifiedBy>David Kalhous</cp:lastModifiedBy>
  <cp:revision>34</cp:revision>
  <cp:lastPrinted>1601-01-01T00:00:00Z</cp:lastPrinted>
  <dcterms:created xsi:type="dcterms:W3CDTF">2023-09-21T10:18:37Z</dcterms:created>
  <dcterms:modified xsi:type="dcterms:W3CDTF">2024-10-10T07:18:59Z</dcterms:modified>
</cp:coreProperties>
</file>