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1DEB29-0B4D-4FED-B952-1BD664160371}" v="17" dt="2024-12-09T14:02:19.640"/>
    <p1510:client id="{3F6B748B-51E6-4E70-82B4-408B62F2C3D3}" v="2" dt="2024-12-10T10:00:23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70339" autoAdjust="0"/>
  </p:normalViewPr>
  <p:slideViewPr>
    <p:cSldViewPr snapToGrid="0">
      <p:cViewPr varScale="1">
        <p:scale>
          <a:sx n="74" d="100"/>
          <a:sy n="74" d="100"/>
        </p:scale>
        <p:origin x="18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6E4CE-8259-4FBB-9AC5-A197F3E2EE03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6C7A9-0717-455E-9A17-869B63681A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2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C7A9-0717-455E-9A17-869B63681A9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576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C7A9-0717-455E-9A17-869B63681A9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55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C7A9-0717-455E-9A17-869B63681A9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400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C7A9-0717-455E-9A17-869B63681A9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926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C7A9-0717-455E-9A17-869B63681A9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977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C7A9-0717-455E-9A17-869B63681A9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502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C7A9-0717-455E-9A17-869B63681A9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115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C7A9-0717-455E-9A17-869B63681A9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561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C7A9-0717-455E-9A17-869B63681A9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614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C7A9-0717-455E-9A17-869B63681A9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547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C7A9-0717-455E-9A17-869B63681A9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045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C7A9-0717-455E-9A17-869B63681A9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109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Aptos" panose="020B0004020202020204" pitchFamily="34" charset="0"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6C7A9-0717-455E-9A17-869B63681A9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53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484B7C-8984-463D-9600-8ACE9AB30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E11833-7DDD-4924-B196-397313A3E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87B6A0-F211-4D24-87D3-AEE96391E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B6AA-C26B-4A4C-94C9-0114573D3724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187D36-9E64-4E28-AAF0-152886262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BF5238-3CC2-4C71-B64E-512F492E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6DB4-3DCA-46D3-B990-19ED4ACA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323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1B90C-146C-470C-A675-1F23C078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C3AD03C-2E0D-472C-B1E3-AA9BC3E7F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B8679D-4C76-4258-9276-59CB014F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B6AA-C26B-4A4C-94C9-0114573D3724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C6901C-166B-4C90-8751-CDB3CE68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766D8C-2C20-4B12-9513-93C039B33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6DB4-3DCA-46D3-B990-19ED4ACA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93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6AF068F-743E-494E-BB42-6483CDF11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50CA57-2917-404A-8898-E3CC9EC27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7B0F55-1B59-4B0B-A6DB-4084B7BC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B6AA-C26B-4A4C-94C9-0114573D3724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6575A4-CD34-4926-871A-9C064CAD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3E191C-03A8-4B23-BD21-DC3796EDB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6DB4-3DCA-46D3-B990-19ED4ACA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25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A4C85-A303-4AC8-997F-97A9FD14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EB8B2E-9EDF-42B1-AA09-CD8F13780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A9F304-D2CC-44DF-9856-44A15E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B6AA-C26B-4A4C-94C9-0114573D3724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68E5C9-5F5A-4795-95B0-FDDF85BAA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7BC630-6D3D-4CBE-9E7A-6AE6E72D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6DB4-3DCA-46D3-B990-19ED4ACA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84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EB18DB-9AFC-445B-9D4F-662BEE49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B214A9-AA9C-4C60-9FA6-70678A401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754E2E-F6D3-4F79-8DE7-B8115B9B6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B6AA-C26B-4A4C-94C9-0114573D3724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85AED9-BDEC-4636-AE35-5B45E8401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F7C934-5294-4FFA-B06E-6FCF03B57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6DB4-3DCA-46D3-B990-19ED4ACA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5960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4D1BDD-7C0C-4BD5-A957-2E02BC0D9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C30ECD-949C-407E-9FF8-A18D0FD6A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5EFC868-DF7E-43B8-A25F-D01B980D3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E10DB6-5FB0-4DD7-80D5-6CCDD577C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B6AA-C26B-4A4C-94C9-0114573D3724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2429E0D-3457-4248-8AEE-D920C0150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51EE34-04ED-4C1C-BC1E-2D12B3B0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6DB4-3DCA-46D3-B990-19ED4ACA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65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74BE2-7AA2-43F8-8842-319C342F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4240D4-BCD5-42AD-8442-0FB4D9226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26286E-33F1-4DDA-84EA-A806E5B37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9BECC82-398D-4B70-BD0E-B5E122890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DB05BB3-E830-4AC7-A0A7-0F94146FB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5FBF693-44F5-425B-8F63-BD87C584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B6AA-C26B-4A4C-94C9-0114573D3724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98143E-2F68-49C4-8A19-077E135C0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0E085C2-BF50-48D0-B514-CB6C8F4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6DB4-3DCA-46D3-B990-19ED4ACA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069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E2AF10-024D-436D-9134-DFBC4ACF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851495E-18BB-43A9-8CD2-842E70AE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B6AA-C26B-4A4C-94C9-0114573D3724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69276B4-ECCB-4E2B-8A67-83C009056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FBCBEA7-494D-4E2B-8060-5ABCC1F7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6DB4-3DCA-46D3-B990-19ED4ACA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3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6150897-9D79-4E42-B3F6-D24182E61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B6AA-C26B-4A4C-94C9-0114573D3724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BD6755A-DC86-42DE-8E41-7A116DEAD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CD8FC51-3934-4C35-8B55-2D7FDD85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6DB4-3DCA-46D3-B990-19ED4ACA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43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006A5A-6D4C-478F-9878-3ACD2445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475FB6-9D3E-482A-95FB-6A9A55F1C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1C69AD-79DE-4F1B-A9ED-2B726CEAA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983495-2F3B-43B3-BD71-E6BC257AC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B6AA-C26B-4A4C-94C9-0114573D3724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7AAAB3-BDFE-4199-9E26-0F7FE65FE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B09771-D6AA-4C56-89CF-04ACF8A9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6DB4-3DCA-46D3-B990-19ED4ACA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9797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C62215-570C-41E8-9BD6-2245D5D14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8022186-6095-46C0-B60D-D530484EC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E3DE58-CB89-4BA5-B5A6-EDA8BF2C2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911AC4-D443-44E5-BA01-4BB08D913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B6AA-C26B-4A4C-94C9-0114573D3724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1A7D721-317E-4491-831D-28A302E6A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413D26-5FD6-4D9D-88FA-03088596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6DB4-3DCA-46D3-B990-19ED4ACA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981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C54BF9D-F193-4D70-A4DF-19C95A9CF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5FCC3A-DB9F-417D-A252-4D8BB90BF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3984F2-EC49-4CCD-990D-AFE1A8A68B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4B6AA-C26B-4A4C-94C9-0114573D3724}" type="datetimeFigureOut">
              <a:rPr lang="cs-CZ" smtClean="0"/>
              <a:t>10.12.2024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B726E6-3320-40C2-A1D0-DB9E729E3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0573C0-8345-4366-AB08-864C80613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E6DB4-3DCA-46D3-B990-19ED4ACAB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12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CAB7A64-A631-4070-9903-A0B3D55B6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87449"/>
            <a:ext cx="5600058" cy="3038475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8F1B5FFA-E0B7-4849-8E03-6B4B1DA4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cs-CZ" dirty="0"/>
              <a:t>Kulturní transfer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67816DFC-7051-4E5D-9988-315B027B7CCB}"/>
              </a:ext>
            </a:extLst>
          </p:cNvPr>
          <p:cNvCxnSpPr/>
          <p:nvPr/>
        </p:nvCxnSpPr>
        <p:spPr>
          <a:xfrm flipH="1" flipV="1">
            <a:off x="2190750" y="2305050"/>
            <a:ext cx="1581150" cy="5429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EED6045D-8CDC-40B7-BFBC-97A4D248F5E7}"/>
              </a:ext>
            </a:extLst>
          </p:cNvPr>
          <p:cNvSpPr txBox="1"/>
          <p:nvPr/>
        </p:nvSpPr>
        <p:spPr>
          <a:xfrm>
            <a:off x="6829425" y="1187449"/>
            <a:ext cx="46577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CO SE PŘENÁŠÍ</a:t>
            </a:r>
            <a:br>
              <a:rPr lang="cs-CZ" sz="2000" dirty="0"/>
            </a:br>
            <a:endParaRPr lang="cs-CZ" sz="2000" dirty="0"/>
          </a:p>
          <a:p>
            <a:r>
              <a:rPr lang="cs-CZ" sz="2000" dirty="0"/>
              <a:t>- </a:t>
            </a:r>
            <a:r>
              <a:rPr lang="cs-CZ" sz="2000" b="1" dirty="0"/>
              <a:t>žánry</a:t>
            </a:r>
            <a:r>
              <a:rPr lang="cs-CZ" sz="2000" dirty="0"/>
              <a:t>: komedie, tragédie, </a:t>
            </a:r>
            <a:r>
              <a:rPr lang="cs-CZ" sz="2000" dirty="0" err="1"/>
              <a:t>mimos</a:t>
            </a:r>
            <a:r>
              <a:rPr lang="cs-CZ" sz="2000" dirty="0"/>
              <a:t> (</a:t>
            </a:r>
            <a:r>
              <a:rPr lang="cs-CZ" sz="2000" dirty="0">
                <a:cs typeface="Calibri" panose="020F0502020204030204" pitchFamily="34" charset="0"/>
              </a:rPr>
              <a:t>→ mimus)</a:t>
            </a:r>
            <a:br>
              <a:rPr lang="cs-CZ" sz="2000" dirty="0">
                <a:cs typeface="Calibri" panose="020F0502020204030204" pitchFamily="34" charset="0"/>
              </a:rPr>
            </a:br>
            <a:br>
              <a:rPr lang="cs-CZ" sz="2000" dirty="0">
                <a:cs typeface="Calibri" panose="020F0502020204030204" pitchFamily="34" charset="0"/>
              </a:rPr>
            </a:br>
            <a:r>
              <a:rPr lang="cs-CZ" sz="2000" dirty="0">
                <a:cs typeface="Calibri" panose="020F0502020204030204" pitchFamily="34" charset="0"/>
              </a:rPr>
              <a:t>- </a:t>
            </a:r>
            <a:r>
              <a:rPr lang="cs-CZ" sz="2000" b="1" dirty="0">
                <a:cs typeface="Calibri" panose="020F0502020204030204" pitchFamily="34" charset="0"/>
              </a:rPr>
              <a:t>inscenační konvence</a:t>
            </a:r>
            <a:r>
              <a:rPr lang="cs-CZ" sz="2000" dirty="0">
                <a:cs typeface="Calibri" panose="020F0502020204030204" pitchFamily="34" charset="0"/>
              </a:rPr>
              <a:t>: organizace divadelního prostoru, maska, pojetí kostýmů, práce se scénografií a rekvizitami</a:t>
            </a:r>
            <a:br>
              <a:rPr lang="cs-CZ" sz="2000" dirty="0">
                <a:cs typeface="Calibri" panose="020F0502020204030204" pitchFamily="34" charset="0"/>
              </a:rPr>
            </a:br>
            <a:br>
              <a:rPr lang="cs-CZ" sz="2000" dirty="0">
                <a:cs typeface="Calibri" panose="020F0502020204030204" pitchFamily="34" charset="0"/>
              </a:rPr>
            </a:br>
            <a:r>
              <a:rPr lang="cs-CZ" sz="2000" dirty="0">
                <a:cs typeface="Calibri" panose="020F0502020204030204" pitchFamily="34" charset="0"/>
              </a:rPr>
              <a:t>- </a:t>
            </a:r>
            <a:r>
              <a:rPr lang="cs-CZ" sz="2000" b="1" dirty="0">
                <a:cs typeface="Calibri" panose="020F0502020204030204" pitchFamily="34" charset="0"/>
              </a:rPr>
              <a:t>organizace herců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642467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84EE44-1DA0-45E6-9A39-22296973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243775"/>
            <a:ext cx="7817992" cy="1461735"/>
          </a:xfrm>
        </p:spPr>
        <p:txBody>
          <a:bodyPr>
            <a:normAutofit/>
          </a:bodyPr>
          <a:lstStyle/>
          <a:p>
            <a:r>
              <a:rPr lang="cs-CZ" sz="4000" dirty="0" err="1"/>
              <a:t>Spektakularizace</a:t>
            </a:r>
            <a:r>
              <a:rPr lang="cs-CZ" sz="4000" dirty="0"/>
              <a:t> veřejného prostoru: </a:t>
            </a:r>
            <a:br>
              <a:rPr lang="cs-CZ" sz="4000" dirty="0"/>
            </a:br>
            <a:r>
              <a:rPr lang="cs-CZ" sz="4000" b="1" dirty="0"/>
              <a:t>Augustova přestavba Říma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9B03317-A9A4-4A04-B8BC-BC5D027C5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1880171"/>
            <a:ext cx="2983841" cy="458153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40B6C43-F4B9-46A2-9AFD-EF44D79C5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016" y="1836506"/>
            <a:ext cx="3962743" cy="19447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3102A79-97F4-412D-9224-E5005480A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014" y="3912295"/>
            <a:ext cx="2860745" cy="214555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6ECCAE4-3872-4DF7-8BB4-A2C73AC2D3BA}"/>
              </a:ext>
            </a:extLst>
          </p:cNvPr>
          <p:cNvSpPr txBox="1"/>
          <p:nvPr/>
        </p:nvSpPr>
        <p:spPr>
          <a:xfrm>
            <a:off x="3788483" y="618885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29 př. Kr.: </a:t>
            </a:r>
            <a:r>
              <a:rPr lang="cs-CZ" dirty="0" err="1"/>
              <a:t>Illyricum</a:t>
            </a:r>
            <a:r>
              <a:rPr lang="cs-CZ" dirty="0"/>
              <a:t>, </a:t>
            </a:r>
            <a:r>
              <a:rPr lang="cs-CZ" dirty="0" err="1"/>
              <a:t>Actium</a:t>
            </a:r>
            <a:r>
              <a:rPr lang="cs-CZ" dirty="0"/>
              <a:t>, Alexandrie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A498F4D-89D0-4F7C-92CB-E2DF232E22DE}"/>
              </a:ext>
            </a:extLst>
          </p:cNvPr>
          <p:cNvSpPr txBox="1"/>
          <p:nvPr/>
        </p:nvSpPr>
        <p:spPr>
          <a:xfrm>
            <a:off x="7901449" y="1836506"/>
            <a:ext cx="3888432" cy="646331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→ 29‒17 př. </a:t>
            </a:r>
            <a:r>
              <a:rPr lang="cs-CZ" dirty="0" err="1"/>
              <a:t>Kr</a:t>
            </a:r>
            <a:r>
              <a:rPr lang="cs-CZ" dirty="0"/>
              <a:t>: </a:t>
            </a:r>
          </a:p>
          <a:p>
            <a:r>
              <a:rPr lang="cs-CZ" dirty="0"/>
              <a:t>AUGUSTOVA PŘESTAVBA ŘÍMA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F6366B1-18D2-4BEE-8CFD-A608886EEE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449" y="2613833"/>
            <a:ext cx="3918905" cy="194479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62747BD-FBF3-44DD-9774-2A62ABF4FA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3746" y="4421351"/>
            <a:ext cx="2983841" cy="2470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43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C03738A-CD96-4269-9749-217D646A7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23" y="231409"/>
            <a:ext cx="4743231" cy="266590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D51B066-D916-45BE-A2F9-6517D6DCF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08" y="2897312"/>
            <a:ext cx="4285859" cy="265199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E1CAECF-DFDB-49F4-84AA-DF0FD5761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187" y="5280318"/>
            <a:ext cx="2546680" cy="15776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CA37A6B-475D-47BD-9CCB-6693CBCF3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132" y="231409"/>
            <a:ext cx="4761389" cy="32006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3F903F3-9240-4A3D-9A95-75A06279A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5445" y="3639950"/>
            <a:ext cx="5310076" cy="26397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7114C4E-5F8E-4D1A-A3C4-B2B87B6628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4288" y="5155746"/>
            <a:ext cx="2287712" cy="1702254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2050D975-46F5-4751-ABB2-F1E1295E4950}"/>
              </a:ext>
            </a:extLst>
          </p:cNvPr>
          <p:cNvCxnSpPr/>
          <p:nvPr/>
        </p:nvCxnSpPr>
        <p:spPr>
          <a:xfrm flipH="1" flipV="1">
            <a:off x="9606337" y="4140485"/>
            <a:ext cx="554805" cy="12123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160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F1DC7E4-F934-443D-A280-E2210830D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650" y="2442007"/>
            <a:ext cx="7211350" cy="4415993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4596566-E5B5-4FA5-9ECD-4914BBBC0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04" y="169905"/>
            <a:ext cx="4860236" cy="325909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BA2B1F8-F1A6-44F7-B764-B10D61C71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804" y="3616504"/>
            <a:ext cx="6034909" cy="30715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487162A-51D6-4133-9C18-CD82C6BF8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4396" y="320405"/>
            <a:ext cx="3770828" cy="1979685"/>
          </a:xfrm>
          <a:prstGeom prst="rect">
            <a:avLst/>
          </a:prstGeom>
        </p:spPr>
      </p:pic>
      <p:sp>
        <p:nvSpPr>
          <p:cNvPr id="6" name="Šipka: dolů 5">
            <a:extLst>
              <a:ext uri="{FF2B5EF4-FFF2-40B4-BE49-F238E27FC236}">
                <a16:creationId xmlns:a16="http://schemas.microsoft.com/office/drawing/2014/main" id="{8FDA88AB-E02E-4E4A-B9F6-0B123A01BB24}"/>
              </a:ext>
            </a:extLst>
          </p:cNvPr>
          <p:cNvSpPr/>
          <p:nvPr/>
        </p:nvSpPr>
        <p:spPr>
          <a:xfrm>
            <a:off x="7262822" y="131024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0E34F0-9D40-40F0-ABE0-B36DB41737EF}"/>
              </a:ext>
            </a:extLst>
          </p:cNvPr>
          <p:cNvSpPr txBox="1"/>
          <p:nvPr/>
        </p:nvSpPr>
        <p:spPr>
          <a:xfrm>
            <a:off x="5148382" y="135739"/>
            <a:ext cx="206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Marcellovo</a:t>
            </a:r>
            <a:r>
              <a:rPr lang="cs-CZ" i="1" dirty="0"/>
              <a:t> divadlo</a:t>
            </a:r>
          </a:p>
        </p:txBody>
      </p:sp>
    </p:spTree>
    <p:extLst>
      <p:ext uri="{BB962C8B-B14F-4D97-AF65-F5344CB8AC3E}">
        <p14:creationId xmlns:p14="http://schemas.microsoft.com/office/powerpoint/2010/main" val="164625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307A9-C218-4BE1-8115-D13F9936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14" y="324028"/>
            <a:ext cx="8548099" cy="785581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dirty="0" err="1"/>
              <a:t>Pantomimus</a:t>
            </a:r>
            <a:r>
              <a:rPr lang="cs-CZ" dirty="0"/>
              <a:t> jako tělesná technika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B56FED-C5AE-480D-A3DF-42008B9F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933" y="0"/>
            <a:ext cx="2341067" cy="45663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452C15E-0D98-45C9-904C-C28BB539D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414" y="3921610"/>
            <a:ext cx="4404586" cy="293639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FA6112B-AE69-40F9-AB1C-71EA1F9F12F9}"/>
              </a:ext>
            </a:extLst>
          </p:cNvPr>
          <p:cNvSpPr txBox="1"/>
          <p:nvPr/>
        </p:nvSpPr>
        <p:spPr>
          <a:xfrm>
            <a:off x="431514" y="1524877"/>
            <a:ext cx="87150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Přední </a:t>
            </a:r>
            <a:r>
              <a:rPr lang="cs-CZ" sz="1800" u="sng" dirty="0"/>
              <a:t>pantomim</a:t>
            </a:r>
            <a:r>
              <a:rPr lang="cs-CZ" sz="1800" dirty="0"/>
              <a:t> té doby, tj. vlády císaře </a:t>
            </a:r>
            <a:r>
              <a:rPr lang="cs-CZ" sz="1800" dirty="0" err="1"/>
              <a:t>Nerona</a:t>
            </a:r>
            <a:r>
              <a:rPr lang="cs-CZ" sz="1800" dirty="0"/>
              <a:t>, byl nepochybně muž skvělých schopností, který nad všemi vynikal šíří svého uměleckého záběru a </a:t>
            </a:r>
            <a:r>
              <a:rPr lang="cs-CZ" sz="1800" dirty="0" err="1"/>
              <a:t>vycizelovaností</a:t>
            </a:r>
            <a:r>
              <a:rPr lang="cs-CZ" sz="1800" dirty="0"/>
              <a:t> výrazu. […] rozhodl se, že bude hrát bez </a:t>
            </a:r>
            <a:r>
              <a:rPr lang="cs-CZ" sz="1800" b="1" dirty="0"/>
              <a:t>doprovodu hudebního nástroje</a:t>
            </a:r>
            <a:r>
              <a:rPr lang="cs-CZ" sz="1800" dirty="0"/>
              <a:t> či </a:t>
            </a:r>
            <a:r>
              <a:rPr lang="cs-CZ" sz="1800" b="1" dirty="0"/>
              <a:t>zpěvu</a:t>
            </a:r>
            <a:r>
              <a:rPr lang="cs-CZ" sz="1800" dirty="0"/>
              <a:t>. A jak řekl, tak udělal.</a:t>
            </a:r>
          </a:p>
          <a:p>
            <a:endParaRPr lang="cs-CZ" sz="1800" dirty="0"/>
          </a:p>
          <a:p>
            <a:r>
              <a:rPr lang="cs-CZ" sz="1800" b="1" dirty="0"/>
              <a:t>Udavačům rytmu</a:t>
            </a:r>
            <a:r>
              <a:rPr lang="cs-CZ" sz="1800" dirty="0"/>
              <a:t>, </a:t>
            </a:r>
            <a:r>
              <a:rPr lang="cs-CZ" sz="1800" b="1" dirty="0"/>
              <a:t>flétnistům</a:t>
            </a:r>
            <a:r>
              <a:rPr lang="cs-CZ" sz="1800" dirty="0"/>
              <a:t> a dokonce i </a:t>
            </a:r>
            <a:r>
              <a:rPr lang="cs-CZ" sz="1800" b="1" dirty="0"/>
              <a:t>sboru</a:t>
            </a:r>
            <a:r>
              <a:rPr lang="cs-CZ" sz="1800" dirty="0"/>
              <a:t>, těm všem nařídil zachovat naprosté ticho. A potom ‒odkázán jen na </a:t>
            </a:r>
            <a:r>
              <a:rPr lang="cs-CZ" sz="1800" b="1" dirty="0"/>
              <a:t>pohyby</a:t>
            </a:r>
            <a:r>
              <a:rPr lang="cs-CZ" sz="1800" dirty="0"/>
              <a:t> svého </a:t>
            </a:r>
            <a:r>
              <a:rPr lang="cs-CZ" sz="1800" b="1" dirty="0"/>
              <a:t>těla</a:t>
            </a:r>
            <a:r>
              <a:rPr lang="cs-CZ" sz="1800" dirty="0"/>
              <a:t> ‒ předvedl vášnivou lásku Area a Afrodity, udavačské Slunce, </a:t>
            </a:r>
            <a:r>
              <a:rPr lang="cs-CZ" sz="1800" dirty="0" err="1"/>
              <a:t>Hefaistovo</a:t>
            </a:r>
            <a:r>
              <a:rPr lang="cs-CZ" sz="1800" dirty="0"/>
              <a:t> řemeslné umění, to, jak spoutal oba milence sítí, i ostatní bohy, jak přihlíží a baví se, ruměnec Afroditin i stud </a:t>
            </a:r>
            <a:r>
              <a:rPr lang="cs-CZ" sz="1800" dirty="0" err="1"/>
              <a:t>Areův</a:t>
            </a:r>
            <a:r>
              <a:rPr lang="cs-CZ" sz="1800" dirty="0"/>
              <a:t> a jeho naléhavé prosby o slitování – zkrátka celý příběh.</a:t>
            </a:r>
          </a:p>
          <a:p>
            <a:endParaRPr lang="cs-CZ" sz="1800" dirty="0"/>
          </a:p>
          <a:p>
            <a:r>
              <a:rPr lang="cs-CZ" sz="1800" dirty="0"/>
              <a:t>Demetrius byl představením </a:t>
            </a:r>
            <a:r>
              <a:rPr lang="cs-CZ" sz="1800" dirty="0" err="1"/>
              <a:t>unešen</a:t>
            </a:r>
            <a:r>
              <a:rPr lang="cs-CZ" sz="1800" dirty="0"/>
              <a:t> a nešetřil na adresu pantomima chválou.</a:t>
            </a:r>
            <a:br>
              <a:rPr lang="cs-CZ" sz="1800" dirty="0"/>
            </a:br>
            <a:r>
              <a:rPr lang="cs-CZ" sz="1800" dirty="0"/>
              <a:t>Aby vyjádřil své nadšení, zvednul se ze sedadla a zvolal na celé divadlo: </a:t>
            </a:r>
            <a:br>
              <a:rPr lang="cs-CZ" sz="1800" dirty="0"/>
            </a:br>
            <a:r>
              <a:rPr lang="cs-CZ" sz="1800" dirty="0"/>
              <a:t>„Úžasné, nejen že vidím postavy, které předvádíš, já je dokonce slyším mluvit! </a:t>
            </a:r>
            <a:br>
              <a:rPr lang="cs-CZ" sz="1800" dirty="0"/>
            </a:br>
            <a:r>
              <a:rPr lang="cs-CZ" sz="1800" dirty="0"/>
              <a:t>Připadá mi, jako by tvoje ruce byly zároveň tvým jazykem.“</a:t>
            </a:r>
          </a:p>
          <a:p>
            <a:endParaRPr lang="cs-CZ" dirty="0"/>
          </a:p>
          <a:p>
            <a:r>
              <a:rPr lang="cs-CZ" i="1" dirty="0" err="1"/>
              <a:t>Lukianos</a:t>
            </a:r>
            <a:r>
              <a:rPr lang="cs-CZ" i="1" dirty="0"/>
              <a:t>: O tanci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8867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C87D0-A2C9-41C4-95A4-DCC75DDEA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487025" cy="730249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Komedie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EC33525-2421-4B98-A72A-7701D7E65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39" y="1181100"/>
            <a:ext cx="2934512" cy="381048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956100C-55C3-4431-B161-2E6C0808C146}"/>
              </a:ext>
            </a:extLst>
          </p:cNvPr>
          <p:cNvSpPr txBox="1"/>
          <p:nvPr/>
        </p:nvSpPr>
        <p:spPr>
          <a:xfrm>
            <a:off x="4067944" y="1601416"/>
            <a:ext cx="275195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accent2"/>
                </a:solidFill>
              </a:rPr>
              <a:t>DORSKÁ KOMEDIE</a:t>
            </a:r>
            <a:br>
              <a:rPr lang="cs-CZ" sz="2000" dirty="0"/>
            </a:b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dirty="0"/>
              <a:t>komický žánr</a:t>
            </a:r>
          </a:p>
          <a:p>
            <a:pPr marL="285750" indent="-285750">
              <a:buFontTx/>
              <a:buChar char="-"/>
            </a:pPr>
            <a:r>
              <a:rPr lang="cs-CZ" dirty="0"/>
              <a:t>vznik: dórští Řekové, </a:t>
            </a:r>
            <a:r>
              <a:rPr lang="cs-CZ" dirty="0" err="1"/>
              <a:t>Megara</a:t>
            </a:r>
            <a:r>
              <a:rPr lang="cs-CZ" dirty="0"/>
              <a:t> → Sicílie</a:t>
            </a:r>
          </a:p>
          <a:p>
            <a:pPr marL="285750" indent="-285750">
              <a:buFontTx/>
              <a:buChar char="-"/>
            </a:pPr>
            <a:r>
              <a:rPr lang="cs-CZ" dirty="0"/>
              <a:t>autor: </a:t>
            </a:r>
            <a:r>
              <a:rPr lang="cs-CZ" dirty="0" err="1"/>
              <a:t>Epicharmos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možný předchůdce řecké komedie</a:t>
            </a:r>
          </a:p>
          <a:p>
            <a:pPr marL="285750" indent="-285750">
              <a:buFontTx/>
              <a:buChar char="-"/>
            </a:pPr>
            <a:r>
              <a:rPr lang="cs-CZ" dirty="0"/>
              <a:t>výsměšné zpodobnění bohů, hrdinů i skutečných lidí (burleska)</a:t>
            </a:r>
          </a:p>
          <a:p>
            <a:pPr marL="285750" indent="-285750">
              <a:buFontTx/>
              <a:buChar char="-"/>
            </a:pPr>
            <a:r>
              <a:rPr lang="cs-CZ" dirty="0"/>
              <a:t>ustálené postavy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17BB7C62-B50D-42CB-9584-A3CBBFF00350}"/>
              </a:ext>
            </a:extLst>
          </p:cNvPr>
          <p:cNvSpPr/>
          <p:nvPr/>
        </p:nvSpPr>
        <p:spPr>
          <a:xfrm>
            <a:off x="7104366" y="19592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B4D1D05-B820-4F03-BEF3-DD9AB3D6DB1F}"/>
              </a:ext>
            </a:extLst>
          </p:cNvPr>
          <p:cNvSpPr txBox="1"/>
          <p:nvPr/>
        </p:nvSpPr>
        <p:spPr>
          <a:xfrm>
            <a:off x="8696325" y="1601416"/>
            <a:ext cx="275195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ŘÍMSKÁ KOMEDIE</a:t>
            </a:r>
            <a:br>
              <a:rPr lang="cs-CZ" dirty="0">
                <a:solidFill>
                  <a:schemeClr val="accent1"/>
                </a:solidFill>
              </a:rPr>
            </a:br>
            <a:br>
              <a:rPr lang="cs-CZ" dirty="0">
                <a:solidFill>
                  <a:schemeClr val="accent1"/>
                </a:solidFill>
              </a:rPr>
            </a:br>
            <a:r>
              <a:rPr lang="cs-CZ" dirty="0"/>
              <a:t>- </a:t>
            </a:r>
            <a:r>
              <a:rPr lang="cs-CZ" dirty="0" err="1"/>
              <a:t>palliáta</a:t>
            </a:r>
            <a:r>
              <a:rPr lang="cs-CZ" dirty="0"/>
              <a:t> a </a:t>
            </a:r>
            <a:r>
              <a:rPr lang="cs-CZ" dirty="0" err="1"/>
              <a:t>togáta</a:t>
            </a:r>
            <a:br>
              <a:rPr lang="cs-CZ" dirty="0"/>
            </a:br>
            <a:r>
              <a:rPr lang="cs-CZ" dirty="0"/>
              <a:t>- 240 př. Kr.: Ludi Romani</a:t>
            </a:r>
          </a:p>
        </p:txBody>
      </p:sp>
      <p:sp>
        <p:nvSpPr>
          <p:cNvPr id="9" name="Šipka: nahoru 8">
            <a:extLst>
              <a:ext uri="{FF2B5EF4-FFF2-40B4-BE49-F238E27FC236}">
                <a16:creationId xmlns:a16="http://schemas.microsoft.com/office/drawing/2014/main" id="{18BBC4F7-A64F-4BA3-A973-35F8543CDBEF}"/>
              </a:ext>
            </a:extLst>
          </p:cNvPr>
          <p:cNvSpPr/>
          <p:nvPr/>
        </p:nvSpPr>
        <p:spPr>
          <a:xfrm>
            <a:off x="8791575" y="3241333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540618D-9547-4E85-A560-3DC1C1D76DB5}"/>
              </a:ext>
            </a:extLst>
          </p:cNvPr>
          <p:cNvSpPr txBox="1"/>
          <p:nvPr/>
        </p:nvSpPr>
        <p:spPr>
          <a:xfrm>
            <a:off x="8791575" y="4627438"/>
            <a:ext cx="2561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ATELLANA</a:t>
            </a:r>
            <a:br>
              <a:rPr lang="cs-CZ" dirty="0"/>
            </a:br>
            <a:br>
              <a:rPr lang="cs-CZ" dirty="0"/>
            </a:br>
            <a:r>
              <a:rPr lang="cs-CZ" dirty="0"/>
              <a:t>- </a:t>
            </a:r>
            <a:r>
              <a:rPr lang="cs-CZ" dirty="0" err="1"/>
              <a:t>oskická</a:t>
            </a:r>
            <a:r>
              <a:rPr lang="cs-CZ" dirty="0"/>
              <a:t> fraška</a:t>
            </a:r>
            <a:br>
              <a:rPr lang="cs-CZ" dirty="0"/>
            </a:br>
            <a:r>
              <a:rPr lang="cs-CZ" dirty="0"/>
              <a:t>- ustálené postavy: </a:t>
            </a:r>
            <a:r>
              <a:rPr lang="cs-CZ" sz="1800" dirty="0" err="1"/>
              <a:t>Maccus</a:t>
            </a:r>
            <a:r>
              <a:rPr lang="cs-CZ" sz="1800" dirty="0"/>
              <a:t>, </a:t>
            </a:r>
            <a:r>
              <a:rPr lang="cs-CZ" sz="1800" dirty="0" err="1"/>
              <a:t>Bucco</a:t>
            </a:r>
            <a:r>
              <a:rPr lang="cs-CZ" sz="1800" dirty="0"/>
              <a:t>, Pappus, </a:t>
            </a:r>
            <a:r>
              <a:rPr lang="cs-CZ" sz="1800" dirty="0" err="1"/>
              <a:t>Dossennus</a:t>
            </a:r>
            <a:r>
              <a:rPr lang="cs-CZ" sz="1800" dirty="0"/>
              <a:t>, </a:t>
            </a:r>
            <a:r>
              <a:rPr lang="cs-CZ" sz="1800" dirty="0" err="1"/>
              <a:t>Manducus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F87202E-2D6C-430F-8D63-07AA1BCFE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2303" y="2921068"/>
            <a:ext cx="1755374" cy="2191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77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2238EA-82E3-4322-B02B-EE9FDDD3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2" y="342281"/>
            <a:ext cx="2990850" cy="882650"/>
          </a:xfrm>
          <a:ln w="28575">
            <a:solidFill>
              <a:schemeClr val="accent6"/>
            </a:solidFill>
          </a:ln>
        </p:spPr>
        <p:txBody>
          <a:bodyPr/>
          <a:lstStyle/>
          <a:p>
            <a:pPr algn="ctr"/>
            <a:r>
              <a:rPr lang="cs-CZ" dirty="0"/>
              <a:t>Tragédie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128C036-BA8D-42EA-8476-B488EA4A0C90}"/>
              </a:ext>
            </a:extLst>
          </p:cNvPr>
          <p:cNvSpPr txBox="1">
            <a:spLocks/>
          </p:cNvSpPr>
          <p:nvPr/>
        </p:nvSpPr>
        <p:spPr>
          <a:xfrm>
            <a:off x="7572375" y="298451"/>
            <a:ext cx="2990850" cy="882650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Mimus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69F5B8-E270-47F2-91A8-BFEB22EB032D}"/>
              </a:ext>
            </a:extLst>
          </p:cNvPr>
          <p:cNvSpPr txBox="1"/>
          <p:nvPr/>
        </p:nvSpPr>
        <p:spPr>
          <a:xfrm>
            <a:off x="838200" y="1657350"/>
            <a:ext cx="29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ŘECKÁ TRAGÉDIE</a:t>
            </a:r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55D3B778-7C4C-4EDE-BDD9-682776B6118E}"/>
              </a:ext>
            </a:extLst>
          </p:cNvPr>
          <p:cNvSpPr/>
          <p:nvPr/>
        </p:nvSpPr>
        <p:spPr>
          <a:xfrm>
            <a:off x="2091309" y="2333625"/>
            <a:ext cx="484632" cy="62865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5921672-FC9B-4361-B66F-92DC37007484}"/>
              </a:ext>
            </a:extLst>
          </p:cNvPr>
          <p:cNvSpPr txBox="1"/>
          <p:nvPr/>
        </p:nvSpPr>
        <p:spPr>
          <a:xfrm>
            <a:off x="762002" y="3429000"/>
            <a:ext cx="299085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ŘÍMSKÁ TRAGÉDIE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- z řecké mytologie (</a:t>
            </a:r>
            <a:r>
              <a:rPr lang="cs-CZ" i="1" dirty="0" err="1"/>
              <a:t>crepidata</a:t>
            </a:r>
            <a:r>
              <a:rPr lang="cs-CZ" dirty="0"/>
              <a:t>)</a:t>
            </a:r>
            <a:br>
              <a:rPr lang="cs-CZ" dirty="0"/>
            </a:br>
            <a:br>
              <a:rPr lang="cs-CZ" dirty="0"/>
            </a:br>
            <a:r>
              <a:rPr lang="cs-CZ" dirty="0"/>
              <a:t>- z římské historie a mytologie (</a:t>
            </a:r>
            <a:r>
              <a:rPr lang="cs-CZ" i="1" dirty="0" err="1"/>
              <a:t>praetexta</a:t>
            </a:r>
            <a:r>
              <a:rPr lang="cs-CZ" dirty="0"/>
              <a:t> [</a:t>
            </a:r>
            <a:r>
              <a:rPr lang="cs-CZ" dirty="0" err="1"/>
              <a:t>prétexta</a:t>
            </a:r>
            <a:r>
              <a:rPr lang="cs-CZ" dirty="0"/>
              <a:t>])</a:t>
            </a:r>
            <a:br>
              <a:rPr lang="cs-CZ" dirty="0"/>
            </a:br>
            <a:r>
              <a:rPr lang="cs-CZ" dirty="0"/>
              <a:t>SENEKA </a:t>
            </a:r>
            <a:br>
              <a:rPr lang="cs-CZ" dirty="0"/>
            </a:br>
            <a:r>
              <a:rPr lang="cs-CZ" dirty="0"/>
              <a:t>(císařství)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7118166-3121-49F1-93E9-E43F784D1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050" y="3333750"/>
            <a:ext cx="2173438" cy="2680573"/>
          </a:xfrm>
          <a:prstGeom prst="rect">
            <a:avLst/>
          </a:prstGeom>
        </p:spPr>
      </p:pic>
      <p:pic>
        <p:nvPicPr>
          <p:cNvPr id="10" name="Obrázek 9" descr="Obsah obrázku oblečení, maska&#10;&#10;Popis byl vytvořen automaticky">
            <a:extLst>
              <a:ext uri="{FF2B5EF4-FFF2-40B4-BE49-F238E27FC236}">
                <a16:creationId xmlns:a16="http://schemas.microsoft.com/office/drawing/2014/main" id="{1DBDC7EB-99EA-4FE2-A1F7-516429303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351292"/>
            <a:ext cx="2171702" cy="299045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5057113-FEEB-49AA-B35D-0EE718E43B46}"/>
              </a:ext>
            </a:extLst>
          </p:cNvPr>
          <p:cNvSpPr txBox="1"/>
          <p:nvPr/>
        </p:nvSpPr>
        <p:spPr>
          <a:xfrm>
            <a:off x="7434262" y="1456462"/>
            <a:ext cx="44910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1800" dirty="0"/>
              <a:t>mluvená řeč, zpěv i tanec</a:t>
            </a:r>
          </a:p>
          <a:p>
            <a:pPr marL="342900" indent="-342900">
              <a:buFontTx/>
              <a:buChar char="-"/>
            </a:pPr>
            <a:r>
              <a:rPr lang="cs-CZ" sz="1800" dirty="0"/>
              <a:t>kratší útvar a naopak i někdy velké množství postav (i sbor) a spektakulární děj</a:t>
            </a:r>
          </a:p>
          <a:p>
            <a:pPr marL="342900" indent="-342900">
              <a:buFontTx/>
              <a:buChar char="-"/>
            </a:pPr>
            <a:r>
              <a:rPr lang="cs-CZ" sz="1800" dirty="0"/>
              <a:t>vážný i komický (satirický) mód 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sz="1800" dirty="0"/>
              <a:t>kombinace improvizace a připraveného textu</a:t>
            </a:r>
          </a:p>
          <a:p>
            <a:pPr marL="342900" indent="-342900">
              <a:buFontTx/>
              <a:buChar char="-"/>
            </a:pPr>
            <a:r>
              <a:rPr lang="cs-CZ" sz="1800" dirty="0"/>
              <a:t>bez masek</a:t>
            </a:r>
          </a:p>
          <a:p>
            <a:pPr marL="342900" indent="-342900">
              <a:buFontTx/>
              <a:buChar char="-"/>
            </a:pPr>
            <a:r>
              <a:rPr lang="cs-CZ" sz="1800" dirty="0"/>
              <a:t>hrají i ženy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6C867A4-91F9-4BA0-B811-913DC403D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4814" y="3341751"/>
            <a:ext cx="2637187" cy="351624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743C1B1-F870-4D67-A1F5-083C6038A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4262" y="4177427"/>
            <a:ext cx="1612267" cy="27031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47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DC56ED-9753-4EA7-A99C-D9D40E2F3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196597"/>
            <a:ext cx="10515600" cy="749300"/>
          </a:xfrm>
        </p:spPr>
        <p:txBody>
          <a:bodyPr/>
          <a:lstStyle/>
          <a:p>
            <a:r>
              <a:rPr lang="cs-CZ" dirty="0"/>
              <a:t>Divadelní vs. performanční prostor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1050450-243D-459F-AA72-C078C283B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2207637"/>
            <a:ext cx="4592320" cy="244272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E366FAE-7176-496F-81AE-C24EC84A4B90}"/>
              </a:ext>
            </a:extLst>
          </p:cNvPr>
          <p:cNvSpPr txBox="1"/>
          <p:nvPr/>
        </p:nvSpPr>
        <p:spPr>
          <a:xfrm>
            <a:off x="171450" y="4743450"/>
            <a:ext cx="271462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Řecké divadlo 4. století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A97F2B3A-7341-44A1-A9C4-A8B7B85C53FB}"/>
              </a:ext>
            </a:extLst>
          </p:cNvPr>
          <p:cNvSpPr/>
          <p:nvPr/>
        </p:nvSpPr>
        <p:spPr>
          <a:xfrm>
            <a:off x="5057632" y="3186683"/>
            <a:ext cx="7524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AFF4980-9E77-479B-BA39-5F34318CE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203" y="1181101"/>
            <a:ext cx="3670772" cy="25690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CBF0446-572B-46AC-AE4D-E3B2A1F7D4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2" t="15891" b="8257"/>
          <a:stretch/>
        </p:blipFill>
        <p:spPr>
          <a:xfrm>
            <a:off x="7940203" y="3985399"/>
            <a:ext cx="3670772" cy="274699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B162C59-49C8-408E-9F02-8576BACEE62D}"/>
              </a:ext>
            </a:extLst>
          </p:cNvPr>
          <p:cNvSpPr txBox="1"/>
          <p:nvPr/>
        </p:nvSpPr>
        <p:spPr>
          <a:xfrm>
            <a:off x="5973291" y="2690335"/>
            <a:ext cx="1876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THEATRON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+</a:t>
            </a:r>
          </a:p>
          <a:p>
            <a:pPr algn="ctr"/>
            <a:endParaRPr lang="cs-CZ" dirty="0"/>
          </a:p>
          <a:p>
            <a:pPr algn="ctr"/>
            <a:r>
              <a:rPr lang="cs-CZ" dirty="0">
                <a:solidFill>
                  <a:srgbClr val="FFC000"/>
                </a:solidFill>
              </a:rPr>
              <a:t>FLYACKÉ JEVIŠTĚ</a:t>
            </a:r>
          </a:p>
        </p:txBody>
      </p:sp>
    </p:spTree>
    <p:extLst>
      <p:ext uri="{BB962C8B-B14F-4D97-AF65-F5344CB8AC3E}">
        <p14:creationId xmlns:p14="http://schemas.microsoft.com/office/powerpoint/2010/main" val="595989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DC56ED-9753-4EA7-A99C-D9D40E2F3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196597"/>
            <a:ext cx="10515600" cy="749300"/>
          </a:xfrm>
        </p:spPr>
        <p:txBody>
          <a:bodyPr/>
          <a:lstStyle/>
          <a:p>
            <a:r>
              <a:rPr lang="cs-CZ" dirty="0"/>
              <a:t>Divadelní vs. performanční prostor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AFF4980-9E77-479B-BA39-5F34318CE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55" t="23729" r="24651" b="39196"/>
          <a:stretch/>
        </p:blipFill>
        <p:spPr>
          <a:xfrm>
            <a:off x="257175" y="1162050"/>
            <a:ext cx="4647248" cy="22669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0E47CDD-5275-49B3-AD2A-8F8A04C92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050" y="945897"/>
            <a:ext cx="2690829" cy="318765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81DA3A8-3B9C-4D06-87B3-6E9BE4977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556" y="4295775"/>
            <a:ext cx="4547743" cy="25622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1F8E15F-0F23-49B8-809A-7E814E54D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470" y="4295775"/>
            <a:ext cx="4871151" cy="256222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13428DF-D61A-4151-B8D5-2CEA0D266423}"/>
              </a:ext>
            </a:extLst>
          </p:cNvPr>
          <p:cNvSpPr txBox="1"/>
          <p:nvPr/>
        </p:nvSpPr>
        <p:spPr>
          <a:xfrm>
            <a:off x="548885" y="6372225"/>
            <a:ext cx="172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err="1"/>
              <a:t>Circus</a:t>
            </a:r>
            <a:r>
              <a:rPr lang="cs-CZ" i="1" dirty="0"/>
              <a:t> </a:t>
            </a:r>
            <a:r>
              <a:rPr lang="cs-CZ" i="1" dirty="0" err="1"/>
              <a:t>maximus</a:t>
            </a:r>
            <a:endParaRPr lang="cs-CZ" i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E628264-9A77-4879-89AD-761F3D9680EC}"/>
              </a:ext>
            </a:extLst>
          </p:cNvPr>
          <p:cNvSpPr txBox="1"/>
          <p:nvPr/>
        </p:nvSpPr>
        <p:spPr>
          <a:xfrm>
            <a:off x="6378185" y="3926443"/>
            <a:ext cx="2690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err="1"/>
              <a:t>Forum</a:t>
            </a:r>
            <a:r>
              <a:rPr lang="cs-CZ" i="1" dirty="0"/>
              <a:t> </a:t>
            </a:r>
            <a:r>
              <a:rPr lang="cs-CZ" i="1" dirty="0" err="1"/>
              <a:t>Romanum</a:t>
            </a:r>
            <a:endParaRPr lang="cs-CZ" i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732FCA8-A959-4CC0-8E6F-F84E18F3586E}"/>
              </a:ext>
            </a:extLst>
          </p:cNvPr>
          <p:cNvSpPr txBox="1"/>
          <p:nvPr/>
        </p:nvSpPr>
        <p:spPr>
          <a:xfrm>
            <a:off x="6962775" y="1371600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/>
              <a:t>Chrám Velké matky</a:t>
            </a:r>
            <a:br>
              <a:rPr lang="cs-CZ" i="1" dirty="0"/>
            </a:br>
            <a:r>
              <a:rPr lang="cs-CZ" i="1" dirty="0"/>
              <a:t>na Palatinu</a:t>
            </a:r>
          </a:p>
        </p:txBody>
      </p:sp>
    </p:spTree>
    <p:extLst>
      <p:ext uri="{BB962C8B-B14F-4D97-AF65-F5344CB8AC3E}">
        <p14:creationId xmlns:p14="http://schemas.microsoft.com/office/powerpoint/2010/main" val="3916480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D29425D-7169-43EE-B74E-7F6C7D996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04" y="304801"/>
            <a:ext cx="11105558" cy="545782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94A7B46-B50C-4830-A417-D3B605E1A70E}"/>
              </a:ext>
            </a:extLst>
          </p:cNvPr>
          <p:cNvSpPr txBox="1"/>
          <p:nvPr/>
        </p:nvSpPr>
        <p:spPr>
          <a:xfrm>
            <a:off x="3243245" y="6019800"/>
            <a:ext cx="570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Řím za republiky (509</a:t>
            </a:r>
            <a:r>
              <a:rPr lang="cs-CZ" sz="2400" dirty="0">
                <a:cs typeface="Times New Roman" panose="02020603050405020304" pitchFamily="18" charset="0"/>
              </a:rPr>
              <a:t>‒27 př. Kr.)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31425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84EE44-1DA0-45E6-9A39-22296973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6987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 err="1"/>
              <a:t>Spektakularizace</a:t>
            </a:r>
            <a:r>
              <a:rPr lang="cs-CZ" sz="4000" dirty="0"/>
              <a:t> veřejného a divadelního prostoru</a:t>
            </a:r>
            <a:br>
              <a:rPr lang="cs-CZ" sz="4000" dirty="0"/>
            </a:br>
            <a:r>
              <a:rPr lang="cs-CZ" sz="4000" dirty="0"/>
              <a:t>(konec republiky, císařství)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6590BC-9ABD-458D-846B-8A13F5653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346000"/>
            <a:ext cx="3660808" cy="269082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659982B-5CCA-4DD3-A384-92E1B0E03B7E}"/>
              </a:ext>
            </a:extLst>
          </p:cNvPr>
          <p:cNvSpPr txBox="1"/>
          <p:nvPr/>
        </p:nvSpPr>
        <p:spPr>
          <a:xfrm>
            <a:off x="419100" y="5229225"/>
            <a:ext cx="362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Magna </a:t>
            </a:r>
            <a:r>
              <a:rPr lang="cs-CZ" sz="2000" dirty="0" err="1"/>
              <a:t>Graecia</a:t>
            </a:r>
            <a:r>
              <a:rPr lang="cs-CZ" sz="2000" dirty="0"/>
              <a:t>: </a:t>
            </a:r>
            <a:r>
              <a:rPr lang="cs-CZ" sz="2000" b="1" dirty="0"/>
              <a:t>divadlo-chrám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5A6FA197-1337-4441-9FA8-4D9641523CE7}"/>
              </a:ext>
            </a:extLst>
          </p:cNvPr>
          <p:cNvSpPr/>
          <p:nvPr/>
        </p:nvSpPr>
        <p:spPr>
          <a:xfrm>
            <a:off x="4352925" y="3429000"/>
            <a:ext cx="78105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3DC220-C7C7-4445-8FAD-54459CAE1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220" y="1510444"/>
            <a:ext cx="5172405" cy="29089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DBE4C17-A5C9-4DCA-9F72-DF39BAF13E4A}"/>
              </a:ext>
            </a:extLst>
          </p:cNvPr>
          <p:cNvSpPr txBox="1"/>
          <p:nvPr/>
        </p:nvSpPr>
        <p:spPr>
          <a:xfrm>
            <a:off x="4662909" y="6409015"/>
            <a:ext cx="253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err="1"/>
              <a:t>Pompeiovo</a:t>
            </a:r>
            <a:r>
              <a:rPr lang="cs-CZ" i="1" dirty="0"/>
              <a:t> divadlo, Řím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B585CB1-E372-4D06-B407-EF94E70A5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559" y="4375159"/>
            <a:ext cx="4413074" cy="248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19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84EE44-1DA0-45E6-9A39-22296973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69875"/>
            <a:ext cx="11811000" cy="1325563"/>
          </a:xfrm>
        </p:spPr>
        <p:txBody>
          <a:bodyPr>
            <a:normAutofit/>
          </a:bodyPr>
          <a:lstStyle/>
          <a:p>
            <a:r>
              <a:rPr lang="cs-CZ" sz="4000" dirty="0" err="1"/>
              <a:t>Spektakularizace</a:t>
            </a:r>
            <a:r>
              <a:rPr lang="cs-CZ" sz="4000" dirty="0"/>
              <a:t> divadelního prostoru:</a:t>
            </a:r>
            <a:br>
              <a:rPr lang="cs-CZ" sz="4000" dirty="0"/>
            </a:br>
            <a:r>
              <a:rPr lang="cs-CZ" sz="4000" b="1" dirty="0"/>
              <a:t>scénografie a mašinérie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E60B4D3-5A5D-4FAE-A5C6-F4D5E822F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799739"/>
            <a:ext cx="3633531" cy="242032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F9D0BCE-DDD7-4BF3-8FB1-49AAEF579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4424362"/>
            <a:ext cx="3633531" cy="2341705"/>
          </a:xfrm>
          <a:prstGeom prst="rect">
            <a:avLst/>
          </a:prstGeom>
        </p:spPr>
      </p:pic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BF0E016D-46CE-480F-832B-FF17F9CD1A2E}"/>
              </a:ext>
            </a:extLst>
          </p:cNvPr>
          <p:cNvSpPr/>
          <p:nvPr/>
        </p:nvSpPr>
        <p:spPr>
          <a:xfrm>
            <a:off x="4674265" y="2273426"/>
            <a:ext cx="6953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69EC701-FB4D-4A5A-8F2F-FBBBAD90D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975" y="1262062"/>
            <a:ext cx="6105525" cy="54387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242F403-C06C-4FFA-9652-8EA51F65A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975" y="4853327"/>
            <a:ext cx="6105526" cy="1847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E595C5-57F7-4C7B-8FFA-60B1A578992C}"/>
              </a:ext>
            </a:extLst>
          </p:cNvPr>
          <p:cNvSpPr txBox="1"/>
          <p:nvPr/>
        </p:nvSpPr>
        <p:spPr>
          <a:xfrm>
            <a:off x="4385007" y="4115514"/>
            <a:ext cx="12477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err="1"/>
              <a:t>scaenae</a:t>
            </a:r>
            <a:r>
              <a:rPr lang="cs-CZ" i="1" dirty="0"/>
              <a:t> </a:t>
            </a:r>
            <a:r>
              <a:rPr lang="cs-CZ" i="1" dirty="0" err="1"/>
              <a:t>frons</a:t>
            </a:r>
            <a:br>
              <a:rPr lang="cs-CZ" i="1" dirty="0"/>
            </a:br>
            <a:endParaRPr lang="cs-CZ" i="1" dirty="0"/>
          </a:p>
          <a:p>
            <a:pPr algn="ctr"/>
            <a:r>
              <a:rPr lang="cs-CZ" i="1" dirty="0"/>
              <a:t>opona</a:t>
            </a:r>
            <a:br>
              <a:rPr lang="cs-CZ" i="1" dirty="0"/>
            </a:br>
            <a:endParaRPr lang="cs-CZ" i="1" dirty="0"/>
          </a:p>
          <a:p>
            <a:pPr algn="ctr"/>
            <a:r>
              <a:rPr lang="cs-CZ" i="1" dirty="0" err="1"/>
              <a:t>periakty</a:t>
            </a:r>
            <a:br>
              <a:rPr lang="cs-CZ" i="1" dirty="0"/>
            </a:br>
            <a:br>
              <a:rPr lang="cs-CZ" i="1" dirty="0"/>
            </a:br>
            <a:r>
              <a:rPr lang="cs-CZ" i="1" dirty="0"/>
              <a:t>velum</a:t>
            </a:r>
            <a:br>
              <a:rPr lang="cs-CZ" i="1" dirty="0"/>
            </a:br>
            <a:r>
              <a:rPr lang="cs-CZ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7066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84EE44-1DA0-45E6-9A39-22296973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43775"/>
            <a:ext cx="11332395" cy="1081591"/>
          </a:xfrm>
        </p:spPr>
        <p:txBody>
          <a:bodyPr>
            <a:normAutofit/>
          </a:bodyPr>
          <a:lstStyle/>
          <a:p>
            <a:r>
              <a:rPr lang="cs-CZ" sz="4000" dirty="0" err="1"/>
              <a:t>Spektakularizace</a:t>
            </a:r>
            <a:r>
              <a:rPr lang="cs-CZ" sz="4000" dirty="0"/>
              <a:t> divadelního prostoru: </a:t>
            </a:r>
            <a:r>
              <a:rPr lang="cs-CZ" sz="4000" b="1" dirty="0"/>
              <a:t>kostým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BF0E016D-46CE-480F-832B-FF17F9CD1A2E}"/>
              </a:ext>
            </a:extLst>
          </p:cNvPr>
          <p:cNvSpPr/>
          <p:nvPr/>
        </p:nvSpPr>
        <p:spPr>
          <a:xfrm>
            <a:off x="4400550" y="3981450"/>
            <a:ext cx="6953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A1619AA-D9B0-4E92-9791-065F832D7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202" y="1772955"/>
            <a:ext cx="2352673" cy="454215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A7FCE7F-A3AF-4EA4-9284-284902E8D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1744851"/>
            <a:ext cx="1790700" cy="24647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046991-D49F-4646-81FD-EBC7B23C2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24" y="4097982"/>
            <a:ext cx="3490203" cy="266317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D136826-D568-4ABE-A594-9C3DEC45B285}"/>
              </a:ext>
            </a:extLst>
          </p:cNvPr>
          <p:cNvSpPr txBox="1"/>
          <p:nvPr/>
        </p:nvSpPr>
        <p:spPr>
          <a:xfrm>
            <a:off x="4291015" y="174485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err="1"/>
              <a:t>onkos</a:t>
            </a:r>
            <a:endParaRPr lang="cs-CZ" i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56FFB66-E543-4059-BE0D-8C83FCCD7D68}"/>
              </a:ext>
            </a:extLst>
          </p:cNvPr>
          <p:cNvSpPr txBox="1"/>
          <p:nvPr/>
        </p:nvSpPr>
        <p:spPr>
          <a:xfrm>
            <a:off x="8264703" y="1742558"/>
            <a:ext cx="392729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Pokud si máme učinit názor na tragédii, pojďme nejprve prozkoumat její vnější znaky: […] Po scéně se klátí na neúměrně </a:t>
            </a:r>
            <a:r>
              <a:rPr lang="cs-CZ" b="1" dirty="0"/>
              <a:t>vysokých botách</a:t>
            </a:r>
            <a:r>
              <a:rPr lang="cs-CZ" dirty="0"/>
              <a:t>, jeho hlava je úplně skrytá pod </a:t>
            </a:r>
            <a:r>
              <a:rPr lang="cs-CZ" b="1" dirty="0"/>
              <a:t>obrovskou maskou</a:t>
            </a:r>
            <a:r>
              <a:rPr lang="cs-CZ" dirty="0"/>
              <a:t>, jejíž </a:t>
            </a:r>
            <a:r>
              <a:rPr lang="cs-CZ" b="1" dirty="0"/>
              <a:t>ústní otvor </a:t>
            </a:r>
            <a:r>
              <a:rPr lang="cs-CZ" dirty="0"/>
              <a:t>se hrozivě šklebí do publika, jako by je chtěl spolknout, a to nemluvím o hrudních a </a:t>
            </a:r>
            <a:r>
              <a:rPr lang="cs-CZ" b="1" dirty="0"/>
              <a:t>břišních vycpávkách</a:t>
            </a:r>
            <a:r>
              <a:rPr lang="cs-CZ" dirty="0"/>
              <a:t>, díky kterým má postava herce působit mohutnějším dojmem, protože jinak by nepěkně vynikla disproporce šířky těla vzhledem k jeho výšce.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Lúkianos</a:t>
            </a:r>
            <a:r>
              <a:rPr lang="cs-CZ" dirty="0"/>
              <a:t>: </a:t>
            </a:r>
            <a:r>
              <a:rPr lang="cs-CZ" i="1" dirty="0"/>
              <a:t>O tanci</a:t>
            </a:r>
          </a:p>
        </p:txBody>
      </p:sp>
    </p:spTree>
    <p:extLst>
      <p:ext uri="{BB962C8B-B14F-4D97-AF65-F5344CB8AC3E}">
        <p14:creationId xmlns:p14="http://schemas.microsoft.com/office/powerpoint/2010/main" val="12361760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4.9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588</Words>
  <Application>Microsoft Office PowerPoint</Application>
  <PresentationFormat>Širokoúhlá obrazovka</PresentationFormat>
  <Paragraphs>71</Paragraphs>
  <Slides>13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Times New Roman</vt:lpstr>
      <vt:lpstr>Motiv Office</vt:lpstr>
      <vt:lpstr>Kulturní transfer</vt:lpstr>
      <vt:lpstr>Komedie </vt:lpstr>
      <vt:lpstr>Tragédie</vt:lpstr>
      <vt:lpstr>Divadelní vs. performanční prostor</vt:lpstr>
      <vt:lpstr>Divadelní vs. performanční prostor</vt:lpstr>
      <vt:lpstr>Prezentace aplikace PowerPoint</vt:lpstr>
      <vt:lpstr>Spektakularizace veřejného a divadelního prostoru (konec republiky, císařství)</vt:lpstr>
      <vt:lpstr>Spektakularizace divadelního prostoru: scénografie a mašinérie</vt:lpstr>
      <vt:lpstr>Spektakularizace divadelního prostoru: kostým</vt:lpstr>
      <vt:lpstr>Spektakularizace veřejného prostoru:  Augustova přestavba Říma</vt:lpstr>
      <vt:lpstr>Prezentace aplikace PowerPoint</vt:lpstr>
      <vt:lpstr>Prezentace aplikace PowerPoint</vt:lpstr>
      <vt:lpstr>Pantomimus jako tělesná technika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2024-12-10T10:00:23Z</dcterms:created>
  <dcterms:modified xsi:type="dcterms:W3CDTF">2024-12-10T10:00:30Z</dcterms:modified>
</cp:coreProperties>
</file>