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09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8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75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14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23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34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59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44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4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2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422B-AECB-4547-B5ED-31AC2F1DE17C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9369-E063-485B-BC70-3667F7B826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Estetický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referát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00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=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Informativní </a:t>
            </a:r>
            <a:r>
              <a:rPr lang="cs-CZ" dirty="0" smtClean="0"/>
              <a:t>účel</a:t>
            </a:r>
          </a:p>
          <a:p>
            <a:r>
              <a:rPr lang="cs-CZ" dirty="0"/>
              <a:t>Slohový útvar určený k přednesu </a:t>
            </a:r>
          </a:p>
          <a:p>
            <a:r>
              <a:rPr lang="cs-CZ" dirty="0"/>
              <a:t>Cílem je stručně, zajímavě a věcně správně informovat o tématu </a:t>
            </a:r>
            <a:endParaRPr lang="cs-CZ" dirty="0" smtClean="0"/>
          </a:p>
          <a:p>
            <a:r>
              <a:rPr lang="cs-CZ" dirty="0" smtClean="0"/>
              <a:t>Při výběru informací převažuje </a:t>
            </a:r>
            <a:r>
              <a:rPr lang="cs-CZ" dirty="0" smtClean="0"/>
              <a:t>věcnost, nutná schopnost sumarizace</a:t>
            </a:r>
            <a:endParaRPr lang="cs-CZ" dirty="0" smtClean="0"/>
          </a:p>
          <a:p>
            <a:r>
              <a:rPr lang="cs-CZ" dirty="0" smtClean="0"/>
              <a:t>Referování o nových událostech, knihách, objevech, teoriích, …  doprovázeno výkladem (zjednodušení, vysvětlení, zařazení do tematického celku) a hodnocením (kritika/recenze) </a:t>
            </a:r>
          </a:p>
          <a:p>
            <a:r>
              <a:rPr lang="cs-CZ" dirty="0" smtClean="0"/>
              <a:t>Pro odborné referáty je nutné odůvodňovat a podkládat uvedené soudy (odkazy na odbornou literaturu, citáty z posuzovaného díla, atd.) </a:t>
            </a:r>
          </a:p>
        </p:txBody>
      </p:sp>
    </p:spTree>
    <p:extLst>
      <p:ext uri="{BB962C8B-B14F-4D97-AF65-F5344CB8AC3E}">
        <p14:creationId xmlns:p14="http://schemas.microsoft.com/office/powerpoint/2010/main" val="334480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referátu: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koho je určen? spolužákům, hodnotící / zkušební komisi, kolegům na konferenci, krátká přednáška na sympoziu, … </a:t>
            </a:r>
          </a:p>
          <a:p>
            <a:r>
              <a:rPr lang="cs-CZ" dirty="0" smtClean="0"/>
              <a:t>Jak bude přednesen? ústně, s vizualizací, písemně, …</a:t>
            </a:r>
          </a:p>
          <a:p>
            <a:r>
              <a:rPr lang="cs-CZ" dirty="0" smtClean="0"/>
              <a:t>Forma referátu? Zpráva o novince, osvěta, popularizace, odbornost ,…</a:t>
            </a:r>
          </a:p>
          <a:p>
            <a:r>
              <a:rPr lang="cs-CZ" dirty="0" smtClean="0"/>
              <a:t>Forma ovlivňuje: jazyk, terminologii, hloubku odbornosti, výběr informací </a:t>
            </a:r>
          </a:p>
          <a:p>
            <a:r>
              <a:rPr lang="cs-CZ" dirty="0" smtClean="0"/>
              <a:t>Nicméně obsah vždy: věcně správný, ozřejmující, informativní, odborný</a:t>
            </a:r>
          </a:p>
        </p:txBody>
      </p:sp>
    </p:spTree>
    <p:extLst>
      <p:ext uri="{BB962C8B-B14F-4D97-AF65-F5344CB8AC3E}">
        <p14:creationId xmlns:p14="http://schemas.microsoft.com/office/powerpoint/2010/main" val="20004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Kroky referátu: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Hluboká odbornost autora</a:t>
            </a:r>
          </a:p>
          <a:p>
            <a:r>
              <a:rPr lang="cs-CZ" dirty="0" smtClean="0"/>
              <a:t>Adekvátní výklad tématu </a:t>
            </a:r>
          </a:p>
          <a:p>
            <a:r>
              <a:rPr lang="cs-CZ" dirty="0" smtClean="0"/>
              <a:t>Znalost kritických námitek k tématu (podloženost údajů)</a:t>
            </a:r>
          </a:p>
          <a:p>
            <a:r>
              <a:rPr lang="cs-CZ" dirty="0" smtClean="0"/>
              <a:t>Schopnost autorova vlastního hodnocení tématu</a:t>
            </a:r>
          </a:p>
          <a:p>
            <a:r>
              <a:rPr lang="cs-CZ" dirty="0" smtClean="0"/>
              <a:t>Diskuze </a:t>
            </a:r>
          </a:p>
          <a:p>
            <a:r>
              <a:rPr lang="cs-CZ" dirty="0" smtClean="0"/>
              <a:t>Argumentace pro et </a:t>
            </a:r>
            <a:r>
              <a:rPr lang="cs-CZ" dirty="0" err="1" smtClean="0"/>
              <a:t>contra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referátu: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otázka a hypotéza</a:t>
            </a:r>
          </a:p>
          <a:p>
            <a:r>
              <a:rPr lang="cs-CZ" dirty="0" smtClean="0"/>
              <a:t>Rešerše (hledání literatury a výběr informací)</a:t>
            </a:r>
          </a:p>
          <a:p>
            <a:r>
              <a:rPr lang="cs-CZ" dirty="0" smtClean="0"/>
              <a:t>Osnova</a:t>
            </a:r>
          </a:p>
          <a:p>
            <a:r>
              <a:rPr lang="cs-CZ" dirty="0" smtClean="0"/>
              <a:t>Vlastní text (uvedení do tématu – kontext tématu, odůvodnění výzkumné otázky, zpracování zdrojových informací, zhodnocení, závěry)</a:t>
            </a:r>
          </a:p>
          <a:p>
            <a:r>
              <a:rPr lang="cs-CZ" dirty="0" smtClean="0"/>
              <a:t>Zdroje </a:t>
            </a:r>
          </a:p>
          <a:p>
            <a:r>
              <a:rPr lang="cs-CZ" dirty="0" smtClean="0"/>
              <a:t>Revize na základě diskuze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98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= abstrakt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Výtah z odborného textu (redukovaný odborný literární útvar).</a:t>
            </a:r>
          </a:p>
          <a:p>
            <a:r>
              <a:rPr lang="cs-CZ" dirty="0" smtClean="0"/>
              <a:t>Účelem je rychlé seznámení se základními poznatky textu a orientace v něm (anotace je stručnější podoba abstraktu).</a:t>
            </a:r>
          </a:p>
          <a:p>
            <a:r>
              <a:rPr lang="cs-CZ" dirty="0" smtClean="0"/>
              <a:t>Obsah zahrnuje téma odborné práce, výchozí otázky či výzkumné hypotézy, metody zpracování tématu, výsledky zkoumání.</a:t>
            </a:r>
          </a:p>
          <a:p>
            <a:r>
              <a:rPr lang="cs-CZ" dirty="0"/>
              <a:t>M</a:t>
            </a:r>
            <a:r>
              <a:rPr lang="cs-CZ" dirty="0" smtClean="0"/>
              <a:t>ůže obsahovat i vlastní kritické hodnocení práce, pro čtenáře však jasně oddělené od myšlenek autora.</a:t>
            </a:r>
          </a:p>
          <a:p>
            <a:r>
              <a:rPr lang="cs-CZ" dirty="0" smtClean="0"/>
              <a:t>Stylistická struktura referátu má základní stylistickou výstavbu: úvod, stať, závěr. Je oddělován do odstavců. Vždy obsahuje seznam literatury.</a:t>
            </a:r>
          </a:p>
          <a:p>
            <a:r>
              <a:rPr lang="cs-CZ" dirty="0" smtClean="0"/>
              <a:t>Rozsah cca 1 - 5 str. (dle standardů časopisu, vědeckého pracoviště, nakladatelství)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Přednesení referátu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Referát je i slohový útvar určený k přednesu</a:t>
            </a:r>
          </a:p>
          <a:p>
            <a:r>
              <a:rPr lang="cs-CZ" dirty="0" smtClean="0"/>
              <a:t>Projev </a:t>
            </a:r>
            <a:r>
              <a:rPr lang="cs-CZ" dirty="0" smtClean="0"/>
              <a:t>zdvořilý, poutavý, informativní, mluvčí klade otázku, kterou závěrem odpovídá</a:t>
            </a:r>
          </a:p>
          <a:p>
            <a:r>
              <a:rPr lang="cs-CZ" dirty="0" smtClean="0"/>
              <a:t>Ústnímu </a:t>
            </a:r>
            <a:r>
              <a:rPr lang="cs-CZ" dirty="0" smtClean="0"/>
              <a:t>přednesu pomáhají </a:t>
            </a:r>
            <a:r>
              <a:rPr lang="cs-CZ" dirty="0" smtClean="0"/>
              <a:t>vizuální prezentace nebo podklady (handouty, obrazové </a:t>
            </a:r>
            <a:r>
              <a:rPr lang="cs-CZ" dirty="0" smtClean="0"/>
              <a:t>podklady, psaní na tabuli, </a:t>
            </a:r>
            <a:r>
              <a:rPr lang="cs-CZ" dirty="0" err="1" smtClean="0"/>
              <a:t>powerpointová</a:t>
            </a:r>
            <a:r>
              <a:rPr lang="cs-CZ" dirty="0" smtClean="0"/>
              <a:t> prezentace, atd</a:t>
            </a:r>
            <a:r>
              <a:rPr lang="cs-CZ" dirty="0" smtClean="0"/>
              <a:t>.)</a:t>
            </a:r>
          </a:p>
          <a:p>
            <a:r>
              <a:rPr lang="cs-CZ" dirty="0" smtClean="0"/>
              <a:t>„Vážené dámy, vážení pánové, …“, „děkuji za pozornost“, …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2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Text: H. </a:t>
            </a:r>
            <a:r>
              <a:rPr lang="cs-CZ" dirty="0" err="1" smtClean="0"/>
              <a:t>Slater</a:t>
            </a:r>
            <a:r>
              <a:rPr lang="cs-CZ" dirty="0" smtClean="0"/>
              <a:t> </a:t>
            </a:r>
            <a:r>
              <a:rPr lang="cs-CZ" i="1" dirty="0" smtClean="0"/>
              <a:t>Estetika</a:t>
            </a:r>
          </a:p>
          <a:p>
            <a:r>
              <a:rPr lang="cs-CZ" dirty="0" smtClean="0"/>
              <a:t>Vytvořte písemný referát (max. 1 normostrana)</a:t>
            </a:r>
          </a:p>
          <a:p>
            <a:r>
              <a:rPr lang="cs-CZ" dirty="0" err="1" smtClean="0"/>
              <a:t>Biblio.údaj</a:t>
            </a:r>
            <a:r>
              <a:rPr lang="cs-CZ" dirty="0" smtClean="0"/>
              <a:t>, 1 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3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421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Estetický proseminář</vt:lpstr>
      <vt:lpstr>Referát = zpráva</vt:lpstr>
      <vt:lpstr>Kritéria referátu:</vt:lpstr>
      <vt:lpstr>Kroky referátu: </vt:lpstr>
      <vt:lpstr>Tvorba referátu:</vt:lpstr>
      <vt:lpstr>Referát = abstrakt</vt:lpstr>
      <vt:lpstr>Přednesení referátu</vt:lpstr>
      <vt:lpstr>Domácí úkol: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Estetický proseminář</dc:title>
  <dc:creator>Hana Řehulková</dc:creator>
  <cp:lastModifiedBy>Hana Řehulková</cp:lastModifiedBy>
  <cp:revision>21</cp:revision>
  <dcterms:created xsi:type="dcterms:W3CDTF">2017-10-29T12:16:42Z</dcterms:created>
  <dcterms:modified xsi:type="dcterms:W3CDTF">2020-11-23T21:43:12Z</dcterms:modified>
</cp:coreProperties>
</file>