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6" r:id="rId1"/>
    <p:sldMasterId id="2147483738" r:id="rId2"/>
  </p:sldMasterIdLst>
  <p:sldIdLst>
    <p:sldId id="256" r:id="rId3"/>
    <p:sldId id="262" r:id="rId4"/>
    <p:sldId id="257" r:id="rId5"/>
    <p:sldId id="258" r:id="rId6"/>
    <p:sldId id="259" r:id="rId7"/>
    <p:sldId id="260" r:id="rId8"/>
    <p:sldId id="261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2" r:id="rId18"/>
    <p:sldId id="273" r:id="rId19"/>
    <p:sldId id="274" r:id="rId20"/>
    <p:sldId id="275" r:id="rId21"/>
    <p:sldId id="271" r:id="rId22"/>
    <p:sldId id="278" r:id="rId23"/>
    <p:sldId id="277" r:id="rId24"/>
    <p:sldId id="276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821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6FD03-1A30-40DE-AB33-F072F0659AC6}" type="datetimeFigureOut">
              <a:rPr lang="cs-CZ" smtClean="0"/>
              <a:t>04.10.2024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53658-BFF7-403B-9D19-BE71F925B2E6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90863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6FD03-1A30-40DE-AB33-F072F0659AC6}" type="datetimeFigureOut">
              <a:rPr lang="cs-CZ" smtClean="0"/>
              <a:t>04.10.2024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53658-BFF7-403B-9D19-BE71F925B2E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41045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6FD03-1A30-40DE-AB33-F072F0659AC6}" type="datetimeFigureOut">
              <a:rPr lang="cs-CZ" smtClean="0"/>
              <a:t>04.10.2024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53658-BFF7-403B-9D19-BE71F925B2E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168455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75B37B6-C976-A000-F95B-3B963FB021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09D8BB43-7049-2503-C7EE-39C5BF38CF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980D4C2-CC30-7F3A-27F2-195D175614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8BC4D-521B-4B34-B22E-D0C34B13A915}" type="datetimeFigureOut">
              <a:rPr lang="cs-CZ" smtClean="0"/>
              <a:t>04.10.2024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54A5EBF-E5BC-A2E8-E64A-6176C697B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9C87C46-F8B0-AB6E-4FE3-B9793D332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A6FE9-2384-4AAA-830B-F0150BE1B77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177573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D361A13-433A-F56D-905C-50CAECD329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1551956-FE40-D924-87C1-09AA7B0EC9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D2557E3-01FD-6127-8F87-EE11A6E872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8BC4D-521B-4B34-B22E-D0C34B13A915}" type="datetimeFigureOut">
              <a:rPr lang="cs-CZ" smtClean="0"/>
              <a:t>04.10.2024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F11F20A-BC63-362D-E6B0-321B4FB011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476D27F-AA4A-8E41-AFC1-D809564742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A6FE9-2384-4AAA-830B-F0150BE1B77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644796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E5D4B7B-7533-174C-B856-A14635165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2B2374F5-43E4-6777-7F3D-42664C329D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00AB2DE-1828-7C01-430F-6A25F503AA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8BC4D-521B-4B34-B22E-D0C34B13A915}" type="datetimeFigureOut">
              <a:rPr lang="cs-CZ" smtClean="0"/>
              <a:t>04.10.2024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BF801A2-A3C7-E478-EB44-38CC8D11C5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1B5223B-9525-B1A6-9017-75A2712BF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A6FE9-2384-4AAA-830B-F0150BE1B77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624818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CCE5335-8696-BD13-1813-C3BDC22AB0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217965C-E924-EC50-05A4-87D2ED2746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CCD01EB-A07A-B675-B039-7083332180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C2144392-DF80-7E1C-B7D5-D6E395634F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8BC4D-521B-4B34-B22E-D0C34B13A915}" type="datetimeFigureOut">
              <a:rPr lang="cs-CZ" smtClean="0"/>
              <a:t>04.10.2024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ADB357B-8D4E-5DDB-C1B2-983ECE253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FFE4949-67FF-86B0-043A-F93B4A0F0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A6FE9-2384-4AAA-830B-F0150BE1B77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260683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B0E3727-3D93-5C62-4AAA-622E06653F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7179FED3-CD98-1D4C-988C-FE942F0F9A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807BE2C-BF39-23C6-F8E9-5FBC8C7B74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6764763E-09A0-9C01-9B70-8F2C9EE7C9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C47AC06C-0135-0FC8-1EC0-DC883FCEB47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C11868D2-F3A4-078F-C8AB-1AE7F4A879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8BC4D-521B-4B34-B22E-D0C34B13A915}" type="datetimeFigureOut">
              <a:rPr lang="cs-CZ" smtClean="0"/>
              <a:t>04.10.2024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05134F80-EA86-14E2-146B-04BBAC6545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540F6C5F-AC3A-7378-9A29-04537C1DA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A6FE9-2384-4AAA-830B-F0150BE1B77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85671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0ACD366-AF69-6DFD-2EF9-FD27BFCE1E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A28B544A-CA81-3EB5-4CEE-535D72272B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8BC4D-521B-4B34-B22E-D0C34B13A915}" type="datetimeFigureOut">
              <a:rPr lang="cs-CZ" smtClean="0"/>
              <a:t>04.10.2024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C8E3B3BA-06F4-A336-AD80-F89EF0B002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9C472E86-2079-AC27-F031-3B13820D06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A6FE9-2384-4AAA-830B-F0150BE1B77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284503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EA4754F2-ACFD-B0A6-D5D8-16E0BA207C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8BC4D-521B-4B34-B22E-D0C34B13A915}" type="datetimeFigureOut">
              <a:rPr lang="cs-CZ" smtClean="0"/>
              <a:t>04.10.2024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8A5D23BB-E3EA-4084-C683-D2B8EDA34C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DD37AB8-FE58-E12A-25B8-7FE421D2A2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A6FE9-2384-4AAA-830B-F0150BE1B77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956672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36A4E66-4F22-F3F0-2C88-2803430D4F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D4AAA73-F90D-ABE1-9300-E6429828FF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E31CE8B7-29E8-29EE-0A1F-99180AB3CD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C8D2495-E1CF-40B6-3DEA-F4C2E2CBDC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8BC4D-521B-4B34-B22E-D0C34B13A915}" type="datetimeFigureOut">
              <a:rPr lang="cs-CZ" smtClean="0"/>
              <a:t>04.10.2024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6F8DC5F-EF1B-5511-10FE-454495D8A2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2B7722A0-FD0D-EA06-AB4B-AC34796C9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A6FE9-2384-4AAA-830B-F0150BE1B77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869525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6FD03-1A30-40DE-AB33-F072F0659AC6}" type="datetimeFigureOut">
              <a:rPr lang="cs-CZ" smtClean="0"/>
              <a:t>04.10.2024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53658-BFF7-403B-9D19-BE71F925B2E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049809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A12F704-1871-53C5-38BC-029B5C2FD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DD2E7C14-E928-E9EC-8FFB-EC477B4E352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908136F5-F5F0-C798-81F7-0E2C685391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DB93864-0900-661F-1B3B-1C01317D52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8BC4D-521B-4B34-B22E-D0C34B13A915}" type="datetimeFigureOut">
              <a:rPr lang="cs-CZ" smtClean="0"/>
              <a:t>04.10.2024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D390B11B-A4F5-BEB9-FD92-991262F1A0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10A629A-4F33-244E-AE56-C5C625A8E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A6FE9-2384-4AAA-830B-F0150BE1B77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802415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B931B42-83FE-A535-E93A-2B234FF6A3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C532A602-28EF-A206-695F-73FBFAA4E3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161346D-6323-21BB-B503-91E000ED9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8BC4D-521B-4B34-B22E-D0C34B13A915}" type="datetimeFigureOut">
              <a:rPr lang="cs-CZ" smtClean="0"/>
              <a:t>04.10.2024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D65FE25-E3C1-A1D4-36F2-1A2C6B6470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FE6C2DE-B35F-33F3-E6FA-FAFA9DDC6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A6FE9-2384-4AAA-830B-F0150BE1B77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59646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8FA3A96C-C1F3-AE93-C980-24CC5D60DC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AC5DA4B1-ECC7-E054-A842-8DBF2172B0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D5A0E05-0BF2-3332-36B9-3AFC79EE0D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8BC4D-521B-4B34-B22E-D0C34B13A915}" type="datetimeFigureOut">
              <a:rPr lang="cs-CZ" smtClean="0"/>
              <a:t>04.10.2024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9214DED-1CC5-E05D-8267-643437AF4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FD865D3-A940-3031-2572-D56644B1AC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EA6FE9-2384-4AAA-830B-F0150BE1B77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515397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6FD03-1A30-40DE-AB33-F072F0659AC6}" type="datetimeFigureOut">
              <a:rPr lang="cs-CZ" smtClean="0"/>
              <a:t>04.10.2024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53658-BFF7-403B-9D19-BE71F925B2E6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25198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6FD03-1A30-40DE-AB33-F072F0659AC6}" type="datetimeFigureOut">
              <a:rPr lang="cs-CZ" smtClean="0"/>
              <a:t>04.10.2024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53658-BFF7-403B-9D19-BE71F925B2E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30788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6FD03-1A30-40DE-AB33-F072F0659AC6}" type="datetimeFigureOut">
              <a:rPr lang="cs-CZ" smtClean="0"/>
              <a:t>04.10.2024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53658-BFF7-403B-9D19-BE71F925B2E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777634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6FD03-1A30-40DE-AB33-F072F0659AC6}" type="datetimeFigureOut">
              <a:rPr lang="cs-CZ" smtClean="0"/>
              <a:t>04.10.2024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53658-BFF7-403B-9D19-BE71F925B2E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028366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6FD03-1A30-40DE-AB33-F072F0659AC6}" type="datetimeFigureOut">
              <a:rPr lang="cs-CZ" smtClean="0"/>
              <a:t>04.10.2024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53658-BFF7-403B-9D19-BE71F925B2E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611834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EE36FD03-1A30-40DE-AB33-F072F0659AC6}" type="datetimeFigureOut">
              <a:rPr lang="cs-CZ" smtClean="0"/>
              <a:t>04.10.2024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9453658-BFF7-403B-9D19-BE71F925B2E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512680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6FD03-1A30-40DE-AB33-F072F0659AC6}" type="datetimeFigureOut">
              <a:rPr lang="cs-CZ" smtClean="0"/>
              <a:t>04.10.2024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53658-BFF7-403B-9D19-BE71F925B2E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805021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EE36FD03-1A30-40DE-AB33-F072F0659AC6}" type="datetimeFigureOut">
              <a:rPr lang="cs-CZ" smtClean="0"/>
              <a:t>04.10.2024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B9453658-BFF7-403B-9D19-BE71F925B2E6}" type="slidenum">
              <a:rPr lang="cs-CZ" smtClean="0"/>
              <a:t>‹#›</a:t>
            </a:fld>
            <a:endParaRPr lang="cs-CZ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3722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A9D0AC9-677B-2FEB-00BE-1C0CD1F9F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20062999-D719-07FC-65D4-3949BAF840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0F42AB0-FB3B-0B78-B80F-4D4281BD4C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98BC4D-521B-4B34-B22E-D0C34B13A915}" type="datetimeFigureOut">
              <a:rPr lang="cs-CZ" smtClean="0"/>
              <a:t>04.10.2024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6EAF155-6E84-563D-C665-E6D15D609B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EAAFF94-DACB-EB92-72BC-D518F5946F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EA6FE9-2384-4AAA-830B-F0150BE1B77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19515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7A990sNvI4k?si=F9-15oytD_SPoFEK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s://linktr.ee/jirikovovidenifilm?fbclid=IwAR00cbjkssTL4xGMaD4gMc1LXeAGD9wFr8ZjR5f8oKBN07TiufNH_U7Xy0Y" TargetMode="Externa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vimeo.com/929886369/6666114ce2?share=copy" TargetMode="External"/><Relationship Id="rId4" Type="http://schemas.openxmlformats.org/officeDocument/2006/relationships/hyperlink" Target="https://www.youtube.com/watch?v=W39kWAquGXw&amp;t=17s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vimeo.com/929333912" TargetMode="External"/><Relationship Id="rId4" Type="http://schemas.openxmlformats.org/officeDocument/2006/relationships/hyperlink" Target="https://vimeo.com/929799939/70758f889d?share=copy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mailto:janbodnar101@gmail.com" TargetMode="External"/><Relationship Id="rId2" Type="http://schemas.openxmlformats.org/officeDocument/2006/relationships/hyperlink" Target="mailto:jan.bodnar@gnomonfilm.com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JrywpoWvoxc?si=nmwkWwxUfuFh1jiY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fondkinematografie.cz/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vimeo.com/237714277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vimeo.com/288516771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5F733B8-ACDE-5B0F-B6B3-8E54A0D5AF5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Produkce dokumentárního filmu </a:t>
            </a:r>
            <a:br>
              <a:rPr lang="cs-CZ" dirty="0"/>
            </a:br>
            <a:endParaRPr lang="cs-CZ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C232879D-35EA-34F2-55C9-9D687961867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JAN </a:t>
            </a:r>
            <a:r>
              <a:rPr lang="cs-CZ" dirty="0" err="1"/>
              <a:t>Bodnár</a:t>
            </a:r>
            <a:r>
              <a:rPr lang="cs-CZ" dirty="0"/>
              <a:t> </a:t>
            </a:r>
          </a:p>
          <a:p>
            <a:r>
              <a:rPr lang="cs-CZ" dirty="0"/>
              <a:t>Říjen 2024 </a:t>
            </a:r>
          </a:p>
        </p:txBody>
      </p:sp>
    </p:spTree>
    <p:extLst>
      <p:ext uri="{BB962C8B-B14F-4D97-AF65-F5344CB8AC3E}">
        <p14:creationId xmlns:p14="http://schemas.microsoft.com/office/powerpoint/2010/main" val="7730037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856C14B-386F-7354-AA8C-82CE71B979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FÁZE </a:t>
            </a:r>
            <a:r>
              <a:rPr lang="cs-CZ" b="1" dirty="0"/>
              <a:t>POST-PRODUKCE</a:t>
            </a:r>
            <a:r>
              <a:rPr lang="cs-CZ" dirty="0"/>
              <a:t> PROJEKTU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CA3E687-3154-C6FA-362A-B7770EE63C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- kompletní střih filmu (od 50 h do 200 h materiálu + archivy pokud jsou) </a:t>
            </a:r>
          </a:p>
          <a:p>
            <a:r>
              <a:rPr lang="cs-CZ" dirty="0"/>
              <a:t>- stále se ale může i dotáčet dle potřeb střihu </a:t>
            </a:r>
          </a:p>
          <a:p>
            <a:r>
              <a:rPr lang="cs-CZ" dirty="0"/>
              <a:t>- hudba – komponovaná / převzatá </a:t>
            </a:r>
          </a:p>
          <a:p>
            <a:r>
              <a:rPr lang="cs-CZ" dirty="0"/>
              <a:t>- hudební a zvukový mix / ruchy / </a:t>
            </a:r>
            <a:r>
              <a:rPr lang="cs-CZ" dirty="0" err="1"/>
              <a:t>color</a:t>
            </a:r>
            <a:r>
              <a:rPr lang="cs-CZ" dirty="0"/>
              <a:t> </a:t>
            </a:r>
            <a:r>
              <a:rPr lang="cs-CZ" dirty="0" err="1"/>
              <a:t>grading</a:t>
            </a:r>
            <a:r>
              <a:rPr lang="cs-CZ" dirty="0"/>
              <a:t> /VFX </a:t>
            </a:r>
          </a:p>
          <a:p>
            <a:r>
              <a:rPr lang="cs-CZ" dirty="0"/>
              <a:t>- finalizace grafiky, překlady  </a:t>
            </a:r>
          </a:p>
          <a:p>
            <a:r>
              <a:rPr lang="cs-CZ" dirty="0"/>
              <a:t>- uzavření partnerů, mediálních partnerů a všech spoluprací </a:t>
            </a:r>
          </a:p>
          <a:p>
            <a:r>
              <a:rPr lang="cs-CZ" dirty="0"/>
              <a:t>- PR </a:t>
            </a:r>
            <a:r>
              <a:rPr lang="cs-CZ" dirty="0" err="1"/>
              <a:t>package</a:t>
            </a:r>
            <a:r>
              <a:rPr lang="cs-CZ" dirty="0"/>
              <a:t> –  plakát, </a:t>
            </a:r>
            <a:r>
              <a:rPr lang="cs-CZ" dirty="0" err="1"/>
              <a:t>presskit</a:t>
            </a:r>
            <a:r>
              <a:rPr lang="cs-CZ" dirty="0"/>
              <a:t>, letáky, web, sociální sítě, bannery, trailery, ukázky ad.</a:t>
            </a:r>
          </a:p>
          <a:p>
            <a:endParaRPr lang="cs-CZ" dirty="0"/>
          </a:p>
          <a:p>
            <a:r>
              <a:rPr lang="cs-CZ" dirty="0"/>
              <a:t>- UKÁZKA  - </a:t>
            </a:r>
            <a:r>
              <a:rPr lang="cs-CZ" i="1" dirty="0"/>
              <a:t>JAK JSEM SE STALA PARTYZÁNKOU </a:t>
            </a:r>
            <a:r>
              <a:rPr lang="cs-CZ" dirty="0"/>
              <a:t>(2021, r. Vera Lacková) – INTRO </a:t>
            </a:r>
          </a:p>
        </p:txBody>
      </p:sp>
    </p:spTree>
    <p:extLst>
      <p:ext uri="{BB962C8B-B14F-4D97-AF65-F5344CB8AC3E}">
        <p14:creationId xmlns:p14="http://schemas.microsoft.com/office/powerpoint/2010/main" val="1292581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4C7BCAF-1859-65AD-602F-3760908A20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FÁZE </a:t>
            </a:r>
            <a:r>
              <a:rPr lang="cs-CZ" b="1" dirty="0"/>
              <a:t>DISTRIBUCE </a:t>
            </a:r>
            <a:r>
              <a:rPr lang="cs-CZ" dirty="0"/>
              <a:t>FILMU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DFDF433-648D-0843-F5B6-1A422899D3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3"/>
            <a:ext cx="10058400" cy="4302147"/>
          </a:xfrm>
        </p:spPr>
        <p:txBody>
          <a:bodyPr>
            <a:normAutofit lnSpcReduction="10000"/>
          </a:bodyPr>
          <a:lstStyle/>
          <a:p>
            <a:r>
              <a:rPr lang="cs-CZ" dirty="0"/>
              <a:t>- </a:t>
            </a:r>
            <a:r>
              <a:rPr lang="cs-CZ" b="1" dirty="0"/>
              <a:t>Festivalový okruh </a:t>
            </a:r>
          </a:p>
          <a:p>
            <a:r>
              <a:rPr lang="cs-CZ" dirty="0"/>
              <a:t>A - list festivaly – IDFA, Dok </a:t>
            </a:r>
            <a:r>
              <a:rPr lang="cs-CZ" dirty="0" err="1"/>
              <a:t>Leipzig</a:t>
            </a:r>
            <a:r>
              <a:rPr lang="cs-CZ" dirty="0"/>
              <a:t>, Hot </a:t>
            </a:r>
            <a:r>
              <a:rPr lang="cs-CZ" dirty="0" err="1"/>
              <a:t>Docs</a:t>
            </a:r>
            <a:r>
              <a:rPr lang="cs-CZ" dirty="0"/>
              <a:t>, </a:t>
            </a:r>
            <a:r>
              <a:rPr lang="cs-CZ" dirty="0" err="1"/>
              <a:t>Visions</a:t>
            </a:r>
            <a:r>
              <a:rPr lang="cs-CZ" dirty="0"/>
              <a:t> </a:t>
            </a:r>
            <a:r>
              <a:rPr lang="cs-CZ" dirty="0" err="1"/>
              <a:t>du</a:t>
            </a:r>
            <a:r>
              <a:rPr lang="cs-CZ" dirty="0"/>
              <a:t> </a:t>
            </a:r>
            <a:r>
              <a:rPr lang="cs-CZ" dirty="0" err="1"/>
              <a:t>Réel</a:t>
            </a:r>
            <a:r>
              <a:rPr lang="cs-CZ" dirty="0"/>
              <a:t>, CPH: DOX a další </a:t>
            </a:r>
          </a:p>
          <a:p>
            <a:r>
              <a:rPr lang="cs-CZ" dirty="0"/>
              <a:t>U nás – KVIFF, MFDF Jihlava, Jeden svět</a:t>
            </a:r>
          </a:p>
          <a:p>
            <a:r>
              <a:rPr lang="cs-CZ" dirty="0"/>
              <a:t>- </a:t>
            </a:r>
            <a:r>
              <a:rPr lang="cs-CZ" b="1" dirty="0"/>
              <a:t>Sales agent </a:t>
            </a:r>
          </a:p>
          <a:p>
            <a:pPr marL="0" indent="0">
              <a:buNone/>
            </a:pPr>
            <a:r>
              <a:rPr lang="cs-CZ" dirty="0"/>
              <a:t> - </a:t>
            </a:r>
            <a:r>
              <a:rPr lang="cs-CZ" b="1" dirty="0"/>
              <a:t>Domácí distribuce </a:t>
            </a:r>
            <a:r>
              <a:rPr lang="cs-CZ" dirty="0"/>
              <a:t>– </a:t>
            </a:r>
            <a:r>
              <a:rPr lang="cs-CZ" dirty="0" err="1"/>
              <a:t>Artcam</a:t>
            </a:r>
            <a:r>
              <a:rPr lang="cs-CZ" dirty="0"/>
              <a:t>, </a:t>
            </a:r>
            <a:r>
              <a:rPr lang="cs-CZ" dirty="0" err="1"/>
              <a:t>Aerofilms</a:t>
            </a:r>
            <a:r>
              <a:rPr lang="cs-CZ" dirty="0"/>
              <a:t>, Pilot film, Film </a:t>
            </a:r>
            <a:r>
              <a:rPr lang="cs-CZ" dirty="0" err="1"/>
              <a:t>expanded</a:t>
            </a:r>
            <a:r>
              <a:rPr lang="cs-CZ" dirty="0"/>
              <a:t> ad.</a:t>
            </a:r>
          </a:p>
          <a:p>
            <a:pPr marL="0" indent="0">
              <a:buNone/>
            </a:pPr>
            <a:r>
              <a:rPr lang="cs-CZ" dirty="0"/>
              <a:t>Alternativní / eventová distribuce x klasická </a:t>
            </a:r>
            <a:r>
              <a:rPr lang="cs-CZ" dirty="0" err="1"/>
              <a:t>kinodistribuce</a:t>
            </a:r>
            <a:r>
              <a:rPr lang="cs-CZ" dirty="0"/>
              <a:t> </a:t>
            </a:r>
          </a:p>
          <a:p>
            <a:pPr marL="0" indent="0">
              <a:buNone/>
            </a:pPr>
            <a:r>
              <a:rPr lang="cs-CZ" dirty="0"/>
              <a:t> - </a:t>
            </a:r>
            <a:r>
              <a:rPr lang="cs-CZ" b="1" dirty="0"/>
              <a:t>VOD platformy </a:t>
            </a:r>
            <a:r>
              <a:rPr lang="cs-CZ" dirty="0"/>
              <a:t>– Netflix, HBO / MAX, </a:t>
            </a:r>
            <a:r>
              <a:rPr lang="cs-CZ" dirty="0" err="1"/>
              <a:t>Dafilms</a:t>
            </a:r>
            <a:r>
              <a:rPr lang="cs-CZ" dirty="0"/>
              <a:t>, KVIFF </a:t>
            </a:r>
            <a:r>
              <a:rPr lang="cs-CZ" dirty="0" err="1"/>
              <a:t>tv</a:t>
            </a:r>
            <a:r>
              <a:rPr lang="cs-CZ" dirty="0"/>
              <a:t>, VOYO ad. </a:t>
            </a:r>
          </a:p>
          <a:p>
            <a:pPr marL="0" indent="0">
              <a:buNone/>
            </a:pPr>
            <a:r>
              <a:rPr lang="cs-CZ" dirty="0"/>
              <a:t>- </a:t>
            </a:r>
            <a:r>
              <a:rPr lang="cs-CZ" b="1" dirty="0"/>
              <a:t>Alternativní distributoři </a:t>
            </a:r>
            <a:r>
              <a:rPr lang="cs-CZ" dirty="0"/>
              <a:t>– </a:t>
            </a:r>
            <a:r>
              <a:rPr lang="cs-CZ" dirty="0" err="1"/>
              <a:t>Kinedok</a:t>
            </a:r>
            <a:r>
              <a:rPr lang="cs-CZ" dirty="0"/>
              <a:t> </a:t>
            </a:r>
          </a:p>
          <a:p>
            <a:pPr>
              <a:buFontTx/>
              <a:buChar char="-"/>
            </a:pPr>
            <a:r>
              <a:rPr lang="cs-CZ" b="1" dirty="0"/>
              <a:t>Televizní uvedení </a:t>
            </a:r>
          </a:p>
          <a:p>
            <a:pPr>
              <a:buFontTx/>
              <a:buChar char="-"/>
            </a:pPr>
            <a:r>
              <a:rPr lang="cs-CZ" b="1" dirty="0"/>
              <a:t>- </a:t>
            </a:r>
            <a:r>
              <a:rPr lang="cs-CZ" b="1" dirty="0">
                <a:hlinkClick r:id="rId2"/>
              </a:rPr>
              <a:t>https://youtu.be/7A990sNvI4k?si=F9-15oytD_SPoFEK</a:t>
            </a:r>
            <a:r>
              <a:rPr lang="cs-CZ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412014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311A318-DD85-3282-265D-100A27C107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" name="Zástupný obsah 4" descr="Obsah obrázku text, Lidská tvář, strom, oblečení&#10;&#10;Popis byl vytvořen automaticky">
            <a:extLst>
              <a:ext uri="{FF2B5EF4-FFF2-40B4-BE49-F238E27FC236}">
                <a16:creationId xmlns:a16="http://schemas.microsoft.com/office/drawing/2014/main" id="{AEAECE1E-C0A2-D856-1D9C-1F2E0DD2FD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327" y="1992178"/>
            <a:ext cx="2568430" cy="4022725"/>
          </a:xfrm>
        </p:spPr>
      </p:pic>
      <p:pic>
        <p:nvPicPr>
          <p:cNvPr id="7" name="Obrázek 6" descr="Obsah obrázku text, Lidská tvář, plakát, oblečení&#10;&#10;Popis byl vytvořen automaticky">
            <a:extLst>
              <a:ext uri="{FF2B5EF4-FFF2-40B4-BE49-F238E27FC236}">
                <a16:creationId xmlns:a16="http://schemas.microsoft.com/office/drawing/2014/main" id="{C3BDA241-F537-2013-3618-00AA00BA97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9824" y="2012056"/>
            <a:ext cx="2861007" cy="4022725"/>
          </a:xfrm>
          <a:prstGeom prst="rect">
            <a:avLst/>
          </a:prstGeom>
        </p:spPr>
      </p:pic>
      <p:pic>
        <p:nvPicPr>
          <p:cNvPr id="9" name="Obrázek 8" descr="Obsah obrázku text, Písmo, červená, logo&#10;&#10;Popis byl vytvořen automaticky">
            <a:extLst>
              <a:ext uri="{FF2B5EF4-FFF2-40B4-BE49-F238E27FC236}">
                <a16:creationId xmlns:a16="http://schemas.microsoft.com/office/drawing/2014/main" id="{0B11267E-21D9-6331-509D-E01A9F86C9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1142" y="137334"/>
            <a:ext cx="3984892" cy="1749294"/>
          </a:xfrm>
          <a:prstGeom prst="rect">
            <a:avLst/>
          </a:prstGeom>
        </p:spPr>
      </p:pic>
      <p:pic>
        <p:nvPicPr>
          <p:cNvPr id="11" name="Obrázek 10" descr="Obsah obrázku text, oblečení, sako, plakát&#10;&#10;Popis byl vytvořen automaticky">
            <a:extLst>
              <a:ext uri="{FF2B5EF4-FFF2-40B4-BE49-F238E27FC236}">
                <a16:creationId xmlns:a16="http://schemas.microsoft.com/office/drawing/2014/main" id="{DC3A0471-1784-C043-6DC0-C0F6B7E71E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651" y="2068257"/>
            <a:ext cx="5129873" cy="2252579"/>
          </a:xfrm>
          <a:prstGeom prst="rect">
            <a:avLst/>
          </a:prstGeom>
        </p:spPr>
      </p:pic>
      <p:pic>
        <p:nvPicPr>
          <p:cNvPr id="13" name="Obrázek 12" descr="Obsah obrázku text, oblečení, Lidská tvář, osoba&#10;&#10;Popis byl vytvořen automaticky">
            <a:extLst>
              <a:ext uri="{FF2B5EF4-FFF2-40B4-BE49-F238E27FC236}">
                <a16:creationId xmlns:a16="http://schemas.microsoft.com/office/drawing/2014/main" id="{0657F8A2-3296-F263-1434-A541821892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5653" y="4514400"/>
            <a:ext cx="4215795" cy="2206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7673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5C8D2C1-DA83-420D-9635-D52CE066B5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34F74C9-6A0B-409E-AD1C-45B58BE91B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5486A9D-1265-4B57-91E6-68E666B978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Zástupný obsah 3" descr="Obsah obrázku osoba, oblečení, zeď, muž&#10;&#10;Popis byl vytvořen automaticky">
            <a:extLst>
              <a:ext uri="{FF2B5EF4-FFF2-40B4-BE49-F238E27FC236}">
                <a16:creationId xmlns:a16="http://schemas.microsoft.com/office/drawing/2014/main" id="{A18A6648-4E2F-D33D-2039-FA5C1C24DF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4806" b="23525"/>
          <a:stretch/>
        </p:blipFill>
        <p:spPr>
          <a:xfrm>
            <a:off x="-32" y="10"/>
            <a:ext cx="12192031" cy="4915066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B76D919A-FC3E-4B4E-BAF0-ED6CFB8DC4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07" y="4953000"/>
            <a:ext cx="12188952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E99A3F3-9680-DEF7-E939-9DA606A640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197" y="5120640"/>
            <a:ext cx="10209160" cy="124223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b="1" dirty="0">
                <a:solidFill>
                  <a:srgbClr val="FFFFFF"/>
                </a:solidFill>
              </a:rPr>
              <a:t>JIŘÍKOVO VIDĚNÍ (2023, r. Marta </a:t>
            </a:r>
            <a:r>
              <a:rPr lang="en-US" sz="3600" b="1" dirty="0" err="1">
                <a:solidFill>
                  <a:srgbClr val="FFFFFF"/>
                </a:solidFill>
              </a:rPr>
              <a:t>Kovářová</a:t>
            </a:r>
            <a:r>
              <a:rPr lang="en-US" sz="3600" b="1" dirty="0">
                <a:solidFill>
                  <a:srgbClr val="FFFFFF"/>
                </a:solidFill>
              </a:rPr>
              <a:t>)</a:t>
            </a:r>
            <a:br>
              <a:rPr lang="cs-CZ" sz="3600" b="1" dirty="0">
                <a:solidFill>
                  <a:srgbClr val="FFFFFF"/>
                </a:solidFill>
              </a:rPr>
            </a:br>
            <a:r>
              <a:rPr lang="cs-CZ" sz="3600" b="1" dirty="0">
                <a:solidFill>
                  <a:srgbClr val="FFFFFF"/>
                </a:solidFill>
              </a:rPr>
              <a:t>TRAILER </a:t>
            </a:r>
            <a:endParaRPr lang="en-US" sz="3600" b="1" dirty="0">
              <a:solidFill>
                <a:srgbClr val="FFFFFF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F66ACBD-1C82-4782-AA7C-05504DD7DE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07" y="4906176"/>
            <a:ext cx="12188952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921105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D73C304-318A-58E6-F01C-6C94DD207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Jiříkovo vidění - harmonogram</a:t>
            </a:r>
          </a:p>
        </p:txBody>
      </p:sp>
      <p:pic>
        <p:nvPicPr>
          <p:cNvPr id="5" name="Zástupný obsah 4" descr="Obsah obrázku text, snímek obrazovky, Písmo, číslo&#10;&#10;Popis byl vytvořen automaticky">
            <a:extLst>
              <a:ext uri="{FF2B5EF4-FFF2-40B4-BE49-F238E27FC236}">
                <a16:creationId xmlns:a16="http://schemas.microsoft.com/office/drawing/2014/main" id="{EBD12C12-BC23-2374-ABCA-B5DE5956F0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" y="2257779"/>
            <a:ext cx="5913632" cy="3063505"/>
          </a:xfrm>
        </p:spPr>
      </p:pic>
    </p:spTree>
    <p:extLst>
      <p:ext uri="{BB962C8B-B14F-4D97-AF65-F5344CB8AC3E}">
        <p14:creationId xmlns:p14="http://schemas.microsoft.com/office/powerpoint/2010/main" val="19600883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ACDAC23-DF61-A97D-09B6-30427E3298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Jiříkovo vidění – finanční plán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AB457E4-A685-A249-A276-50659E112D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  <a:p>
            <a:r>
              <a:rPr lang="cs-CZ" dirty="0"/>
              <a:t>- předpoklad x realita </a:t>
            </a:r>
          </a:p>
        </p:txBody>
      </p:sp>
    </p:spTree>
    <p:extLst>
      <p:ext uri="{BB962C8B-B14F-4D97-AF65-F5344CB8AC3E}">
        <p14:creationId xmlns:p14="http://schemas.microsoft.com/office/powerpoint/2010/main" val="17825183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D7245E-D1DB-72AC-952F-7C9270BAB6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Harmonogram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101A3D4-5D82-62B1-6015-2A779318EE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59148"/>
            <a:ext cx="10650166" cy="5214025"/>
          </a:xfrm>
        </p:spPr>
        <p:txBody>
          <a:bodyPr>
            <a:normAutofit fontScale="92500" lnSpcReduction="10000"/>
          </a:bodyPr>
          <a:lstStyle/>
          <a:p>
            <a:r>
              <a:rPr lang="cs-CZ" sz="2000" b="1" dirty="0"/>
              <a:t>Zima 2023 </a:t>
            </a:r>
            <a:r>
              <a:rPr lang="cs-CZ" sz="2000" dirty="0"/>
              <a:t>– </a:t>
            </a:r>
            <a:r>
              <a:rPr lang="cs-CZ" sz="2000" dirty="0" err="1"/>
              <a:t>Move</a:t>
            </a:r>
            <a:r>
              <a:rPr lang="cs-CZ" sz="2000" dirty="0"/>
              <a:t> </a:t>
            </a:r>
            <a:r>
              <a:rPr lang="cs-CZ" sz="2000" dirty="0" err="1"/>
              <a:t>it</a:t>
            </a:r>
            <a:r>
              <a:rPr lang="cs-CZ" sz="2000" dirty="0"/>
              <a:t> on / seznámení s PR P2M </a:t>
            </a:r>
            <a:r>
              <a:rPr lang="cs-CZ" sz="2000" dirty="0" err="1"/>
              <a:t>Consulting</a:t>
            </a:r>
            <a:r>
              <a:rPr lang="cs-CZ" sz="2000" dirty="0"/>
              <a:t>  </a:t>
            </a:r>
          </a:p>
          <a:p>
            <a:r>
              <a:rPr lang="cs-CZ" sz="2000" b="1" dirty="0"/>
              <a:t>Leden – březen 2023 </a:t>
            </a:r>
          </a:p>
          <a:p>
            <a:pPr>
              <a:buFontTx/>
              <a:buChar char="-"/>
            </a:pPr>
            <a:r>
              <a:rPr lang="cs-CZ" sz="2000" dirty="0"/>
              <a:t>první porady nad kampaní </a:t>
            </a:r>
          </a:p>
          <a:p>
            <a:pPr>
              <a:buFontTx/>
              <a:buChar char="-"/>
            </a:pPr>
            <a:r>
              <a:rPr lang="cs-CZ" sz="2000" dirty="0" err="1"/>
              <a:t>Focus</a:t>
            </a:r>
            <a:r>
              <a:rPr lang="cs-CZ" sz="2000" dirty="0"/>
              <a:t> </a:t>
            </a:r>
            <a:r>
              <a:rPr lang="cs-CZ" sz="2000" dirty="0" err="1"/>
              <a:t>group</a:t>
            </a:r>
            <a:r>
              <a:rPr lang="cs-CZ" sz="2000" dirty="0"/>
              <a:t> Brno</a:t>
            </a:r>
          </a:p>
          <a:p>
            <a:pPr marL="0" indent="0">
              <a:buNone/>
            </a:pPr>
            <a:r>
              <a:rPr lang="cs-CZ" sz="2000" dirty="0"/>
              <a:t>- střih traileru, první návrhy plakátu a vizuální identity – </a:t>
            </a:r>
            <a:r>
              <a:rPr lang="cs-CZ" sz="2000" dirty="0">
                <a:solidFill>
                  <a:srgbClr val="FF0000"/>
                </a:solidFill>
              </a:rPr>
              <a:t>UKÁZKA </a:t>
            </a:r>
          </a:p>
          <a:p>
            <a:pPr marL="0" indent="0">
              <a:buNone/>
            </a:pPr>
            <a:r>
              <a:rPr lang="cs-CZ" sz="2000" dirty="0"/>
              <a:t>- finální dohoda s nakladatelstvím </a:t>
            </a:r>
            <a:r>
              <a:rPr lang="cs-CZ" sz="2000" dirty="0" err="1"/>
              <a:t>Togga</a:t>
            </a:r>
            <a:r>
              <a:rPr lang="cs-CZ" sz="2000" dirty="0"/>
              <a:t> (kniha) a vydavatelstvím </a:t>
            </a:r>
            <a:r>
              <a:rPr lang="cs-CZ" sz="2000" dirty="0" err="1"/>
              <a:t>Indies</a:t>
            </a:r>
            <a:r>
              <a:rPr lang="cs-CZ" sz="2000" dirty="0"/>
              <a:t> (soundtrack), desková hra  </a:t>
            </a:r>
          </a:p>
          <a:p>
            <a:pPr marL="0" indent="0">
              <a:buNone/>
            </a:pPr>
            <a:r>
              <a:rPr lang="cs-CZ" sz="2000" dirty="0"/>
              <a:t>- založení vlastního profilu filmu na FB a IG, nákup domény pro web </a:t>
            </a:r>
          </a:p>
          <a:p>
            <a:r>
              <a:rPr lang="cs-CZ" sz="2000" b="1" dirty="0"/>
              <a:t>Duben – červen 2023 </a:t>
            </a:r>
          </a:p>
          <a:p>
            <a:pPr marL="0" indent="0">
              <a:buNone/>
            </a:pPr>
            <a:r>
              <a:rPr lang="cs-CZ" sz="2000" b="1" dirty="0"/>
              <a:t>- </a:t>
            </a:r>
            <a:r>
              <a:rPr lang="cs-CZ" sz="2000" dirty="0"/>
              <a:t>tvorba webu a PR “balíčku“ (</a:t>
            </a:r>
            <a:r>
              <a:rPr lang="cs-CZ" sz="2000" dirty="0" err="1"/>
              <a:t>Presskit</a:t>
            </a:r>
            <a:r>
              <a:rPr lang="cs-CZ" sz="2000" dirty="0"/>
              <a:t>, </a:t>
            </a:r>
            <a:r>
              <a:rPr lang="cs-CZ" sz="2000" dirty="0" err="1"/>
              <a:t>stills</a:t>
            </a:r>
            <a:r>
              <a:rPr lang="cs-CZ" sz="2000" dirty="0"/>
              <a:t>, bannery, plakát, rozhovory s režisérkou a protagonistou ad.) </a:t>
            </a:r>
          </a:p>
          <a:p>
            <a:pPr marL="0" indent="0">
              <a:buNone/>
            </a:pPr>
            <a:r>
              <a:rPr lang="cs-CZ" sz="2000" b="1" dirty="0"/>
              <a:t>- </a:t>
            </a:r>
            <a:r>
              <a:rPr lang="cs-CZ" sz="2000" dirty="0"/>
              <a:t>střih singlu a zveřejnění na konci června </a:t>
            </a:r>
          </a:p>
          <a:p>
            <a:pPr marL="0" indent="0">
              <a:buNone/>
            </a:pPr>
            <a:r>
              <a:rPr lang="cs-CZ" sz="2000" dirty="0"/>
              <a:t>- oslovování mediálních partnerů </a:t>
            </a:r>
          </a:p>
          <a:p>
            <a:r>
              <a:rPr lang="cs-CZ" sz="2000" b="1" dirty="0"/>
              <a:t>Červenec – srpen 2023 </a:t>
            </a:r>
          </a:p>
          <a:p>
            <a:pPr marL="0" indent="0">
              <a:buNone/>
            </a:pPr>
            <a:r>
              <a:rPr lang="cs-CZ" sz="2000" b="1" dirty="0"/>
              <a:t>- </a:t>
            </a:r>
            <a:r>
              <a:rPr lang="cs-CZ" sz="2000" dirty="0"/>
              <a:t>finální post-produkce filmu, finální verze webu a ostatních PR materiálů </a:t>
            </a:r>
          </a:p>
          <a:p>
            <a:pPr marL="0" indent="0">
              <a:buNone/>
            </a:pPr>
            <a:r>
              <a:rPr lang="cs-CZ" sz="2000" b="1" dirty="0"/>
              <a:t>- </a:t>
            </a:r>
            <a:r>
              <a:rPr lang="cs-CZ" sz="2000" dirty="0"/>
              <a:t>do konce srpna uzavření mediálních partnerství / partneři NGO</a:t>
            </a:r>
          </a:p>
          <a:p>
            <a:pPr marL="0" indent="0">
              <a:buNone/>
            </a:pPr>
            <a:endParaRPr lang="cs-CZ" sz="2000" b="1" dirty="0"/>
          </a:p>
        </p:txBody>
      </p:sp>
    </p:spTree>
    <p:extLst>
      <p:ext uri="{BB962C8B-B14F-4D97-AF65-F5344CB8AC3E}">
        <p14:creationId xmlns:p14="http://schemas.microsoft.com/office/powerpoint/2010/main" val="33969709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E0A9305-56BB-5DCC-E410-96A387E2C6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Harmonogram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34E0CFA-18D0-0DA9-F00D-60640D18BC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sz="2000" b="1" dirty="0"/>
              <a:t>Září </a:t>
            </a:r>
          </a:p>
          <a:p>
            <a:pPr>
              <a:buFontTx/>
              <a:buChar char="-"/>
            </a:pPr>
            <a:r>
              <a:rPr lang="cs-CZ" sz="2000" dirty="0"/>
              <a:t>zveřejnění traileru / web </a:t>
            </a:r>
          </a:p>
          <a:p>
            <a:pPr>
              <a:buFontTx/>
              <a:buChar char="-"/>
            </a:pPr>
            <a:r>
              <a:rPr lang="cs-CZ" sz="2000" dirty="0"/>
              <a:t>TK MFDF Jihlava a </a:t>
            </a:r>
            <a:r>
              <a:rPr lang="cs-CZ" sz="2000" dirty="0" err="1"/>
              <a:t>Indies</a:t>
            </a:r>
            <a:r>
              <a:rPr lang="cs-CZ" sz="2000" dirty="0"/>
              <a:t> -&gt; první mediální výstupy (ČT, Rozhlas, </a:t>
            </a:r>
            <a:r>
              <a:rPr lang="cs-CZ" sz="2000" dirty="0" err="1"/>
              <a:t>Ekolist</a:t>
            </a:r>
            <a:r>
              <a:rPr lang="cs-CZ" sz="2000" dirty="0"/>
              <a:t> ad.) </a:t>
            </a:r>
          </a:p>
          <a:p>
            <a:r>
              <a:rPr lang="cs-CZ" sz="2000" dirty="0"/>
              <a:t> </a:t>
            </a:r>
            <a:r>
              <a:rPr lang="cs-CZ" sz="2000" b="1" dirty="0"/>
              <a:t>Říjen – listopad </a:t>
            </a:r>
          </a:p>
          <a:p>
            <a:pPr marL="0" indent="0">
              <a:buNone/>
            </a:pPr>
            <a:r>
              <a:rPr lang="cs-CZ" sz="2000" b="1" dirty="0"/>
              <a:t>- </a:t>
            </a:r>
            <a:r>
              <a:rPr lang="cs-CZ" sz="2000" dirty="0"/>
              <a:t>vrchol kampaně </a:t>
            </a:r>
          </a:p>
          <a:p>
            <a:pPr marL="0" indent="0">
              <a:buNone/>
            </a:pPr>
            <a:r>
              <a:rPr lang="cs-CZ" sz="2000" b="1" dirty="0"/>
              <a:t>- </a:t>
            </a:r>
            <a:r>
              <a:rPr lang="cs-CZ" sz="2000" dirty="0"/>
              <a:t>premiéry filmu MFDF Jihlava, Jeden svět SK, distribuční – AERO a regionální (+ koncerty)</a:t>
            </a:r>
          </a:p>
          <a:p>
            <a:pPr marL="0" indent="0">
              <a:buNone/>
            </a:pPr>
            <a:r>
              <a:rPr lang="cs-CZ" sz="2000" dirty="0"/>
              <a:t>- soundtrack / druhý videoklip / vydání knihy </a:t>
            </a:r>
          </a:p>
          <a:p>
            <a:r>
              <a:rPr lang="cs-CZ" sz="2000" b="1" dirty="0"/>
              <a:t>Prosinec </a:t>
            </a:r>
          </a:p>
          <a:p>
            <a:pPr marL="0" indent="0">
              <a:buNone/>
            </a:pPr>
            <a:r>
              <a:rPr lang="cs-CZ" sz="2000" b="1" dirty="0"/>
              <a:t>- </a:t>
            </a:r>
            <a:r>
              <a:rPr lang="cs-CZ" sz="2000" dirty="0"/>
              <a:t>COP 28 Dubaj </a:t>
            </a:r>
          </a:p>
          <a:p>
            <a:pPr marL="0" indent="0">
              <a:buNone/>
            </a:pPr>
            <a:r>
              <a:rPr lang="cs-CZ" sz="2000" b="1" dirty="0"/>
              <a:t>- </a:t>
            </a:r>
            <a:r>
              <a:rPr lang="cs-CZ" sz="2000" dirty="0"/>
              <a:t>projekce s besedami </a:t>
            </a:r>
          </a:p>
          <a:p>
            <a:pPr marL="0" indent="0">
              <a:buNone/>
            </a:pPr>
            <a:r>
              <a:rPr lang="cs-CZ" sz="2000" b="1" dirty="0"/>
              <a:t>2024 – </a:t>
            </a:r>
            <a:r>
              <a:rPr lang="cs-CZ" sz="2000" dirty="0"/>
              <a:t>distribuce až do srpna 2024 + školní projekce celý rok </a:t>
            </a:r>
          </a:p>
          <a:p>
            <a:pPr marL="0" indent="0">
              <a:buNone/>
            </a:pPr>
            <a:r>
              <a:rPr lang="cs-CZ" sz="2000" b="1" dirty="0"/>
              <a:t>Festivaly kontinuálně do teď </a:t>
            </a:r>
          </a:p>
        </p:txBody>
      </p:sp>
    </p:spTree>
    <p:extLst>
      <p:ext uri="{BB962C8B-B14F-4D97-AF65-F5344CB8AC3E}">
        <p14:creationId xmlns:p14="http://schemas.microsoft.com/office/powerpoint/2010/main" val="21831365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>
            <a:extLst>
              <a:ext uri="{FF2B5EF4-FFF2-40B4-BE49-F238E27FC236}">
                <a16:creationId xmlns:a16="http://schemas.microsoft.com/office/drawing/2014/main" id="{79FD0EAB-BEB4-6FC6-C883-9923FDDC7F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0944" y="3579774"/>
            <a:ext cx="3180945" cy="3278223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EC043520-641F-46D4-1633-85199076B1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C608F288-946A-716C-4475-0DF35E6EF3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27828" y="9728"/>
            <a:ext cx="4861306" cy="2548646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FDA6EFD9-8E34-B2FB-9007-7253607653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3656" y="426096"/>
            <a:ext cx="4575891" cy="2859932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96E55401-C2D4-ABC8-B2F6-5C5E4CB637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579777"/>
            <a:ext cx="3180945" cy="3180945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D07871D0-C812-8CE4-44ED-91FA83BEC0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13777" y="3579777"/>
            <a:ext cx="3278223" cy="3278223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9736514A-E482-3E17-FCB1-95F4C510DA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5999" y="3579775"/>
            <a:ext cx="2915057" cy="3278224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205F5BBE-75EA-C279-8224-C1C8129018E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23016" y="953142"/>
            <a:ext cx="4588919" cy="2548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2927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64F94FF-ABF2-86DF-9D7E-AE4E554C90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Jiříkovo vidění – PR kampaň / distribuce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10D82BC-AC72-9CC0-6E22-E75846452C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/>
              <a:t>Distributor ČR – </a:t>
            </a:r>
            <a:r>
              <a:rPr lang="cs-CZ" dirty="0" err="1"/>
              <a:t>Gnomon</a:t>
            </a:r>
            <a:r>
              <a:rPr lang="cs-CZ" dirty="0"/>
              <a:t> / Distributor SK - </a:t>
            </a:r>
            <a:r>
              <a:rPr lang="cs-CZ" dirty="0" err="1"/>
              <a:t>Cinemart</a:t>
            </a:r>
            <a:r>
              <a:rPr lang="cs-CZ" dirty="0"/>
              <a:t> </a:t>
            </a:r>
          </a:p>
          <a:p>
            <a:r>
              <a:rPr lang="cs-CZ" dirty="0"/>
              <a:t>Tým – producent, režisérka, protagonista, PR manažer, Správce sociálních sítí, produkční – eventy / distribuce, grafik, </a:t>
            </a:r>
            <a:r>
              <a:rPr lang="cs-CZ" dirty="0" err="1"/>
              <a:t>webař</a:t>
            </a:r>
            <a:r>
              <a:rPr lang="cs-CZ" dirty="0"/>
              <a:t>, koordinátor školních pro. </a:t>
            </a:r>
          </a:p>
          <a:p>
            <a:r>
              <a:rPr lang="cs-CZ" dirty="0"/>
              <a:t>Podpora SFKMG + vlastní zdroje + výnosy z projekcí </a:t>
            </a:r>
          </a:p>
          <a:p>
            <a:pPr marL="0" indent="0">
              <a:buNone/>
            </a:pPr>
            <a:r>
              <a:rPr lang="cs-CZ" dirty="0"/>
              <a:t>- 50 tis online reklama + placená mediální partnerství – Deník N, ČSFD, </a:t>
            </a:r>
            <a:r>
              <a:rPr lang="cs-CZ" dirty="0" err="1"/>
              <a:t>Totalfilm</a:t>
            </a:r>
            <a:endParaRPr lang="cs-CZ" dirty="0"/>
          </a:p>
          <a:p>
            <a:r>
              <a:rPr lang="cs-CZ" dirty="0"/>
              <a:t>Zahraniční sales agent / slovenská koproducentka </a:t>
            </a:r>
          </a:p>
          <a:p>
            <a:endParaRPr lang="cs-CZ" dirty="0"/>
          </a:p>
          <a:p>
            <a:endParaRPr lang="cs-CZ" dirty="0"/>
          </a:p>
          <a:p>
            <a:r>
              <a:rPr lang="cs-CZ" b="0" i="0" u="sng" dirty="0">
                <a:effectLst/>
                <a:latin typeface="inherit"/>
                <a:hlinkClick r:id="rId2"/>
              </a:rPr>
              <a:t>linktr.ee/</a:t>
            </a:r>
            <a:r>
              <a:rPr lang="cs-CZ" b="0" i="0" u="sng" dirty="0" err="1">
                <a:effectLst/>
                <a:latin typeface="inherit"/>
                <a:hlinkClick r:id="rId2"/>
              </a:rPr>
              <a:t>jirikovovidenifilm</a:t>
            </a:r>
            <a:endParaRPr lang="cs-CZ" b="0" i="0" u="sng" dirty="0">
              <a:effectLst/>
              <a:latin typeface="inherit"/>
              <a:hlinkClick r:id="rId2"/>
            </a:endParaRP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171265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9E166A5-C016-0A21-F42F-1E88BEBE71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FILMOGRAFIE: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DACD9B3-350F-A85F-83D7-76228D6899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b="1" dirty="0"/>
              <a:t>PRODUCENT</a:t>
            </a:r>
          </a:p>
          <a:p>
            <a:r>
              <a:rPr lang="cs-CZ" dirty="0"/>
              <a:t>Jak jsem se stala partyzánkou (2021, r. Vera Lacková) </a:t>
            </a:r>
          </a:p>
          <a:p>
            <a:r>
              <a:rPr lang="cs-CZ" dirty="0"/>
              <a:t>Jiříkovo vidění (2023, r. Marta Kovářová) </a:t>
            </a:r>
          </a:p>
          <a:p>
            <a:r>
              <a:rPr lang="cs-CZ" dirty="0" err="1"/>
              <a:t>Dajori</a:t>
            </a:r>
            <a:r>
              <a:rPr lang="cs-CZ" dirty="0"/>
              <a:t> (2024, r. Martin Páv, Nicolas </a:t>
            </a:r>
            <a:r>
              <a:rPr lang="cs-CZ" dirty="0" err="1"/>
              <a:t>Kourek</a:t>
            </a:r>
            <a:r>
              <a:rPr lang="cs-CZ" dirty="0"/>
              <a:t>) </a:t>
            </a:r>
          </a:p>
          <a:p>
            <a:r>
              <a:rPr lang="cs-CZ" dirty="0"/>
              <a:t>Co s Péťou? (2025, r. Martin </a:t>
            </a:r>
            <a:r>
              <a:rPr lang="cs-CZ" dirty="0" err="1"/>
              <a:t>Trabalík</a:t>
            </a:r>
            <a:r>
              <a:rPr lang="cs-CZ" dirty="0"/>
              <a:t>) </a:t>
            </a:r>
          </a:p>
          <a:p>
            <a:r>
              <a:rPr lang="cs-CZ" dirty="0"/>
              <a:t>TV - minisérie Komu patří město? (2023), O </a:t>
            </a:r>
            <a:r>
              <a:rPr lang="cs-CZ" dirty="0" err="1"/>
              <a:t>baripen</a:t>
            </a:r>
            <a:r>
              <a:rPr lang="cs-CZ" dirty="0"/>
              <a:t> – Odkaz Eleny Lackové (2023) </a:t>
            </a:r>
          </a:p>
          <a:p>
            <a:r>
              <a:rPr lang="cs-CZ" b="1" dirty="0"/>
              <a:t>KOPRODUCENT</a:t>
            </a:r>
            <a:r>
              <a:rPr lang="cs-CZ" dirty="0"/>
              <a:t> </a:t>
            </a:r>
          </a:p>
          <a:p>
            <a:r>
              <a:rPr lang="cs-CZ" dirty="0"/>
              <a:t>Let viny (2021, r. Tereza Tara) </a:t>
            </a:r>
          </a:p>
          <a:p>
            <a:r>
              <a:rPr lang="cs-CZ" dirty="0"/>
              <a:t>Zdola (2022, r. Tereza Vejvodová) </a:t>
            </a:r>
          </a:p>
          <a:p>
            <a:r>
              <a:rPr lang="cs-CZ" dirty="0"/>
              <a:t>Strážci ruin (2025, r. </a:t>
            </a:r>
            <a:r>
              <a:rPr lang="cs-CZ" dirty="0" err="1"/>
              <a:t>Mariia</a:t>
            </a:r>
            <a:r>
              <a:rPr lang="cs-CZ" dirty="0"/>
              <a:t> </a:t>
            </a:r>
            <a:r>
              <a:rPr lang="cs-CZ" dirty="0" err="1"/>
              <a:t>Shevchenko</a:t>
            </a:r>
            <a:r>
              <a:rPr lang="cs-CZ" dirty="0"/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23405552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id="{73B90B8B-F76B-4130-8370-38033EEACB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F23904C-C1E2-B95B-4A39-2D0A989CA2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4679" y="634946"/>
            <a:ext cx="6405063" cy="1450757"/>
          </a:xfrm>
        </p:spPr>
        <p:txBody>
          <a:bodyPr>
            <a:normAutofit/>
          </a:bodyPr>
          <a:lstStyle/>
          <a:p>
            <a:r>
              <a:rPr lang="cs-CZ" dirty="0"/>
              <a:t>CO DÁL? </a:t>
            </a:r>
          </a:p>
        </p:txBody>
      </p:sp>
      <p:pic>
        <p:nvPicPr>
          <p:cNvPr id="5" name="Zástupný obsah 4" descr="Obsah obrázku osoba, polibek, oblečení, venku&#10;&#10;Popis byl vytvořen automaticky">
            <a:extLst>
              <a:ext uri="{FF2B5EF4-FFF2-40B4-BE49-F238E27FC236}">
                <a16:creationId xmlns:a16="http://schemas.microsoft.com/office/drawing/2014/main" id="{73E1C128-EAE3-F6E7-7354-635FE659A3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71"/>
          <a:stretch/>
        </p:blipFill>
        <p:spPr>
          <a:xfrm>
            <a:off x="642258" y="3429000"/>
            <a:ext cx="4020297" cy="2476136"/>
          </a:xfrm>
          <a:prstGeom prst="rect">
            <a:avLst/>
          </a:prstGeom>
        </p:spPr>
      </p:pic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C2D93264-3FF9-4175-A7FA-F927F0F77A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81247" y="2086188"/>
            <a:ext cx="58521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Obrázek 6" descr="Obsah obrázku Lidská tvář, osoba, portrét, Člověk&#10;&#10;Popis byl vytvořen automaticky">
            <a:extLst>
              <a:ext uri="{FF2B5EF4-FFF2-40B4-BE49-F238E27FC236}">
                <a16:creationId xmlns:a16="http://schemas.microsoft.com/office/drawing/2014/main" id="{B5941359-D4A6-EF05-5D53-F6881D7DBF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6" r="2585"/>
          <a:stretch/>
        </p:blipFill>
        <p:spPr>
          <a:xfrm>
            <a:off x="608048" y="720253"/>
            <a:ext cx="4020296" cy="2476136"/>
          </a:xfrm>
          <a:prstGeom prst="rect">
            <a:avLst/>
          </a:prstGeom>
        </p:spPr>
      </p:pic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7D66F0E6-336C-5E5F-9719-160E4E3B88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4679" y="2198914"/>
            <a:ext cx="6405063" cy="3670180"/>
          </a:xfrm>
        </p:spPr>
        <p:txBody>
          <a:bodyPr>
            <a:normAutofit/>
          </a:bodyPr>
          <a:lstStyle/>
          <a:p>
            <a:r>
              <a:rPr lang="cs-CZ" dirty="0"/>
              <a:t>- </a:t>
            </a:r>
            <a:r>
              <a:rPr lang="cs-CZ" b="1" dirty="0"/>
              <a:t>DAJORI</a:t>
            </a:r>
            <a:r>
              <a:rPr lang="cs-CZ" dirty="0"/>
              <a:t> (r. Martin Páv, Nicolas </a:t>
            </a:r>
            <a:r>
              <a:rPr lang="cs-CZ" dirty="0" err="1"/>
              <a:t>Kourek</a:t>
            </a:r>
            <a:r>
              <a:rPr lang="cs-CZ" dirty="0"/>
              <a:t>) </a:t>
            </a:r>
          </a:p>
          <a:p>
            <a:r>
              <a:rPr lang="en-US" dirty="0">
                <a:hlinkClick r:id="rId4"/>
              </a:rPr>
              <a:t>https://www.youtube.com/watch?v=W39kWAquGXw&amp;t=17s</a:t>
            </a:r>
            <a:r>
              <a:rPr lang="cs-CZ" dirty="0"/>
              <a:t> </a:t>
            </a:r>
          </a:p>
          <a:p>
            <a:endParaRPr lang="cs-CZ" dirty="0"/>
          </a:p>
          <a:p>
            <a:r>
              <a:rPr lang="cs-CZ" dirty="0"/>
              <a:t>- </a:t>
            </a:r>
            <a:r>
              <a:rPr lang="cs-CZ" b="1" dirty="0"/>
              <a:t>CO S PÉŤOU</a:t>
            </a:r>
            <a:r>
              <a:rPr lang="cs-CZ" dirty="0"/>
              <a:t>? (r. Martin </a:t>
            </a:r>
            <a:r>
              <a:rPr lang="cs-CZ" dirty="0" err="1"/>
              <a:t>Trabalík</a:t>
            </a:r>
            <a:r>
              <a:rPr lang="cs-CZ" dirty="0"/>
              <a:t>) </a:t>
            </a:r>
          </a:p>
          <a:p>
            <a:r>
              <a:rPr lang="en-US" dirty="0">
                <a:hlinkClick r:id="rId5"/>
              </a:rPr>
              <a:t>https://vimeo.com/929886369/6666114ce2?share=copy</a:t>
            </a:r>
            <a:r>
              <a:rPr lang="cs-CZ" dirty="0"/>
              <a:t> </a:t>
            </a:r>
          </a:p>
          <a:p>
            <a:endParaRPr lang="cs-CZ" dirty="0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91C67939-3FD0-4B45-8AA4-9FE55C7EE1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0981A96A-A87C-4F87-845A-3B0A6529F5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8847503A-6601-EF91-B889-F60D1285FE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002976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E5958DBC-F4DA-42A8-8C52-860179790E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95443CCB-468E-C008-5555-CB4E1F5154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24" r="-4" b="-4"/>
          <a:stretch/>
        </p:blipFill>
        <p:spPr>
          <a:xfrm>
            <a:off x="633999" y="815867"/>
            <a:ext cx="4020297" cy="2006598"/>
          </a:xfrm>
          <a:prstGeom prst="rect">
            <a:avLst/>
          </a:prstGeom>
        </p:spPr>
      </p:pic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79FCC9A9-2031-4283-9B27-34B62BB7F3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81247" y="2086188"/>
            <a:ext cx="58521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Obrázek 8">
            <a:extLst>
              <a:ext uri="{FF2B5EF4-FFF2-40B4-BE49-F238E27FC236}">
                <a16:creationId xmlns:a16="http://schemas.microsoft.com/office/drawing/2014/main" id="{75DBAA73-5E24-57AE-74DA-EED1CF2907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999" y="3451095"/>
            <a:ext cx="4020296" cy="2010148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537A93D-3414-55D7-D20D-E9D1F460E7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4679" y="2198914"/>
            <a:ext cx="6405063" cy="3670180"/>
          </a:xfrm>
        </p:spPr>
        <p:txBody>
          <a:bodyPr>
            <a:normAutofit/>
          </a:bodyPr>
          <a:lstStyle/>
          <a:p>
            <a:r>
              <a:rPr lang="pt-BR" dirty="0"/>
              <a:t>- </a:t>
            </a:r>
            <a:r>
              <a:rPr lang="pt-BR" b="1" dirty="0"/>
              <a:t>50 000 mil na útěku / UPRCHLÍK</a:t>
            </a:r>
            <a:r>
              <a:rPr lang="pt-BR" dirty="0"/>
              <a:t> (r. Michal Varga) </a:t>
            </a:r>
            <a:endParaRPr lang="cs-CZ" dirty="0"/>
          </a:p>
          <a:p>
            <a:r>
              <a:rPr kumimoji="0" lang="cs-CZ" altLang="cs-CZ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https://vimeo.com/929799939/70758f889d?share=copy</a:t>
            </a:r>
            <a:r>
              <a:rPr kumimoji="0" lang="cs-CZ" altLang="cs-CZ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kumimoji="0" lang="cs-CZ" altLang="cs-CZ" b="0" i="0" u="none" strike="noStrike" cap="none" normalizeH="0" baseline="0" dirty="0">
                <a:ln>
                  <a:noFill/>
                </a:ln>
                <a:effectLst/>
              </a:rPr>
              <a:t> </a:t>
            </a:r>
            <a:endParaRPr kumimoji="0" lang="cs-CZ" altLang="cs-CZ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</a:endParaRPr>
          </a:p>
          <a:p>
            <a:endParaRPr lang="pt-BR" dirty="0"/>
          </a:p>
          <a:p>
            <a:r>
              <a:rPr lang="cs-CZ" dirty="0"/>
              <a:t>- </a:t>
            </a:r>
            <a:r>
              <a:rPr lang="cs-CZ" b="1" dirty="0"/>
              <a:t>Strážci ruin </a:t>
            </a:r>
            <a:r>
              <a:rPr lang="cs-CZ" dirty="0"/>
              <a:t>(r. </a:t>
            </a:r>
            <a:r>
              <a:rPr lang="cs-CZ" dirty="0" err="1"/>
              <a:t>Mariia</a:t>
            </a:r>
            <a:r>
              <a:rPr lang="cs-CZ" dirty="0"/>
              <a:t> </a:t>
            </a:r>
            <a:r>
              <a:rPr lang="cs-CZ" dirty="0" err="1"/>
              <a:t>Shevchenko</a:t>
            </a:r>
            <a:r>
              <a:rPr lang="cs-CZ" dirty="0"/>
              <a:t>) </a:t>
            </a:r>
          </a:p>
          <a:p>
            <a:r>
              <a:rPr lang="cs-CZ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hlinkClick r:id="rId5"/>
              </a:rPr>
              <a:t>https://vimeo.com/929333912</a:t>
            </a:r>
            <a:r>
              <a:rPr lang="cs-CZ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 	</a:t>
            </a:r>
          </a:p>
          <a:p>
            <a:r>
              <a:rPr lang="cs-CZ" dirty="0"/>
              <a:t> </a:t>
            </a:r>
          </a:p>
          <a:p>
            <a:endParaRPr lang="cs-CZ" dirty="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51DDD252-D7C8-4CE5-9C61-D60D722BC2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2FBD75F5-C49C-4F6A-8D43-7A5939C233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71756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6594A3E-055C-2BCA-7182-75BDB68F5D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OTÁZKY PRO ZÁVĚREČNOU ESEJ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1F828DE-B264-656E-555F-25E7344856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  <a:p>
            <a:r>
              <a:rPr lang="cs-CZ" dirty="0"/>
              <a:t>Jaká je pozice nezávislého producenta v české audiovizi?</a:t>
            </a:r>
          </a:p>
          <a:p>
            <a:endParaRPr lang="cs-CZ" dirty="0"/>
          </a:p>
          <a:p>
            <a:r>
              <a:rPr lang="cs-CZ" dirty="0"/>
              <a:t>Jaký dnes rozdíl mezi hraným a dokumentárním filmem? </a:t>
            </a:r>
          </a:p>
          <a:p>
            <a:endParaRPr lang="cs-CZ" dirty="0"/>
          </a:p>
          <a:p>
            <a:r>
              <a:rPr lang="cs-CZ" dirty="0"/>
              <a:t>Distribuce dokumentárního/artového filmu – jak film dostat k divákům? </a:t>
            </a:r>
          </a:p>
          <a:p>
            <a:endParaRPr lang="cs-CZ" dirty="0"/>
          </a:p>
          <a:p>
            <a:pPr marL="0" indent="0">
              <a:buNone/>
            </a:pPr>
            <a:r>
              <a:rPr lang="cs-CZ" dirty="0"/>
              <a:t>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092443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80FCF3F-6598-C831-4A2B-6DFF4B35E5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DĚKUJI ZA POZORNOST!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6C7A5B1-4A3E-8EDE-C818-4A8FDF237C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Kontaktní údaje: </a:t>
            </a:r>
          </a:p>
          <a:p>
            <a:r>
              <a:rPr lang="cs-CZ" dirty="0"/>
              <a:t>Jan </a:t>
            </a:r>
            <a:r>
              <a:rPr lang="cs-CZ" dirty="0" err="1"/>
              <a:t>Bodnár</a:t>
            </a:r>
            <a:r>
              <a:rPr lang="cs-CZ" dirty="0"/>
              <a:t> </a:t>
            </a:r>
          </a:p>
          <a:p>
            <a:r>
              <a:rPr lang="cs-CZ" b="0" i="0">
                <a:solidFill>
                  <a:srgbClr val="1F1F1F"/>
                </a:solidFill>
                <a:effectLst/>
                <a:latin typeface="Google Sans"/>
                <a:hlinkClick r:id="rId2"/>
              </a:rPr>
              <a:t>jan.bodnar@gnomonfilm.com</a:t>
            </a:r>
            <a:r>
              <a:rPr lang="cs-CZ" b="0" i="0">
                <a:solidFill>
                  <a:srgbClr val="1F1F1F"/>
                </a:solidFill>
                <a:effectLst/>
                <a:latin typeface="Google Sans"/>
              </a:rPr>
              <a:t>, </a:t>
            </a:r>
            <a:r>
              <a:rPr lang="cs-CZ" b="0" i="0">
                <a:solidFill>
                  <a:srgbClr val="1F1F1F"/>
                </a:solidFill>
                <a:effectLst/>
                <a:latin typeface="Google Sans"/>
                <a:hlinkClick r:id="rId3"/>
              </a:rPr>
              <a:t>janbodnar101@gmail.com</a:t>
            </a:r>
            <a:r>
              <a:rPr lang="cs-CZ" b="0" i="0">
                <a:solidFill>
                  <a:srgbClr val="1F1F1F"/>
                </a:solidFill>
                <a:effectLst/>
                <a:latin typeface="Google Sans"/>
              </a:rPr>
              <a:t>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235391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0162E77-11AD-44A7-84EC-40C59EEFBD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DC90FAD-524C-6EB5-B061-4141567C38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9485" y="634946"/>
            <a:ext cx="4115264" cy="2536271"/>
          </a:xfrm>
        </p:spPr>
        <p:txBody>
          <a:bodyPr>
            <a:normAutofit/>
          </a:bodyPr>
          <a:lstStyle/>
          <a:p>
            <a:r>
              <a:rPr lang="cs-CZ" dirty="0"/>
              <a:t>Co dělá producent? </a:t>
            </a:r>
            <a:br>
              <a:rPr lang="cs-CZ" dirty="0"/>
            </a:br>
            <a:r>
              <a:rPr lang="cs-CZ" sz="3600" dirty="0"/>
              <a:t>(co si lidé myslí, že dělá producent…) </a:t>
            </a:r>
          </a:p>
        </p:txBody>
      </p:sp>
      <p:pic>
        <p:nvPicPr>
          <p:cNvPr id="5" name="Obrázek 4" descr="Obsah obrázku osoba, Lidská tvář, úsměv, Motýlek&#10;&#10;Popis byl vytvořen automaticky">
            <a:extLst>
              <a:ext uri="{FF2B5EF4-FFF2-40B4-BE49-F238E27FC236}">
                <a16:creationId xmlns:a16="http://schemas.microsoft.com/office/drawing/2014/main" id="{106B52E5-7461-22AA-CEDF-9F7393121C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82" r="3228" b="-1"/>
          <a:stretch/>
        </p:blipFill>
        <p:spPr>
          <a:xfrm>
            <a:off x="633999" y="640081"/>
            <a:ext cx="6909801" cy="5314406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AB158E9-1B40-4CD6-95F0-95CA11DF7B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892143" y="2085703"/>
            <a:ext cx="35661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08A809D-3C09-BAC4-276A-1A32BC24FD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59485" y="2645923"/>
            <a:ext cx="3803979" cy="3308555"/>
          </a:xfrm>
        </p:spPr>
        <p:txBody>
          <a:bodyPr>
            <a:normAutofit/>
          </a:bodyPr>
          <a:lstStyle/>
          <a:p>
            <a:endParaRPr lang="cs-CZ" sz="1900" dirty="0">
              <a:hlinkClick r:id="rId3"/>
            </a:endParaRPr>
          </a:p>
          <a:p>
            <a:endParaRPr lang="cs-CZ" sz="1900" dirty="0">
              <a:hlinkClick r:id="rId3"/>
            </a:endParaRPr>
          </a:p>
          <a:p>
            <a:endParaRPr lang="cs-CZ" sz="1900" dirty="0">
              <a:hlinkClick r:id="rId3"/>
            </a:endParaRPr>
          </a:p>
          <a:p>
            <a:endParaRPr lang="cs-CZ" sz="1900" dirty="0">
              <a:hlinkClick r:id="rId3"/>
            </a:endParaRPr>
          </a:p>
          <a:p>
            <a:endParaRPr lang="cs-CZ" sz="1900" dirty="0">
              <a:hlinkClick r:id="rId3"/>
            </a:endParaRPr>
          </a:p>
          <a:p>
            <a:r>
              <a:rPr lang="cs-CZ" sz="1900" dirty="0">
                <a:hlinkClick r:id="rId3"/>
              </a:rPr>
              <a:t>https://youtu.be/JrywpoWvoxc?si=nmwkWwxUfuFh1jiY</a:t>
            </a:r>
            <a:r>
              <a:rPr lang="cs-CZ" sz="1900" dirty="0"/>
              <a:t> </a:t>
            </a:r>
          </a:p>
          <a:p>
            <a:r>
              <a:rPr lang="cs-CZ" sz="1900" dirty="0"/>
              <a:t>Zdroj: APA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329CBCE-21AE-419D-AC1F-8ACF510A66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F2DA012-1414-493D-888F-5D99D0BDA3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261680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58E1BA-3298-81E0-DCA0-C41B2517D9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0" i="0" dirty="0">
                <a:solidFill>
                  <a:srgbClr val="1F1F1F"/>
                </a:solidFill>
                <a:effectLst/>
                <a:latin typeface="Google Sans"/>
              </a:rPr>
              <a:t>Hierarchie</a:t>
            </a:r>
            <a:r>
              <a:rPr lang="cs-CZ" dirty="0"/>
              <a:t>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93654FA-6B4C-09D8-199B-757CF48F9A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cs-CZ" dirty="0"/>
              <a:t>Producent</a:t>
            </a:r>
          </a:p>
          <a:p>
            <a:pPr algn="ctr"/>
            <a:endParaRPr lang="cs-CZ" dirty="0"/>
          </a:p>
          <a:p>
            <a:pPr algn="ctr"/>
            <a:r>
              <a:rPr lang="cs-CZ" dirty="0"/>
              <a:t> Výkonný producent / Kreativní producent (</a:t>
            </a:r>
            <a:r>
              <a:rPr lang="cs-CZ" dirty="0" err="1"/>
              <a:t>tv</a:t>
            </a:r>
            <a:r>
              <a:rPr lang="cs-CZ" dirty="0"/>
              <a:t>) / Koproducent </a:t>
            </a:r>
          </a:p>
          <a:p>
            <a:pPr algn="ctr"/>
            <a:endParaRPr lang="cs-CZ" dirty="0"/>
          </a:p>
          <a:p>
            <a:pPr algn="ctr"/>
            <a:r>
              <a:rPr lang="cs-CZ" dirty="0"/>
              <a:t>Produkční / Manažer produkce / Koordinátor (post) produkce</a:t>
            </a:r>
          </a:p>
          <a:p>
            <a:pPr algn="ctr"/>
            <a:r>
              <a:rPr lang="cs-CZ" dirty="0"/>
              <a:t> </a:t>
            </a:r>
          </a:p>
          <a:p>
            <a:pPr algn="ctr"/>
            <a:r>
              <a:rPr lang="cs-CZ" dirty="0"/>
              <a:t>Asistent produkce</a:t>
            </a:r>
          </a:p>
          <a:p>
            <a:pPr algn="ctr"/>
            <a:r>
              <a:rPr lang="cs-CZ" dirty="0"/>
              <a:t> </a:t>
            </a:r>
          </a:p>
          <a:p>
            <a:pPr algn="ctr"/>
            <a:r>
              <a:rPr lang="cs-CZ" dirty="0" err="1"/>
              <a:t>Runner</a:t>
            </a:r>
            <a:r>
              <a:rPr lang="cs-CZ" dirty="0"/>
              <a:t> </a:t>
            </a:r>
          </a:p>
        </p:txBody>
      </p:sp>
      <p:sp>
        <p:nvSpPr>
          <p:cNvPr id="4" name="Šipka: dolů 3">
            <a:extLst>
              <a:ext uri="{FF2B5EF4-FFF2-40B4-BE49-F238E27FC236}">
                <a16:creationId xmlns:a16="http://schemas.microsoft.com/office/drawing/2014/main" id="{3841978D-DEF2-1CA2-1206-C043B947A02A}"/>
              </a:ext>
            </a:extLst>
          </p:cNvPr>
          <p:cNvSpPr/>
          <p:nvPr/>
        </p:nvSpPr>
        <p:spPr>
          <a:xfrm>
            <a:off x="6096000" y="2256816"/>
            <a:ext cx="333983" cy="418290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3DDE024-D053-4353-4D03-9290E2B450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7902" y="3206476"/>
            <a:ext cx="390178" cy="445047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0059C538-AD95-36B5-08EA-E9432EE3E5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4182893"/>
            <a:ext cx="390178" cy="445047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0FE1B9C8-E6FB-52ED-EA5B-610864D4C6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5025993"/>
            <a:ext cx="390178" cy="445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916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A47B732-AA53-7A3A-5A32-E4F7C1B5C9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Zdroje financování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843908D-D97F-B552-7210-C50C2CF6BA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/>
              <a:t>- Fond kinematografie </a:t>
            </a:r>
          </a:p>
          <a:p>
            <a:r>
              <a:rPr lang="cs-CZ" dirty="0"/>
              <a:t>- Regionální fondy (+ města) – Jihomoravský filmový nadační fond, Filmový fond města Zlín, Prague </a:t>
            </a:r>
            <a:r>
              <a:rPr lang="cs-CZ" dirty="0" err="1"/>
              <a:t>Audiovisual</a:t>
            </a:r>
            <a:r>
              <a:rPr lang="cs-CZ" dirty="0"/>
              <a:t> </a:t>
            </a:r>
            <a:r>
              <a:rPr lang="cs-CZ" dirty="0" err="1"/>
              <a:t>Fund</a:t>
            </a:r>
            <a:r>
              <a:rPr lang="cs-CZ" dirty="0"/>
              <a:t>, Podpora tvorby audiovizuálních děl v Plzeňském kraji ad. </a:t>
            </a:r>
          </a:p>
          <a:p>
            <a:r>
              <a:rPr lang="cs-CZ" dirty="0"/>
              <a:t>- Televize / vod – Česká televize, VOYO (Nova), HBO – MAX </a:t>
            </a:r>
          </a:p>
          <a:p>
            <a:r>
              <a:rPr lang="cs-CZ" dirty="0"/>
              <a:t>- Koprodukce – např. Slovensko - &gt; AVF Fond, RTVS / Markíza / JOJ, KULTMINOR - fond na podporu </a:t>
            </a:r>
            <a:r>
              <a:rPr lang="cs-CZ" dirty="0" err="1"/>
              <a:t>kultúry</a:t>
            </a:r>
            <a:r>
              <a:rPr lang="cs-CZ" dirty="0"/>
              <a:t> </a:t>
            </a:r>
            <a:r>
              <a:rPr lang="cs-CZ" dirty="0" err="1"/>
              <a:t>národnostných</a:t>
            </a:r>
            <a:r>
              <a:rPr lang="cs-CZ" dirty="0"/>
              <a:t> </a:t>
            </a:r>
            <a:r>
              <a:rPr lang="cs-CZ" dirty="0" err="1"/>
              <a:t>menšín</a:t>
            </a:r>
            <a:r>
              <a:rPr lang="cs-CZ" dirty="0"/>
              <a:t> ad. </a:t>
            </a:r>
          </a:p>
          <a:p>
            <a:r>
              <a:rPr lang="cs-CZ" dirty="0"/>
              <a:t>- Kreativní Evropa - MEDIA, EURIMAGES, VISEGRAD </a:t>
            </a:r>
            <a:r>
              <a:rPr lang="cs-CZ" dirty="0" err="1"/>
              <a:t>Fund</a:t>
            </a:r>
            <a:r>
              <a:rPr lang="cs-CZ" dirty="0"/>
              <a:t> </a:t>
            </a:r>
          </a:p>
          <a:p>
            <a:r>
              <a:rPr lang="cs-CZ" dirty="0"/>
              <a:t>- Sponzoři, partneři, mecenáši </a:t>
            </a:r>
          </a:p>
          <a:p>
            <a:r>
              <a:rPr lang="cs-CZ" dirty="0"/>
              <a:t>- crowdfundingové kampaně – </a:t>
            </a:r>
            <a:r>
              <a:rPr lang="cs-CZ" dirty="0" err="1"/>
              <a:t>Hithit</a:t>
            </a:r>
            <a:r>
              <a:rPr lang="cs-CZ" dirty="0"/>
              <a:t>, </a:t>
            </a:r>
            <a:r>
              <a:rPr lang="cs-CZ" dirty="0" err="1"/>
              <a:t>Donio</a:t>
            </a:r>
            <a:r>
              <a:rPr lang="cs-CZ" dirty="0"/>
              <a:t>  </a:t>
            </a:r>
          </a:p>
          <a:p>
            <a:r>
              <a:rPr lang="cs-CZ" dirty="0"/>
              <a:t>- </a:t>
            </a:r>
            <a:r>
              <a:rPr lang="cs-CZ" dirty="0" err="1"/>
              <a:t>presales</a:t>
            </a:r>
            <a:r>
              <a:rPr lang="cs-CZ" dirty="0"/>
              <a:t>, minimální garance (sales agent, distributor), pobídky … </a:t>
            </a:r>
          </a:p>
          <a:p>
            <a:r>
              <a:rPr lang="cs-CZ" dirty="0"/>
              <a:t>- vlastní vklad – finanční a věcný (střižna, technika, uložiště ad.)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99617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9">
            <a:extLst>
              <a:ext uri="{FF2B5EF4-FFF2-40B4-BE49-F238E27FC236}">
                <a16:creationId xmlns:a16="http://schemas.microsoft.com/office/drawing/2014/main" id="{10162E77-11AD-44A7-84EC-40C59EEFBD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7C1B7D2-1D82-7235-E673-49E50C1A4F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9485" y="634946"/>
            <a:ext cx="3690257" cy="1450757"/>
          </a:xfrm>
        </p:spPr>
        <p:txBody>
          <a:bodyPr>
            <a:normAutofit/>
          </a:bodyPr>
          <a:lstStyle/>
          <a:p>
            <a:r>
              <a:rPr lang="cs-CZ" sz="3700" dirty="0"/>
              <a:t>Zdroje financování – žádost SFK </a:t>
            </a:r>
          </a:p>
        </p:txBody>
      </p:sp>
      <p:pic>
        <p:nvPicPr>
          <p:cNvPr id="5" name="Obrázek 4" descr="Obsah obrázku text, snímek obrazovky, Písmo&#10;&#10;Popis byl vytvořen automaticky">
            <a:extLst>
              <a:ext uri="{FF2B5EF4-FFF2-40B4-BE49-F238E27FC236}">
                <a16:creationId xmlns:a16="http://schemas.microsoft.com/office/drawing/2014/main" id="{CDD420D5-206D-F4C3-ACCA-26E147732A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768" b="-4"/>
          <a:stretch/>
        </p:blipFill>
        <p:spPr>
          <a:xfrm>
            <a:off x="633999" y="640081"/>
            <a:ext cx="6909801" cy="5314406"/>
          </a:xfrm>
          <a:prstGeom prst="rect">
            <a:avLst/>
          </a:prstGeom>
        </p:spPr>
      </p:pic>
      <p:cxnSp>
        <p:nvCxnSpPr>
          <p:cNvPr id="18" name="Straight Connector 11">
            <a:extLst>
              <a:ext uri="{FF2B5EF4-FFF2-40B4-BE49-F238E27FC236}">
                <a16:creationId xmlns:a16="http://schemas.microsoft.com/office/drawing/2014/main" id="{5AB158E9-1B40-4CD6-95F0-95CA11DF7B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892143" y="2085703"/>
            <a:ext cx="35661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0EEC581-35F6-80EF-A8C7-771A51F1B0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59485" y="2198913"/>
            <a:ext cx="3690257" cy="3755565"/>
          </a:xfrm>
        </p:spPr>
        <p:txBody>
          <a:bodyPr>
            <a:normAutofit/>
          </a:bodyPr>
          <a:lstStyle/>
          <a:p>
            <a:r>
              <a:rPr lang="cs-CZ" dirty="0">
                <a:hlinkClick r:id="rId3"/>
              </a:rPr>
              <a:t>https://fondkinematografie.cz/</a:t>
            </a:r>
            <a:r>
              <a:rPr lang="cs-CZ" dirty="0"/>
              <a:t> </a:t>
            </a:r>
          </a:p>
          <a:p>
            <a:endParaRPr lang="cs-CZ" dirty="0"/>
          </a:p>
        </p:txBody>
      </p:sp>
      <p:sp>
        <p:nvSpPr>
          <p:cNvPr id="19" name="Rectangle 13">
            <a:extLst>
              <a:ext uri="{FF2B5EF4-FFF2-40B4-BE49-F238E27FC236}">
                <a16:creationId xmlns:a16="http://schemas.microsoft.com/office/drawing/2014/main" id="{6329CBCE-21AE-419D-AC1F-8ACF510A66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F2DA012-1414-493D-888F-5D99D0BDA3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986353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9" name="Rectangle 66">
            <a:extLst>
              <a:ext uri="{FF2B5EF4-FFF2-40B4-BE49-F238E27FC236}">
                <a16:creationId xmlns:a16="http://schemas.microsoft.com/office/drawing/2014/main" id="{44CC594A-A820-450F-B363-C19201FCFE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 68">
            <a:extLst>
              <a:ext uri="{FF2B5EF4-FFF2-40B4-BE49-F238E27FC236}">
                <a16:creationId xmlns:a16="http://schemas.microsoft.com/office/drawing/2014/main" id="{59FAB3DA-E9ED-4574-ABCC-378BC0FF1B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AA31585-EF84-00F0-01A8-DE3DE558F0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370" y="516835"/>
            <a:ext cx="3084844" cy="2103875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3600" dirty="0" err="1">
                <a:solidFill>
                  <a:srgbClr val="FFFFFF"/>
                </a:solidFill>
              </a:rPr>
              <a:t>Zdroje</a:t>
            </a:r>
            <a:r>
              <a:rPr lang="en-US" sz="3600" dirty="0">
                <a:solidFill>
                  <a:srgbClr val="FFFFFF"/>
                </a:solidFill>
              </a:rPr>
              <a:t> </a:t>
            </a:r>
            <a:r>
              <a:rPr lang="en-US" sz="3600" dirty="0" err="1">
                <a:solidFill>
                  <a:srgbClr val="FFFFFF"/>
                </a:solidFill>
              </a:rPr>
              <a:t>financování</a:t>
            </a:r>
            <a:r>
              <a:rPr lang="en-US" sz="3600" dirty="0">
                <a:solidFill>
                  <a:srgbClr val="FFFFFF"/>
                </a:solidFill>
              </a:rPr>
              <a:t> – </a:t>
            </a:r>
            <a:r>
              <a:rPr lang="en-US" sz="3600" dirty="0" err="1">
                <a:solidFill>
                  <a:srgbClr val="FFFFFF"/>
                </a:solidFill>
              </a:rPr>
              <a:t>žádost</a:t>
            </a:r>
            <a:r>
              <a:rPr lang="en-US" sz="3600" dirty="0">
                <a:solidFill>
                  <a:srgbClr val="FFFFFF"/>
                </a:solidFill>
              </a:rPr>
              <a:t> SFK </a:t>
            </a:r>
          </a:p>
        </p:txBody>
      </p:sp>
      <p:sp>
        <p:nvSpPr>
          <p:cNvPr id="64" name="Content Placeholder 63">
            <a:extLst>
              <a:ext uri="{FF2B5EF4-FFF2-40B4-BE49-F238E27FC236}">
                <a16:creationId xmlns:a16="http://schemas.microsoft.com/office/drawing/2014/main" id="{28580FF6-5BAA-0C50-8DCE-66C920FEEE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2371" y="2653800"/>
            <a:ext cx="3084844" cy="3335519"/>
          </a:xfrm>
        </p:spPr>
        <p:txBody>
          <a:bodyPr>
            <a:normAutofit/>
          </a:bodyPr>
          <a:lstStyle/>
          <a:p>
            <a:r>
              <a:rPr lang="cs-CZ" sz="1500" dirty="0">
                <a:solidFill>
                  <a:srgbClr val="FFFFFF"/>
                </a:solidFill>
              </a:rPr>
              <a:t>PŘÍLOHY </a:t>
            </a:r>
            <a:endParaRPr lang="en-US" sz="1500" dirty="0">
              <a:solidFill>
                <a:srgbClr val="FFFFFF"/>
              </a:solidFill>
            </a:endParaRPr>
          </a:p>
        </p:txBody>
      </p:sp>
      <p:sp>
        <p:nvSpPr>
          <p:cNvPr id="81" name="Rectangle 70">
            <a:extLst>
              <a:ext uri="{FF2B5EF4-FFF2-40B4-BE49-F238E27FC236}">
                <a16:creationId xmlns:a16="http://schemas.microsoft.com/office/drawing/2014/main" id="{53B8D6B0-55D6-48DC-86D8-FD95D5F118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s-CZ"/>
          </a:p>
        </p:txBody>
      </p:sp>
      <p:pic>
        <p:nvPicPr>
          <p:cNvPr id="11" name="Zástupný obsah 10" descr="Obsah obrázku text, snímek obrazovky, Písmo, dokument&#10;&#10;Popis byl vytvořen automaticky">
            <a:extLst>
              <a:ext uri="{FF2B5EF4-FFF2-40B4-BE49-F238E27FC236}">
                <a16:creationId xmlns:a16="http://schemas.microsoft.com/office/drawing/2014/main" id="{3FD603C1-268E-802F-2AD1-32DD98CD97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1379" y="41887"/>
            <a:ext cx="5749047" cy="6760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1043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D1F289B-B9D2-BE73-D460-81010455C1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FÁZE </a:t>
            </a:r>
            <a:r>
              <a:rPr lang="cs-CZ" b="1" dirty="0"/>
              <a:t>VÝVOJE</a:t>
            </a:r>
            <a:r>
              <a:rPr lang="cs-CZ" dirty="0"/>
              <a:t> PROJEKTU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9347C93-EEE0-F860-847C-5101F795B9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/>
              <a:t>- první </a:t>
            </a:r>
            <a:r>
              <a:rPr lang="cs-CZ" dirty="0" err="1"/>
              <a:t>předtáčky</a:t>
            </a:r>
            <a:r>
              <a:rPr lang="cs-CZ" dirty="0"/>
              <a:t> </a:t>
            </a:r>
          </a:p>
          <a:p>
            <a:r>
              <a:rPr lang="cs-CZ" dirty="0"/>
              <a:t>- vznik </a:t>
            </a:r>
            <a:r>
              <a:rPr lang="cs-CZ" dirty="0" err="1"/>
              <a:t>treatmentu</a:t>
            </a:r>
            <a:r>
              <a:rPr lang="cs-CZ" dirty="0"/>
              <a:t> / scénáře, rešerše, archivy, dramaturgie   </a:t>
            </a:r>
          </a:p>
          <a:p>
            <a:r>
              <a:rPr lang="cs-CZ" dirty="0"/>
              <a:t>- vznik ukázky / </a:t>
            </a:r>
            <a:r>
              <a:rPr lang="cs-CZ" dirty="0" err="1"/>
              <a:t>teaseru</a:t>
            </a:r>
            <a:r>
              <a:rPr lang="cs-CZ" dirty="0"/>
              <a:t> </a:t>
            </a:r>
          </a:p>
          <a:p>
            <a:r>
              <a:rPr lang="cs-CZ" dirty="0"/>
              <a:t>- </a:t>
            </a:r>
            <a:r>
              <a:rPr lang="cs-CZ" dirty="0" err="1"/>
              <a:t>zafincování</a:t>
            </a:r>
            <a:r>
              <a:rPr lang="cs-CZ" dirty="0"/>
              <a:t> fáze výroby a další fundraisingové aktivity / harmonogram výroby  </a:t>
            </a:r>
          </a:p>
          <a:p>
            <a:r>
              <a:rPr lang="cs-CZ" dirty="0"/>
              <a:t>- účast na workshopech a marketech </a:t>
            </a:r>
          </a:p>
          <a:p>
            <a:r>
              <a:rPr lang="cs-CZ" dirty="0"/>
              <a:t>- sestavení štábu (včetně střihače)</a:t>
            </a:r>
          </a:p>
          <a:p>
            <a:endParaRPr lang="cs-CZ" dirty="0"/>
          </a:p>
          <a:p>
            <a:r>
              <a:rPr lang="cs-CZ" dirty="0"/>
              <a:t>UKÁZKA – </a:t>
            </a:r>
            <a:r>
              <a:rPr lang="cs-CZ" i="1" dirty="0"/>
              <a:t>KORENE</a:t>
            </a:r>
            <a:r>
              <a:rPr lang="cs-CZ" dirty="0"/>
              <a:t> (2017, r. Vera Lacková) – MOOD TEASER </a:t>
            </a:r>
          </a:p>
          <a:p>
            <a:r>
              <a:rPr lang="nb-NO" dirty="0">
                <a:hlinkClick r:id="rId2"/>
              </a:rPr>
              <a:t>https://vimeo.com/237714277</a:t>
            </a:r>
            <a:r>
              <a:rPr lang="cs-CZ" dirty="0"/>
              <a:t> </a:t>
            </a:r>
            <a:endParaRPr lang="nb-NO" dirty="0"/>
          </a:p>
          <a:p>
            <a:r>
              <a:rPr lang="nb-NO" dirty="0"/>
              <a:t>heslo: korene2017</a:t>
            </a:r>
            <a:r>
              <a:rPr lang="cs-CZ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891091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C7CC130-6320-F862-6076-05C8970536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FÁZE </a:t>
            </a:r>
            <a:r>
              <a:rPr lang="cs-CZ" b="1" dirty="0"/>
              <a:t>VÝROBY</a:t>
            </a:r>
            <a:r>
              <a:rPr lang="cs-CZ" dirty="0"/>
              <a:t> PROJEKTU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E74E623-2260-1A16-D08F-85AE4EF282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cs-CZ" dirty="0"/>
              <a:t>  - hlavní natáčení (cca 30 ND) </a:t>
            </a:r>
          </a:p>
          <a:p>
            <a:r>
              <a:rPr lang="cs-CZ" dirty="0"/>
              <a:t>- dofinancování projektu </a:t>
            </a:r>
          </a:p>
          <a:p>
            <a:r>
              <a:rPr lang="cs-CZ" dirty="0"/>
              <a:t>- hotový </a:t>
            </a:r>
            <a:r>
              <a:rPr lang="cs-CZ" dirty="0" err="1"/>
              <a:t>treatment</a:t>
            </a:r>
            <a:r>
              <a:rPr lang="cs-CZ" dirty="0"/>
              <a:t> / scénář </a:t>
            </a:r>
          </a:p>
          <a:p>
            <a:r>
              <a:rPr lang="cs-CZ" dirty="0"/>
              <a:t>- smlouvy s účinkujícími i štábem </a:t>
            </a:r>
          </a:p>
          <a:p>
            <a:r>
              <a:rPr lang="cs-CZ" dirty="0"/>
              <a:t>- </a:t>
            </a:r>
            <a:r>
              <a:rPr lang="cs-CZ" dirty="0" err="1"/>
              <a:t>industry</a:t>
            </a:r>
            <a:r>
              <a:rPr lang="cs-CZ" dirty="0"/>
              <a:t> prezentace – markety, workshopy, </a:t>
            </a:r>
            <a:r>
              <a:rPr lang="cs-CZ" dirty="0" err="1"/>
              <a:t>pitching</a:t>
            </a:r>
            <a:r>
              <a:rPr lang="cs-CZ" dirty="0"/>
              <a:t> fóra, platformy 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UKÁZKA - </a:t>
            </a:r>
            <a:r>
              <a:rPr lang="cs-CZ" i="1" dirty="0"/>
              <a:t>AKO SOM SA STALA PARTIZÁNKOU </a:t>
            </a:r>
            <a:r>
              <a:rPr lang="cs-CZ" dirty="0"/>
              <a:t>- Filmový odboj proti </a:t>
            </a:r>
            <a:r>
              <a:rPr lang="cs-CZ" dirty="0" err="1"/>
              <a:t>zabudnutiu</a:t>
            </a:r>
            <a:r>
              <a:rPr lang="cs-CZ" dirty="0"/>
              <a:t> – TEASER </a:t>
            </a:r>
          </a:p>
          <a:p>
            <a:r>
              <a:rPr lang="cs-CZ" dirty="0"/>
              <a:t>(2019, r. Vera Lacková) </a:t>
            </a:r>
          </a:p>
          <a:p>
            <a:r>
              <a:rPr lang="nb-NO" dirty="0">
                <a:hlinkClick r:id="rId2"/>
              </a:rPr>
              <a:t>https://vimeo.com/288516771</a:t>
            </a:r>
            <a:r>
              <a:rPr lang="cs-CZ" dirty="0"/>
              <a:t> </a:t>
            </a:r>
            <a:endParaRPr lang="nb-NO" dirty="0"/>
          </a:p>
          <a:p>
            <a:r>
              <a:rPr lang="nb-NO" dirty="0"/>
              <a:t>heslo: korene2017</a:t>
            </a:r>
            <a:r>
              <a:rPr lang="cs-CZ" dirty="0"/>
              <a:t> 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07440722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ktiva">
  <a:themeElements>
    <a:clrScheme name="Retrospektiva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ktiv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tiv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1466</TotalTime>
  <Words>1128</Words>
  <Application>Microsoft Office PowerPoint</Application>
  <PresentationFormat>Širokoúhlá obrazovka</PresentationFormat>
  <Paragraphs>156</Paragraphs>
  <Slides>23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23</vt:i4>
      </vt:variant>
    </vt:vector>
  </HeadingPairs>
  <TitlesOfParts>
    <vt:vector size="30" baseType="lpstr">
      <vt:lpstr>Arial</vt:lpstr>
      <vt:lpstr>Calibri</vt:lpstr>
      <vt:lpstr>Calibri Light</vt:lpstr>
      <vt:lpstr>Google Sans</vt:lpstr>
      <vt:lpstr>inherit</vt:lpstr>
      <vt:lpstr>Retrospektiva</vt:lpstr>
      <vt:lpstr>Motiv Office</vt:lpstr>
      <vt:lpstr>Produkce dokumentárního filmu  </vt:lpstr>
      <vt:lpstr>FILMOGRAFIE: </vt:lpstr>
      <vt:lpstr>Co dělá producent?  (co si lidé myslí, že dělá producent…) </vt:lpstr>
      <vt:lpstr>Hierarchie </vt:lpstr>
      <vt:lpstr>Zdroje financování </vt:lpstr>
      <vt:lpstr>Zdroje financování – žádost SFK </vt:lpstr>
      <vt:lpstr>Zdroje financování – žádost SFK </vt:lpstr>
      <vt:lpstr>FÁZE VÝVOJE PROJEKTU </vt:lpstr>
      <vt:lpstr>FÁZE VÝROBY PROJEKTU </vt:lpstr>
      <vt:lpstr>FÁZE POST-PRODUKCE PROJEKTU </vt:lpstr>
      <vt:lpstr>FÁZE DISTRIBUCE FILMU </vt:lpstr>
      <vt:lpstr>Prezentace aplikace PowerPoint</vt:lpstr>
      <vt:lpstr>JIŘÍKOVO VIDĚNÍ (2023, r. Marta Kovářová) TRAILER </vt:lpstr>
      <vt:lpstr>Jiříkovo vidění - harmonogram</vt:lpstr>
      <vt:lpstr>Jiříkovo vidění – finanční plán </vt:lpstr>
      <vt:lpstr>Harmonogram </vt:lpstr>
      <vt:lpstr>Harmonogram </vt:lpstr>
      <vt:lpstr>Prezentace aplikace PowerPoint</vt:lpstr>
      <vt:lpstr>Jiříkovo vidění – PR kampaň / distribuce </vt:lpstr>
      <vt:lpstr>CO DÁL? </vt:lpstr>
      <vt:lpstr>Prezentace aplikace PowerPoint</vt:lpstr>
      <vt:lpstr>OTÁZKY PRO ZÁVĚREČNOU ESEJ </vt:lpstr>
      <vt:lpstr>DĚKUJI ZA POZORNOST!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Jan Hubáček</dc:creator>
  <cp:lastModifiedBy>Jan Hubáček</cp:lastModifiedBy>
  <cp:revision>15</cp:revision>
  <dcterms:created xsi:type="dcterms:W3CDTF">2024-09-30T17:03:19Z</dcterms:created>
  <dcterms:modified xsi:type="dcterms:W3CDTF">2024-10-04T14:18:14Z</dcterms:modified>
</cp:coreProperties>
</file>