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41" r:id="rId6"/>
    <p:sldId id="437" r:id="rId7"/>
    <p:sldId id="438" r:id="rId8"/>
    <p:sldId id="439" r:id="rId9"/>
    <p:sldId id="440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421051" y="3152001"/>
            <a:ext cx="367494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Monasticismus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 výzva k zamyšlení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7D11543-5724-5953-7F02-84ABEAE64495}"/>
              </a:ext>
            </a:extLst>
          </p:cNvPr>
          <p:cNvSpPr txBox="1"/>
          <p:nvPr/>
        </p:nvSpPr>
        <p:spPr>
          <a:xfrm>
            <a:off x="340704" y="356041"/>
            <a:ext cx="1127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</a:rPr>
              <a:t>Počátky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608F9D7-3D68-EBF2-D863-43EBAF4FD997}"/>
              </a:ext>
            </a:extLst>
          </p:cNvPr>
          <p:cNvSpPr txBox="1"/>
          <p:nvPr/>
        </p:nvSpPr>
        <p:spPr>
          <a:xfrm>
            <a:off x="340704" y="1061362"/>
            <a:ext cx="2420081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Křesťanské mnišství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je více či méně odloučený, asketický způsob života.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Dvě základní formy mnišství představuje mnich poustevník (</a:t>
            </a:r>
            <a:r>
              <a:rPr lang="cs-CZ" sz="16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anachórét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eremita</a:t>
            </a:r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 mnich cenobita, který žije ve společenství dalších mnichů.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Běžnou podobou pospolitého mnišského života je společenství řeholníků, kteří bydlí v klášteře a řídí se společnými regulemi.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44D2FF5-8036-6733-A1D1-C4C9B42B77F5}"/>
              </a:ext>
            </a:extLst>
          </p:cNvPr>
          <p:cNvSpPr/>
          <p:nvPr/>
        </p:nvSpPr>
        <p:spPr>
          <a:xfrm>
            <a:off x="3716808" y="222369"/>
            <a:ext cx="4688137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Zrod </a:t>
            </a:r>
            <a:r>
              <a:rPr lang="cs-CZ" sz="1600" dirty="0" err="1">
                <a:latin typeface="Times New Roman" pitchFamily="18" charset="0"/>
              </a:rPr>
              <a:t>monasticisimu</a:t>
            </a:r>
            <a:r>
              <a:rPr lang="cs-CZ" sz="1600" dirty="0">
                <a:latin typeface="Times New Roman" pitchFamily="18" charset="0"/>
              </a:rPr>
              <a:t>: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3. století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Palestina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Egypt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Na západě benediktinský a irský model</a:t>
            </a:r>
          </a:p>
        </p:txBody>
      </p:sp>
    </p:spTree>
    <p:extLst>
      <p:ext uri="{BB962C8B-B14F-4D97-AF65-F5344CB8AC3E}">
        <p14:creationId xmlns:p14="http://schemas.microsoft.com/office/powerpoint/2010/main" val="325574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5566486-FC8A-E396-77A4-37DFD2D5F38C}"/>
              </a:ext>
            </a:extLst>
          </p:cNvPr>
          <p:cNvSpPr/>
          <p:nvPr/>
        </p:nvSpPr>
        <p:spPr>
          <a:xfrm>
            <a:off x="9715500" y="3237089"/>
            <a:ext cx="2308945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Benediktinská regule: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Benediktini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Cisterciáci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Augustiniánský regule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Augustiniáni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Premonstráti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Dominikáni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Františkánská regule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75DAC93-3F4C-85B6-E1F9-C26B3A24EF18}"/>
              </a:ext>
            </a:extLst>
          </p:cNvPr>
          <p:cNvSpPr/>
          <p:nvPr/>
        </p:nvSpPr>
        <p:spPr>
          <a:xfrm>
            <a:off x="167555" y="1878189"/>
            <a:ext cx="7994138" cy="47705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470 (?)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narozen v </a:t>
            </a:r>
            <a:r>
              <a:rPr lang="cs-CZ" sz="1600" dirty="0" err="1">
                <a:latin typeface="Times New Roman" pitchFamily="18" charset="0"/>
              </a:rPr>
              <a:t>Nursii</a:t>
            </a: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studoval v Římě, zklamán „zhýralostí“ světa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uchýlil se do jeskyně na Monte </a:t>
            </a:r>
            <a:r>
              <a:rPr lang="cs-CZ" sz="1600" dirty="0" err="1">
                <a:latin typeface="Times New Roman" pitchFamily="18" charset="0"/>
              </a:rPr>
              <a:t>Subiaco</a:t>
            </a:r>
            <a:r>
              <a:rPr lang="cs-CZ" sz="1600" dirty="0">
                <a:latin typeface="Times New Roman" pitchFamily="18" charset="0"/>
              </a:rPr>
              <a:t>,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dostával jídlo od opata Romana z blízkého kláštera, ten jej poučil o pravidlech askeze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mniši z kláštera </a:t>
            </a:r>
            <a:r>
              <a:rPr lang="cs-CZ" sz="1600" dirty="0" err="1">
                <a:latin typeface="Times New Roman" pitchFamily="18" charset="0"/>
              </a:rPr>
              <a:t>Vicovar</a:t>
            </a:r>
            <a:r>
              <a:rPr lang="cs-CZ" sz="1600" dirty="0">
                <a:latin typeface="Times New Roman" pitchFamily="18" charset="0"/>
              </a:rPr>
              <a:t> jej vyzvali, aby se stal jejich opatem, nepřijali však přísná pravidla askeze, pokusili se jej otrávit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- postupně vybudoval 12 komunit o dvanácti členech, jimiž osadil různé kláštery</a:t>
            </a: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529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založení </a:t>
            </a:r>
            <a:r>
              <a:rPr lang="cs-CZ" sz="1600" dirty="0" err="1">
                <a:latin typeface="Times New Roman" pitchFamily="18" charset="0"/>
              </a:rPr>
              <a:t>Montecassina</a:t>
            </a:r>
            <a:r>
              <a:rPr lang="cs-CZ" sz="1600" dirty="0">
                <a:latin typeface="Times New Roman" pitchFamily="18" charset="0"/>
              </a:rPr>
              <a:t> na místě starého Apollonova chrámu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543/550	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Benedikt umírá ve stoje před oltářem, podpírán spolubratry a </a:t>
            </a: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je pohřben do stejného hrobu jako jeho sestra </a:t>
            </a:r>
            <a:r>
              <a:rPr lang="cs-CZ" sz="1600" dirty="0" err="1">
                <a:latin typeface="Times New Roman" pitchFamily="18" charset="0"/>
              </a:rPr>
              <a:t>Scholastica</a:t>
            </a: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endParaRPr lang="cs-CZ" sz="1600" dirty="0">
              <a:latin typeface="Times New Roman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itchFamily="18" charset="0"/>
              </a:rPr>
              <a:t>Svědectví o Benediktově životě měli vydat čtyři svědkové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56FC2FF-5892-AA4E-FDBC-7F4BC84F04E3}"/>
              </a:ext>
            </a:extLst>
          </p:cNvPr>
          <p:cNvSpPr txBox="1"/>
          <p:nvPr/>
        </p:nvSpPr>
        <p:spPr>
          <a:xfrm>
            <a:off x="340703" y="356041"/>
            <a:ext cx="237612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latin typeface="Times New Roman" pitchFamily="18" charset="0"/>
              </a:rPr>
              <a:t>Benedikt z </a:t>
            </a:r>
            <a:r>
              <a:rPr lang="cs-CZ" sz="1600" b="1" dirty="0" err="1">
                <a:latin typeface="Times New Roman" pitchFamily="18" charset="0"/>
              </a:rPr>
              <a:t>Nursie</a:t>
            </a:r>
            <a:endParaRPr lang="cs-CZ" sz="1600" b="1" dirty="0">
              <a:latin typeface="Times New Roman" pitchFamily="18" charset="0"/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0BE9E7C-A9A7-FA8B-1528-D3F0037D067A}"/>
              </a:ext>
            </a:extLst>
          </p:cNvPr>
          <p:cNvCxnSpPr/>
          <p:nvPr/>
        </p:nvCxnSpPr>
        <p:spPr bwMode="auto">
          <a:xfrm>
            <a:off x="8475785" y="3429000"/>
            <a:ext cx="11166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403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C52AD1FC-9CFD-48C2-DC1D-7F8F468BDCA4}"/>
              </a:ext>
            </a:extLst>
          </p:cNvPr>
          <p:cNvSpPr/>
          <p:nvPr/>
        </p:nvSpPr>
        <p:spPr>
          <a:xfrm>
            <a:off x="5433699" y="243952"/>
            <a:ext cx="281348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 o pravost: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 Clark (1987, 2003)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datoval jejich vznik až 80 let po smrti Řehoře Velikého († 604)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Albert de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Vogüe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Meyvaert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Dnes přijímány jako pravé, přesto…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1161B82-2653-D04F-9989-31FE83B3FEDA}"/>
              </a:ext>
            </a:extLst>
          </p:cNvPr>
          <p:cNvSpPr/>
          <p:nvPr/>
        </p:nvSpPr>
        <p:spPr>
          <a:xfrm>
            <a:off x="8710046" y="1028782"/>
            <a:ext cx="3365364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Námitky: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Stylistická nejednotnost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(dialog  se mění v přednášku)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Věcné a časové nepřesnosti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Řehoř Veliký je nikdy nezmínil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Dialogy neznal Řehořův obdivovatel Isidor ze Sevilly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Poprvé jsou Dialogy citovány na periferii latinského světa, ve Španělsku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Taio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biskup ze Zaragozy)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Nejedná se o mladší kompilaci?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CE2DF7-3BF5-B444-6DE3-1C8C104F1560}"/>
              </a:ext>
            </a:extLst>
          </p:cNvPr>
          <p:cNvSpPr txBox="1"/>
          <p:nvPr/>
        </p:nvSpPr>
        <p:spPr>
          <a:xfrm>
            <a:off x="9525642" y="243952"/>
            <a:ext cx="247943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Dialogy Řehoře Velikého</a:t>
            </a:r>
          </a:p>
        </p:txBody>
      </p:sp>
    </p:spTree>
    <p:extLst>
      <p:ext uri="{BB962C8B-B14F-4D97-AF65-F5344CB8AC3E}">
        <p14:creationId xmlns:p14="http://schemas.microsoft.com/office/powerpoint/2010/main" val="108439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8CDC9B7-D9E7-280F-30DD-C198F4CC0C0E}"/>
              </a:ext>
            </a:extLst>
          </p:cNvPr>
          <p:cNvSpPr txBox="1"/>
          <p:nvPr/>
        </p:nvSpPr>
        <p:spPr>
          <a:xfrm>
            <a:off x="9440741" y="242109"/>
            <a:ext cx="2253029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600" b="1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Klášter</a:t>
            </a:r>
            <a:r>
              <a:rPr lang="fr-FR" sz="16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Saint-Benoît-sur-Loire </a:t>
            </a:r>
            <a:endParaRPr lang="cs-CZ" sz="1600" b="1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60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(Fleury-sur-Loire)</a:t>
            </a:r>
            <a:endParaRPr lang="cs-CZ" sz="160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 kláštera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Mommolus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měl vidění a požádal mnicha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Aigulfa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aby se vydal do Itálie a přinesl z opuštěného kláštera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Montecassino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ostatky svatého Benedikta.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Tamní klášter zničili roku 577 Langobardi a ostatky zůstaly ve zříceninách.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Fleury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však byly ostatky přeneseny až v roce 660.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3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4AEE9FA-6191-45BD-496D-F6298E244209}"/>
              </a:ext>
            </a:extLst>
          </p:cNvPr>
          <p:cNvSpPr/>
          <p:nvPr/>
        </p:nvSpPr>
        <p:spPr>
          <a:xfrm>
            <a:off x="3908356" y="630420"/>
            <a:ext cx="3130185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Benedicti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Spolehlivé zmínky lze datovat až do 8. století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Není jisté, jaká regule byla užívána v 6. století 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zda je jejím autorem skutečně Benedikt</a:t>
            </a: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Fried: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Sourozenci: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Bene-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Scholastica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Jediný žijící svědek: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Honoratus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měl založit: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Dvanáct klášterů (dvanáct bratrů)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Svědectví měli vydat čtyři svědkové</a:t>
            </a:r>
          </a:p>
        </p:txBody>
      </p:sp>
    </p:spTree>
    <p:extLst>
      <p:ext uri="{BB962C8B-B14F-4D97-AF65-F5344CB8AC3E}">
        <p14:creationId xmlns:p14="http://schemas.microsoft.com/office/powerpoint/2010/main" val="1694507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448</Words>
  <Application>Microsoft Office PowerPoint</Application>
  <PresentationFormat>Širokoúhlá obrazovka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289</cp:revision>
  <cp:lastPrinted>2019-10-16T06:26:31Z</cp:lastPrinted>
  <dcterms:created xsi:type="dcterms:W3CDTF">2019-09-26T11:11:15Z</dcterms:created>
  <dcterms:modified xsi:type="dcterms:W3CDTF">2024-10-22T08:20:33Z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