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7" r:id="rId6"/>
    <p:sldId id="438" r:id="rId7"/>
    <p:sldId id="439" r:id="rId8"/>
    <p:sldId id="441" r:id="rId9"/>
    <p:sldId id="443" r:id="rId10"/>
    <p:sldId id="440" r:id="rId11"/>
    <p:sldId id="442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386367" y="1872409"/>
            <a:ext cx="301482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 Slovanů:</a:t>
            </a:r>
          </a:p>
          <a:p>
            <a:pPr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Karantánci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Moravané – Češi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D4C97D0-CF1B-4C05-FE7E-E74E63400A5A}"/>
              </a:ext>
            </a:extLst>
          </p:cNvPr>
          <p:cNvSpPr/>
          <p:nvPr/>
        </p:nvSpPr>
        <p:spPr>
          <a:xfrm>
            <a:off x="10108841" y="226687"/>
            <a:ext cx="184351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 Podunají kolem přelomu 8. a 9. století</a:t>
            </a:r>
          </a:p>
        </p:txBody>
      </p:sp>
    </p:spTree>
    <p:extLst>
      <p:ext uri="{BB962C8B-B14F-4D97-AF65-F5344CB8AC3E}">
        <p14:creationId xmlns:p14="http://schemas.microsoft.com/office/powerpoint/2010/main" val="407480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07C3FF9-B429-B9B4-96EE-D5BD82766871}"/>
              </a:ext>
            </a:extLst>
          </p:cNvPr>
          <p:cNvSpPr/>
          <p:nvPr/>
        </p:nvSpPr>
        <p:spPr>
          <a:xfrm>
            <a:off x="326572" y="643061"/>
            <a:ext cx="3968315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Vznik spisku kolem roku 870, za arcibiskupa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Adalwina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(859–873)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Měl obhajovat nároky salcburského metropolity na Panonii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endParaRPr lang="cs-CZ" altLang="cs-CZ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kapitola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Karantáncům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vládnout Samo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Později měl vládu převzít kníže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čelil útokům Avarů,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povolal na pomoc Bavory.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Bavoři si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Karantánce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podrobili a odvedli si rukojmí , pokřtěn měl být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(Gorazd) i jeho synovec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Borutově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smrti byl uveden na knížecí stolec křesťan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měl vládnout tři roky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jeho smrti král Pipina poslal do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Karantánie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Chotimira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7B1E52-C617-0CCD-5BEF-D92FC95A5453}"/>
              </a:ext>
            </a:extLst>
          </p:cNvPr>
          <p:cNvSpPr txBox="1"/>
          <p:nvPr/>
        </p:nvSpPr>
        <p:spPr>
          <a:xfrm>
            <a:off x="326572" y="140186"/>
            <a:ext cx="15760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Karantánci</a:t>
            </a:r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F52373D-D79D-FDE5-A97D-8B6F9EB54115}"/>
              </a:ext>
            </a:extLst>
          </p:cNvPr>
          <p:cNvSpPr/>
          <p:nvPr/>
        </p:nvSpPr>
        <p:spPr>
          <a:xfrm>
            <a:off x="7039992" y="608593"/>
            <a:ext cx="4902381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kontext:</a:t>
            </a:r>
          </a:p>
          <a:p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roce 743 Slované podporovali bavorského vévodu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Odila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se pokoušel zastavit vpád Franků.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Karantánské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záležitosti spravoval pokrevně spřízněný klan: Když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Boruth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zemřel, byl knížetem provolán jeho syn Gorazd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po třech letech usedl na knížecí stolec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synovec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Cheitmar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rod si udržel mocenský primát navzdory opakovaným vzpourám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carmula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Chotimirově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smrti vypuklo povstání.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Bavorský vévoda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Tassilo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si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Krantánce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podmanil roku 772, ale ponechal jim právo volby. </a:t>
            </a:r>
          </a:p>
        </p:txBody>
      </p:sp>
    </p:spTree>
    <p:extLst>
      <p:ext uri="{BB962C8B-B14F-4D97-AF65-F5344CB8AC3E}">
        <p14:creationId xmlns:p14="http://schemas.microsoft.com/office/powerpoint/2010/main" val="58917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7F9B0B41-3BF8-C3E2-7ABD-48C3F6310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26" y="638091"/>
            <a:ext cx="5757614" cy="6001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Prameny: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Křesťanské učení proniklo k moravským Slovanům patrně před rokem 800</a:t>
            </a:r>
            <a:endParaRPr lang="cs-CZ" altLang="cs-CZ" sz="1600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Karel Veliký 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vyhlásil program re-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christianizace Panonie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Ú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kol svěřil salcburskému metropolitovi Arnovi, který prý začal kázat mezi Slovany a údajně také vysvětil kněze a kostely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8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rcibiskup měl vyslat misionáře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Žitije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Mefodija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V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Zalavár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6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Braslavsburg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?)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Z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 vlády knížete Mojmíra</a:t>
            </a:r>
            <a:r>
              <a:rPr lang="cs-CZ" altLang="cs-CZ" sz="16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přijali „Moravané“ křest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Pozdní pasovská tradice uvádí, že se tak stalo v roce 831 a hlavní zásluhy připisuje biskupu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Reginhardovi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Notae</a:t>
            </a: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cs-CZ" altLang="cs-CZ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episcopis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Křest „všech“ Moravanů je nutno chápat jako politický akt,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Morava součástí pasovské diecéze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mohučské synodě roku 852 zaznělo, že jistý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Albgis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unesl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Petrikovu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manželku do nejzazších končin království, do drsného dosud křesťanství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rudem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adhuc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christianitatem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lidu Moravanů.</a:t>
            </a:r>
          </a:p>
          <a:p>
            <a:pPr lvl="0" eaLnBrk="0" hangingPunct="0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Concilium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Moguntinum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FAA141-1FB8-282B-0A90-FB60634DD599}"/>
              </a:ext>
            </a:extLst>
          </p:cNvPr>
          <p:cNvSpPr txBox="1"/>
          <p:nvPr/>
        </p:nvSpPr>
        <p:spPr>
          <a:xfrm>
            <a:off x="110526" y="112986"/>
            <a:ext cx="113315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Moravané</a:t>
            </a:r>
          </a:p>
        </p:txBody>
      </p:sp>
    </p:spTree>
    <p:extLst>
      <p:ext uri="{BB962C8B-B14F-4D97-AF65-F5344CB8AC3E}">
        <p14:creationId xmlns:p14="http://schemas.microsoft.com/office/powerpoint/2010/main" val="53750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1E2C42F-9C0D-139B-51BC-6A2286FB247E}"/>
              </a:ext>
            </a:extLst>
          </p:cNvPr>
          <p:cNvSpPr/>
          <p:nvPr/>
        </p:nvSpPr>
        <p:spPr>
          <a:xfrm>
            <a:off x="314390" y="800204"/>
            <a:ext cx="7347039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kontext: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Snaha upevnit postavení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Mojmírovců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přiměla knížete Rostislava, aby po roce 860 vyslal legace. </a:t>
            </a:r>
          </a:p>
          <a:p>
            <a:pPr marL="171450" indent="-171450">
              <a:buFontTx/>
              <a:buChar char="-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Nejprve do Říma, a když neuspěl, do Konstantinopole, kde požádal o vyslání „učitelů víry“.</a:t>
            </a:r>
          </a:p>
          <a:p>
            <a:pPr marL="171450" indent="-171450">
              <a:buFontTx/>
              <a:buChar char="-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Moravští vyslanci se odvolávali na chorobu pasovského biskupa Hartwiga.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Bavorští biskupové vnímali žádost Moravanů jako provokaci.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roce 863 dorazili na Moravu Konstantin s Metodějem, jimž se během čtyř (?) let podařilo vyškolit okruh žáků.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Nejisté poměry na Balkáně přivedly oba vzdělance do Říma.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Teprve zde začalo vážné jednání o podobě církevní správy v někdejší Panonii a na Moravě.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Papež přijal Konstantinův misijní program, jenž měl vycházet z domácí řeči, zvláštního písma a (snad) liturgie ve slovanském jazyce.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Žitije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Mefodija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06DDBFE-E7C7-B782-EA4F-0F58634ACC2F}"/>
              </a:ext>
            </a:extLst>
          </p:cNvPr>
          <p:cNvSpPr txBox="1"/>
          <p:nvPr/>
        </p:nvSpPr>
        <p:spPr>
          <a:xfrm>
            <a:off x="332145" y="302374"/>
            <a:ext cx="101687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863</a:t>
            </a:r>
          </a:p>
        </p:txBody>
      </p:sp>
    </p:spTree>
    <p:extLst>
      <p:ext uri="{BB962C8B-B14F-4D97-AF65-F5344CB8AC3E}">
        <p14:creationId xmlns:p14="http://schemas.microsoft.com/office/powerpoint/2010/main" val="56348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28038B4-87F7-E1FC-A8A8-EDEEBB1B0FA3}"/>
              </a:ext>
            </a:extLst>
          </p:cNvPr>
          <p:cNvSpPr/>
          <p:nvPr/>
        </p:nvSpPr>
        <p:spPr>
          <a:xfrm>
            <a:off x="250757" y="444336"/>
            <a:ext cx="5305982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Papežská protekce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880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Římě vyjednával jistý (snad velmož)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Semisisen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jenž papeže Jana VIII. uvědomil, že se Svatopluk s velmoži a vším lidem země rozhodl požádat o patronát svatého Petra.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Jan nabídku přijal bulou „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Svatopluka označil titulem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Metodějovi byl propůjčen titul arcibiskupa, evangelium se však mělo nejprve číst latinsky, poté měla bohoslužba pokračovat ve slovanské řeči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postomdum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sclavinica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Svatopluk si ale vymínil, že bude navštěvovat obřady v latinském jazyce. 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197–208, č. 90. 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885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Kuriální ochranu Svatoplukovi, jeho věrným a veškerému lidu potvrdil o pět let později i papež Štěpán V. </a:t>
            </a:r>
          </a:p>
          <a:p>
            <a:pPr eaLnBrk="1" hangingPunct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215–225, č. 101.</a:t>
            </a: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0937D2B-549D-7E5B-42ED-57AADBB36750}"/>
              </a:ext>
            </a:extLst>
          </p:cNvPr>
          <p:cNvSpPr/>
          <p:nvPr/>
        </p:nvSpPr>
        <p:spPr>
          <a:xfrm>
            <a:off x="136528" y="183566"/>
            <a:ext cx="5455380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845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Hludowicus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XIIII ex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octavis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theophanie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baptizari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spcBef>
                <a:spcPts val="0"/>
              </a:spcBef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tradice: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Quoniam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vero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isdem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princeps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[Bořivoj] Moravie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degens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omnipotenti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voverat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videlicet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quo, si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propria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reduceret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basilicam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beate Dei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genitricis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perpetue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virginis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edificaret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reversus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sine mora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studuit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Pragensi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Hic primus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fundator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congregatorque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clericorum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tantile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fuit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institutor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extat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(Vita et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Wenceslai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Ludmile ave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hec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urbe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Levigradec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oppido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Cosmae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Pragensis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I/25)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Gradech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aratrum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incepta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Codex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diplomaticus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epistolaris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Bohemiae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I., s. 129–131, č. 124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1D247DD-CB6E-BEC2-C363-79906927325E}"/>
              </a:ext>
            </a:extLst>
          </p:cNvPr>
          <p:cNvSpPr/>
          <p:nvPr/>
        </p:nvSpPr>
        <p:spPr>
          <a:xfrm>
            <a:off x="8535026" y="717992"/>
            <a:ext cx="3414939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Historický kontext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805/806	Karolínský tribut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845	Křest českých knížat v 	Řezně</a:t>
            </a:r>
          </a:p>
          <a:p>
            <a:pPr marL="342900" indent="-342900"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872		Poražena koalice pěti (?) 	knížat</a:t>
            </a:r>
          </a:p>
          <a:p>
            <a:pPr marL="342900" indent="-342900"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911		Vymření východofranských 	Karlovců</a:t>
            </a:r>
          </a:p>
          <a:p>
            <a:pPr marL="342900" indent="-342900"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918		Volba Jindřicha I. 	Ptáčníka</a:t>
            </a:r>
          </a:p>
          <a:p>
            <a:pPr marL="342900" indent="-342900"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929		Tažení do Čech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E5AAD5-0648-9653-24DD-40140823DA92}"/>
              </a:ext>
            </a:extLst>
          </p:cNvPr>
          <p:cNvSpPr txBox="1"/>
          <p:nvPr/>
        </p:nvSpPr>
        <p:spPr>
          <a:xfrm>
            <a:off x="11058032" y="185194"/>
            <a:ext cx="89193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</a:p>
        </p:txBody>
      </p:sp>
    </p:spTree>
    <p:extLst>
      <p:ext uri="{BB962C8B-B14F-4D97-AF65-F5344CB8AC3E}">
        <p14:creationId xmlns:p14="http://schemas.microsoft.com/office/powerpoint/2010/main" val="197430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8AB2D33-B01D-7C6E-B82D-B25CCF991378}"/>
              </a:ext>
            </a:extLst>
          </p:cNvPr>
          <p:cNvSpPr/>
          <p:nvPr/>
        </p:nvSpPr>
        <p:spPr>
          <a:xfrm>
            <a:off x="2226801" y="344525"/>
            <a:ext cx="3145300" cy="6045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Svatý Václav</a:t>
            </a:r>
          </a:p>
          <a:p>
            <a:pPr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Prameny: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Widukind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Corvey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(967/968)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První staroslověnská legenda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Crescente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fide</a:t>
            </a:r>
          </a:p>
          <a:p>
            <a:pPr marL="342900" indent="-342900"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Co o něm víme?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Syn knížete Vratislava I. (915–921)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Kolem 924: 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Translace ostatků kněžny Ludmily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929: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Tažení Jindřicha Ptáčníka do Čech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935:</a:t>
            </a:r>
          </a:p>
          <a:p>
            <a:pPr marL="342900" indent="-342900"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Smrt ve Staré Boleslavi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950: 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Přenesení ostatků, přistavěna jižní apsida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1006: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Denáry knížete Jaromíra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1060: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Přestavba  rotundy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1120: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Kosmovy zlaté olivy</a:t>
            </a:r>
          </a:p>
        </p:txBody>
      </p:sp>
    </p:spTree>
    <p:extLst>
      <p:ext uri="{BB962C8B-B14F-4D97-AF65-F5344CB8AC3E}">
        <p14:creationId xmlns:p14="http://schemas.microsoft.com/office/powerpoint/2010/main" val="21994083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945</Words>
  <Application>Microsoft Office PowerPoint</Application>
  <PresentationFormat>Širokoúhlá obrazovka</PresentationFormat>
  <Paragraphs>127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287</cp:revision>
  <cp:lastPrinted>2019-10-16T06:26:31Z</cp:lastPrinted>
  <dcterms:created xsi:type="dcterms:W3CDTF">2019-09-26T11:11:15Z</dcterms:created>
  <dcterms:modified xsi:type="dcterms:W3CDTF">2024-10-25T08:32:47Z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