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436" r:id="rId5"/>
    <p:sldId id="437" r:id="rId6"/>
    <p:sldId id="438" r:id="rId7"/>
    <p:sldId id="441" r:id="rId8"/>
    <p:sldId id="439" r:id="rId9"/>
    <p:sldId id="440" r:id="rId10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778455B-0B32-26A6-6395-1EB23709885E}"/>
              </a:ext>
            </a:extLst>
          </p:cNvPr>
          <p:cNvSpPr/>
          <p:nvPr/>
        </p:nvSpPr>
        <p:spPr>
          <a:xfrm>
            <a:off x="2421051" y="3152001"/>
            <a:ext cx="3086613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Císařství jedno nebo dvě?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649C4FFC-29D6-38D1-1195-E5B763394997}"/>
              </a:ext>
            </a:extLst>
          </p:cNvPr>
          <p:cNvSpPr/>
          <p:nvPr/>
        </p:nvSpPr>
        <p:spPr>
          <a:xfrm>
            <a:off x="9643731" y="125087"/>
            <a:ext cx="2463209" cy="57554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Rok 476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říjen 475: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Vojenský správce císařství (</a:t>
            </a:r>
            <a:r>
              <a:rPr lang="cs-CZ" altLang="de-DE" sz="1600" i="1" dirty="0">
                <a:latin typeface="Times New Roman" panose="02020603050405020304" pitchFamily="18" charset="0"/>
              </a:rPr>
              <a:t>magister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militum</a:t>
            </a:r>
            <a:r>
              <a:rPr lang="cs-CZ" altLang="de-DE" sz="1600" i="1" dirty="0">
                <a:latin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praesentalis</a:t>
            </a:r>
            <a:r>
              <a:rPr lang="cs-CZ" altLang="de-DE" sz="1600" dirty="0">
                <a:latin typeface="Times New Roman" panose="02020603050405020304" pitchFamily="18" charset="0"/>
              </a:rPr>
              <a:t>) Orestes  dosadil na trůn svého syna Romula </a:t>
            </a:r>
            <a:r>
              <a:rPr lang="cs-CZ" altLang="de-DE" sz="1600" dirty="0" err="1">
                <a:latin typeface="Times New Roman" panose="02020603050405020304" pitchFamily="18" charset="0"/>
              </a:rPr>
              <a:t>Augustula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srpen 476: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Orestes zavražděn </a:t>
            </a:r>
            <a:r>
              <a:rPr lang="cs-CZ" altLang="de-DE" sz="1600" dirty="0" err="1">
                <a:latin typeface="Times New Roman" panose="02020603050405020304" pitchFamily="18" charset="0"/>
              </a:rPr>
              <a:t>Odoakarem</a:t>
            </a:r>
            <a:r>
              <a:rPr lang="cs-CZ" altLang="de-DE" sz="1600" dirty="0">
                <a:latin typeface="Times New Roman" panose="02020603050405020304" pitchFamily="18" charset="0"/>
              </a:rPr>
              <a:t>, Romulus </a:t>
            </a:r>
            <a:r>
              <a:rPr lang="cs-CZ" altLang="de-DE" sz="1600" dirty="0" err="1">
                <a:latin typeface="Times New Roman" panose="02020603050405020304" pitchFamily="18" charset="0"/>
              </a:rPr>
              <a:t>Augustulus</a:t>
            </a:r>
            <a:r>
              <a:rPr lang="cs-CZ" altLang="de-DE" sz="1600" dirty="0">
                <a:latin typeface="Times New Roman" panose="02020603050405020304" pitchFamily="18" charset="0"/>
              </a:rPr>
              <a:t> sesazen, ale mohl se jako soukromá osoba uchýlit do jižní Itálie, kde žil ještě kolem roku 510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</a:t>
            </a:r>
            <a:r>
              <a:rPr lang="cs-CZ" altLang="de-DE" sz="1600" dirty="0" err="1">
                <a:latin typeface="Times New Roman" panose="02020603050405020304" pitchFamily="18" charset="0"/>
              </a:rPr>
              <a:t>Odoakar</a:t>
            </a:r>
            <a:r>
              <a:rPr lang="cs-CZ" altLang="de-DE" sz="1600" dirty="0">
                <a:latin typeface="Times New Roman" panose="02020603050405020304" pitchFamily="18" charset="0"/>
              </a:rPr>
              <a:t> odmítl císařský titul, požádal císaře Zenona o titul vojenského správce (</a:t>
            </a:r>
            <a:r>
              <a:rPr lang="cs-CZ" altLang="de-DE" sz="1600" i="1" dirty="0">
                <a:latin typeface="Times New Roman" panose="02020603050405020304" pitchFamily="18" charset="0"/>
              </a:rPr>
              <a:t>magister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militum</a:t>
            </a:r>
            <a:r>
              <a:rPr lang="cs-CZ" altLang="de-DE" sz="1600" dirty="0">
                <a:latin typeface="Times New Roman" panose="02020603050405020304" pitchFamily="18" charset="0"/>
              </a:rPr>
              <a:t>), sám přijal titul krále.</a:t>
            </a:r>
          </a:p>
        </p:txBody>
      </p:sp>
    </p:spTree>
    <p:extLst>
      <p:ext uri="{BB962C8B-B14F-4D97-AF65-F5344CB8AC3E}">
        <p14:creationId xmlns:p14="http://schemas.microsoft.com/office/powerpoint/2010/main" val="71025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C819F917-F51A-EAE4-090C-61487621D2EF}"/>
              </a:ext>
            </a:extLst>
          </p:cNvPr>
          <p:cNvSpPr txBox="1"/>
          <p:nvPr/>
        </p:nvSpPr>
        <p:spPr>
          <a:xfrm>
            <a:off x="217610" y="111326"/>
            <a:ext cx="4020281" cy="64940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cs-CZ" sz="1600" b="1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Rok 800</a:t>
            </a:r>
          </a:p>
          <a:p>
            <a:pPr algn="l"/>
            <a:endParaRPr lang="cs-CZ" sz="16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 konci 8. století se papež Lev III. stal obětí spiknutí</a:t>
            </a:r>
          </a:p>
          <a:p>
            <a:pPr algn="l"/>
            <a:endParaRPr lang="cs-CZ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Papež se uchýlil pod ochranu Kala Velikého (setkání v </a:t>
            </a:r>
            <a:r>
              <a:rPr lang="cs-CZ" sz="16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Paderbornu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l"/>
            <a:endParaRPr lang="cs-CZ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Karel zahájil vyšetřování a v roce 799 dosadil papeže zpět na svatopetrský stolec</a:t>
            </a:r>
          </a:p>
          <a:p>
            <a:pPr algn="l"/>
            <a:endParaRPr lang="cs-CZ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Za prokázané služby korunoval na Vánoce roku 800 Karla Velikého jako Karla Augusta na císaře Římanů</a:t>
            </a:r>
          </a:p>
          <a:p>
            <a:pPr algn="l"/>
            <a:endParaRPr lang="cs-CZ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Formálně tak obnovil císařství na Západě </a:t>
            </a:r>
          </a:p>
          <a:p>
            <a:pPr algn="l"/>
            <a:endParaRPr lang="cs-CZ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Protesty </a:t>
            </a:r>
            <a:r>
              <a:rPr 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yzance, která je oslabena vnitřními spory a bojem s Bulhary</a:t>
            </a:r>
          </a:p>
          <a:p>
            <a:pPr algn="l"/>
            <a:r>
              <a:rPr 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797 </a:t>
            </a:r>
          </a:p>
          <a:p>
            <a:pPr algn="l"/>
            <a:r>
              <a:rPr 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Sesazení Konstantina VI.</a:t>
            </a:r>
          </a:p>
          <a:p>
            <a:pPr algn="l"/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797–802 </a:t>
            </a:r>
          </a:p>
          <a:p>
            <a:pPr algn="l"/>
            <a:r>
              <a:rPr 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láda císařovny </a:t>
            </a:r>
            <a:r>
              <a:rPr 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reny (nabídka sňatku)</a:t>
            </a:r>
          </a:p>
          <a:p>
            <a:pPr algn="l"/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802–811 </a:t>
            </a:r>
          </a:p>
          <a:p>
            <a:pPr algn="l"/>
            <a:r>
              <a:rPr 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Císařem </a:t>
            </a:r>
            <a:r>
              <a:rPr lang="cs-CZ" sz="16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Nikeforos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I. </a:t>
            </a:r>
            <a:r>
              <a:rPr lang="cs-CZ" sz="16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Fokas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(boj o </a:t>
            </a:r>
            <a:r>
              <a:rPr 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enátky)</a:t>
            </a:r>
          </a:p>
        </p:txBody>
      </p:sp>
    </p:spTree>
    <p:extLst>
      <p:ext uri="{BB962C8B-B14F-4D97-AF65-F5344CB8AC3E}">
        <p14:creationId xmlns:p14="http://schemas.microsoft.com/office/powerpoint/2010/main" val="3342027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DD253B92-B142-911C-F852-14AC0CFFAA44}"/>
              </a:ext>
            </a:extLst>
          </p:cNvPr>
          <p:cNvSpPr/>
          <p:nvPr/>
        </p:nvSpPr>
        <p:spPr>
          <a:xfrm>
            <a:off x="10597489" y="111090"/>
            <a:ext cx="141730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Evropa kolem roku 814</a:t>
            </a:r>
          </a:p>
        </p:txBody>
      </p:sp>
    </p:spTree>
    <p:extLst>
      <p:ext uri="{BB962C8B-B14F-4D97-AF65-F5344CB8AC3E}">
        <p14:creationId xmlns:p14="http://schemas.microsoft.com/office/powerpoint/2010/main" val="3482429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1416B962-9FBA-4FA5-D404-9E44FB74E243}"/>
              </a:ext>
            </a:extLst>
          </p:cNvPr>
          <p:cNvSpPr/>
          <p:nvPr/>
        </p:nvSpPr>
        <p:spPr>
          <a:xfrm>
            <a:off x="6034454" y="70338"/>
            <a:ext cx="4271303" cy="64940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 962</a:t>
            </a:r>
          </a:p>
          <a:p>
            <a:endParaRPr lang="cs-CZ" alt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Jindřich I. (918–936)</a:t>
            </a: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Pacta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amititia</a:t>
            </a:r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Tažení do Čech (929)</a:t>
            </a: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Riade (933)</a:t>
            </a:r>
          </a:p>
          <a:p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Ota I. (936–973)</a:t>
            </a: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Tažení do Čech (950)</a:t>
            </a: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Lech (955)</a:t>
            </a: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Korunovace papežem Janem XII. Obnova císařství (962)</a:t>
            </a: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Založena tradice císařských korunovací v Římě</a:t>
            </a:r>
          </a:p>
          <a:p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Ota II. (973–982)</a:t>
            </a: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Přesun do Říma</a:t>
            </a: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Colonna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(962)</a:t>
            </a: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Povstání </a:t>
            </a:r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Luticů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(983)</a:t>
            </a:r>
          </a:p>
          <a:p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Ota III. (996–1002)</a:t>
            </a: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Theofano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(985–994)</a:t>
            </a: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Hnězdenský akt (1000)</a:t>
            </a:r>
          </a:p>
          <a:p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Jindřich II. (1002–1025)</a:t>
            </a: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Budyšínský mír (1018)</a:t>
            </a:r>
          </a:p>
        </p:txBody>
      </p:sp>
    </p:spTree>
    <p:extLst>
      <p:ext uri="{BB962C8B-B14F-4D97-AF65-F5344CB8AC3E}">
        <p14:creationId xmlns:p14="http://schemas.microsoft.com/office/powerpoint/2010/main" val="3303334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54CB2A5-A27E-E84E-E495-08746E12D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63" y="369332"/>
            <a:ext cx="7526852" cy="600164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Svět dvou císařů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1188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Friedrich I. Barbarossa oslovil císaře Izáka s žádostí, aby mohl projít přes území jeho říše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6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Niketas</a:t>
            </a:r>
            <a:r>
              <a:rPr lang="cs-CZ" alt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Choniates</a:t>
            </a:r>
            <a:r>
              <a:rPr lang="cs-CZ" alt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cs-CZ" sz="1600" b="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Frederichovi</a:t>
            </a:r>
            <a:r>
              <a:rPr lang="cs-CZ" sz="1600" i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byl poslán </a:t>
            </a:r>
            <a:r>
              <a:rPr lang="cs-CZ" sz="1600" b="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logothétes</a:t>
            </a:r>
            <a:r>
              <a:rPr lang="cs-CZ" sz="16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Joánnés</a:t>
            </a:r>
            <a:r>
              <a:rPr lang="cs-CZ" sz="16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Dukas</a:t>
            </a:r>
            <a:r>
              <a:rPr lang="cs-CZ" sz="16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sz="1600" b="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Norimberka</a:t>
            </a:r>
            <a:r>
              <a:rPr lang="cs-CZ" sz="16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obdržel ujištění, že </a:t>
            </a:r>
            <a:r>
              <a:rPr lang="cs-CZ" sz="1600" b="1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král</a:t>
            </a:r>
            <a:r>
              <a:rPr lang="cs-CZ" sz="16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potáhne románským</a:t>
            </a:r>
            <a:r>
              <a:rPr lang="cs-CZ" sz="1600" i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územím bez boje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že neublíží žádnému městu, žádné vesnici, žádné pevnosti ani tvrzi.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 to se </a:t>
            </a:r>
            <a:r>
              <a:rPr lang="cs-CZ" sz="1600" b="1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králi</a:t>
            </a:r>
            <a:r>
              <a:rPr lang="cs-CZ" sz="16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zavázal, že mu </a:t>
            </a:r>
            <a:r>
              <a:rPr lang="cs-CZ" sz="1600" b="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Romájové</a:t>
            </a:r>
            <a:r>
              <a:rPr lang="cs-CZ" sz="16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budou dodávat potraviny a krmení pro koně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 dostatečném množství, takže jeho vojsko nebude mít žádný nedostatek. (...)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 krátké době se </a:t>
            </a:r>
            <a:r>
              <a:rPr lang="cs-CZ" sz="1600" b="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Joannés</a:t>
            </a:r>
            <a:r>
              <a:rPr lang="cs-CZ" sz="16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Dukas</a:t>
            </a:r>
            <a:r>
              <a:rPr lang="cs-CZ" sz="16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vrátil zpět a podal císaři zprávu o dohodě.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1189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Friedrich Barbarossa překročil byzantské hranice 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Vztahy mezi oběma panovníky byly však značně vyhrocené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Izák řešil spory se srbským županem Štěpánem </a:t>
            </a:r>
            <a:r>
              <a:rPr lang="cs-CZ" altLang="cs-CZ" sz="16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emanjou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který nabídl Barbarossovi spojenectví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Podobně se zachovali i bulharští vládci Asen a </a:t>
            </a:r>
            <a:r>
              <a:rPr lang="cs-CZ" alt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etr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Barbarossa se rozhodl žádostem nevyhovět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Izák vyzval svého synovce Manuela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Kamytza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aby byl připraven vpadnout Barbarossovi do zad.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alt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omníval se, že Barbarossa má v úmyslu dobýt Konstantinopol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60985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488</Words>
  <Application>Microsoft Office PowerPoint</Application>
  <PresentationFormat>Širokoúhlá obrazovka</PresentationFormat>
  <Paragraphs>79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293</cp:revision>
  <cp:lastPrinted>2019-10-16T06:26:31Z</cp:lastPrinted>
  <dcterms:created xsi:type="dcterms:W3CDTF">2019-09-26T11:11:15Z</dcterms:created>
  <dcterms:modified xsi:type="dcterms:W3CDTF">2024-11-11T07:47:16Z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