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42" r:id="rId7"/>
    <p:sldId id="438" r:id="rId8"/>
    <p:sldId id="439" r:id="rId9"/>
    <p:sldId id="440" r:id="rId10"/>
    <p:sldId id="441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1702276" y="2483786"/>
            <a:ext cx="2467473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Křesťané a muslimové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E719E10-5ED2-7D21-BC9D-BD25D4AFD7D3}"/>
              </a:ext>
            </a:extLst>
          </p:cNvPr>
          <p:cNvSpPr/>
          <p:nvPr/>
        </p:nvSpPr>
        <p:spPr>
          <a:xfrm>
            <a:off x="376051" y="330331"/>
            <a:ext cx="152746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Islám a Evropa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27F1039-2123-DEDD-8562-36099E6FDF66}"/>
              </a:ext>
            </a:extLst>
          </p:cNvPr>
          <p:cNvSpPr txBox="1"/>
          <p:nvPr/>
        </p:nvSpPr>
        <p:spPr>
          <a:xfrm>
            <a:off x="9650027" y="330331"/>
            <a:ext cx="233482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Počátky islámu jsou spojeny s prorokem Mohamedem († 632)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Klíčovou událostí je tzv,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hidžra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(rok 622), kdy se Mohamed přesunul z Mekky do Mediny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3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8A3B1E70-0146-A957-3843-DEBAE3027D18}"/>
              </a:ext>
            </a:extLst>
          </p:cNvPr>
          <p:cNvSpPr/>
          <p:nvPr/>
        </p:nvSpPr>
        <p:spPr>
          <a:xfrm>
            <a:off x="7367954" y="58846"/>
            <a:ext cx="4824046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Zhroucení římského Orientu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630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Bitva 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Jarmúku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Kapitulace Jeruzaléma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642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 Alexandrie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674–678/717–718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Obléhání Konstantinopole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 Kartága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Impérium ztratilo dvě třetiny území, tři čtvrtiny daňových příjmů a více než polovinu obyvatelstva</a:t>
            </a: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etamorfóza latinsko-řecké říše ve středověkou řeckou Byzanc</a:t>
            </a:r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Arabové převzali římskou správu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Náboženská tolerance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Důležitým aspektem byla neoblíbenost ortodoxních císařů v Sýrii a v Egyptě, kde převládal Konstantinopolí neuznávaný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monofyzitismus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Etnická příbuznost obyvatelstva dobytých oblastí a Arabů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4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F5789E1A-62B5-E4A2-D995-5198300AEF27}"/>
              </a:ext>
            </a:extLst>
          </p:cNvPr>
          <p:cNvSpPr/>
          <p:nvPr/>
        </p:nvSpPr>
        <p:spPr>
          <a:xfrm>
            <a:off x="7093258" y="-2700"/>
            <a:ext cx="5040199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Muslimové a Západ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Islám se rychle rozšířil z arabského poloostrova do Persie, na Blízký Východ a do severní Afriky, v roce 711 se muslimové vylodili na Pyrenejském poloostrově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Souběžně, ještě v 7. století došlo k rozkolu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 prohlásil za nástupce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proti se postavili příbuzní, zejména jeho zeť Ali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Rozdělení islámu na sunnity (podle sunny) a šíity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Sunnité jsou označováni také za ortodoxní,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šiité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rozštěpili do řady názorových proudů a sekt 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ismaelité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nizarité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assasini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711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bitva u Rio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Guadalate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drtivá porážka Vizigótů, počátek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Cordobského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emirátu (756–929)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735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Karel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Martell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odrazil arabský výpad 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Poitiers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778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tažení Karla Velikého k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Pamploně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bitva v průsmyku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Roncesvalles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801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Karel Veliký zřídil španělskou marku</a:t>
            </a:r>
          </a:p>
        </p:txBody>
      </p:sp>
    </p:spTree>
    <p:extLst>
      <p:ext uri="{BB962C8B-B14F-4D97-AF65-F5344CB8AC3E}">
        <p14:creationId xmlns:p14="http://schemas.microsoft.com/office/powerpoint/2010/main" val="34376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2AA8CA5B-18AF-2DBF-EA30-10DD1C1DB5EC}"/>
              </a:ext>
            </a:extLst>
          </p:cNvPr>
          <p:cNvSpPr/>
          <p:nvPr/>
        </p:nvSpPr>
        <p:spPr>
          <a:xfrm>
            <a:off x="79130" y="58846"/>
            <a:ext cx="7693270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Představy o islámu a muslimech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Navzdory přímému sousedství byly znalosti a představy učenců evropského Západu dosti omezené.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měl být uprchlý kardinál nebo mnich, který v Asii založil vlastní heretickou církev. Proto měl být islám heretickým učením.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 měl být zavražděn svými vlastními žáky, kteří chtěli vědět, zda vstoupí na nebesa.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v 11. století vládla na Západě představa, že muslimové vyznávají tradiční kulty, že to jsou pohané.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Zanedbatelná byla rovněž znalost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Koránu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Jistou představu měl Bernard z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Clairvaux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důkladnější znalosti měl Petr Ctihodný, kterému pomohli španělští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Mozarabové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(křesťané, kteří přijali islám).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Obranu Koránu zformuloval al-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latiny byl přeložen až ve 12. století zásluhou muslimů v Hispánii a na Sicílii, křižácká panství ve Svaté zemi nehrála v tomto žádnou roli: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Goff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„Křížové výpravy daly Evropě meruňky…“</a:t>
            </a:r>
          </a:p>
        </p:txBody>
      </p:sp>
    </p:spTree>
    <p:extLst>
      <p:ext uri="{BB962C8B-B14F-4D97-AF65-F5344CB8AC3E}">
        <p14:creationId xmlns:p14="http://schemas.microsoft.com/office/powerpoint/2010/main" val="59090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F97529C-9B0B-39AB-A71C-522BC1BD23A0}"/>
              </a:ext>
            </a:extLst>
          </p:cNvPr>
          <p:cNvSpPr/>
          <p:nvPr/>
        </p:nvSpPr>
        <p:spPr>
          <a:xfrm>
            <a:off x="5070403" y="263660"/>
            <a:ext cx="6236505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Křížové výpravy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Křesťané navštěvovali svatá místa po celý středověk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 křížové tažení, v dobovém slovníku pouť (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peregrinatio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do Svaté země bylo svoláno roku 1095 na koncilu v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Clermontu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Urban II. neměl v úmyslu vyhlásit osvobození Svaté země a Jeruzaléma, ale pomoci Byzanci, zpustošené vnitřními válkami </a:t>
            </a:r>
            <a:r>
              <a:rPr lang="cs-CZ" altLang="de-DE" sz="1600" dirty="0">
                <a:latin typeface="Times New Roman" pitchFamily="18" charset="0"/>
              </a:rPr>
              <a:t>1071–1091 </a:t>
            </a:r>
          </a:p>
          <a:p>
            <a:endParaRPr lang="cs-CZ" altLang="de-DE" sz="1600" dirty="0">
              <a:latin typeface="Times New Roman" pitchFamily="18" charset="0"/>
            </a:endParaRPr>
          </a:p>
          <a:p>
            <a:r>
              <a:rPr lang="cs-CZ" altLang="de-DE" sz="1600" dirty="0">
                <a:latin typeface="Times New Roman" pitchFamily="18" charset="0"/>
              </a:rPr>
              <a:t>- Mezi léty 1097–1109 vznikla ve Svaté zemi řada držav:</a:t>
            </a:r>
          </a:p>
          <a:p>
            <a:r>
              <a:rPr lang="cs-CZ" altLang="de-DE" sz="1600" b="1" i="1" dirty="0">
                <a:latin typeface="Times New Roman" pitchFamily="18" charset="0"/>
              </a:rPr>
              <a:t>Hrabství </a:t>
            </a:r>
            <a:r>
              <a:rPr lang="cs-CZ" altLang="de-DE" sz="1600" b="1" i="1" dirty="0" err="1">
                <a:latin typeface="Times New Roman" pitchFamily="18" charset="0"/>
              </a:rPr>
              <a:t>Edessa</a:t>
            </a:r>
            <a:endParaRPr lang="cs-CZ" altLang="de-DE" sz="1600" b="1" i="1" dirty="0">
              <a:latin typeface="Times New Roman" pitchFamily="18" charset="0"/>
            </a:endParaRPr>
          </a:p>
          <a:p>
            <a:r>
              <a:rPr lang="cs-CZ" altLang="de-DE" sz="1600" b="1" i="1" dirty="0">
                <a:latin typeface="Times New Roman" pitchFamily="18" charset="0"/>
              </a:rPr>
              <a:t>Vévodství antiochijské</a:t>
            </a:r>
          </a:p>
          <a:p>
            <a:r>
              <a:rPr lang="cs-CZ" altLang="de-DE" sz="1600" b="1" i="1" dirty="0">
                <a:latin typeface="Times New Roman" pitchFamily="18" charset="0"/>
              </a:rPr>
              <a:t>Království jeruzalémské</a:t>
            </a:r>
          </a:p>
          <a:p>
            <a:r>
              <a:rPr lang="cs-CZ" altLang="de-DE" sz="1600" b="1" i="1" dirty="0">
                <a:latin typeface="Times New Roman" pitchFamily="18" charset="0"/>
              </a:rPr>
              <a:t>Hrabství Tripolis</a:t>
            </a:r>
          </a:p>
          <a:p>
            <a:endParaRPr lang="cs-CZ" altLang="de-DE" sz="1600" dirty="0">
              <a:latin typeface="Times New Roman" pitchFamily="18" charset="0"/>
            </a:endParaRPr>
          </a:p>
          <a:p>
            <a:r>
              <a:rPr lang="cs-CZ" altLang="de-DE" sz="1600" dirty="0">
                <a:latin typeface="Times New Roman" pitchFamily="18" charset="0"/>
              </a:rPr>
              <a:t>- Postupně se křesťané naučili žít s muslimy</a:t>
            </a:r>
          </a:p>
          <a:p>
            <a:endParaRPr lang="cs-CZ" altLang="de-DE" sz="1600" dirty="0">
              <a:latin typeface="Times New Roman" pitchFamily="18" charset="0"/>
            </a:endParaRPr>
          </a:p>
          <a:p>
            <a:r>
              <a:rPr lang="cs-CZ" altLang="de-DE" sz="1600" dirty="0">
                <a:latin typeface="Times New Roman" pitchFamily="18" charset="0"/>
              </a:rPr>
              <a:t>- Naráželi však na nepochopení u nově příchozích (poutníků, kolonistů)</a:t>
            </a:r>
          </a:p>
          <a:p>
            <a:endParaRPr lang="cs-CZ" altLang="de-DE" sz="1600" dirty="0">
              <a:latin typeface="Times New Roman" pitchFamily="18" charset="0"/>
            </a:endParaRPr>
          </a:p>
          <a:p>
            <a:r>
              <a:rPr lang="cs-CZ" altLang="de-DE" sz="1600" dirty="0">
                <a:latin typeface="Times New Roman" pitchFamily="18" charset="0"/>
              </a:rPr>
              <a:t>- Vzájemné odcizení</a:t>
            </a:r>
          </a:p>
        </p:txBody>
      </p:sp>
    </p:spTree>
    <p:extLst>
      <p:ext uri="{BB962C8B-B14F-4D97-AF65-F5344CB8AC3E}">
        <p14:creationId xmlns:p14="http://schemas.microsoft.com/office/powerpoint/2010/main" val="273763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DD9F643-AF96-A2BB-A07D-607BE40CEEA6}"/>
              </a:ext>
            </a:extLst>
          </p:cNvPr>
          <p:cNvSpPr/>
          <p:nvPr/>
        </p:nvSpPr>
        <p:spPr>
          <a:xfrm>
            <a:off x="356500" y="336313"/>
            <a:ext cx="177324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dalšímu čtení…</a:t>
            </a:r>
          </a:p>
        </p:txBody>
      </p:sp>
    </p:spTree>
    <p:extLst>
      <p:ext uri="{BB962C8B-B14F-4D97-AF65-F5344CB8AC3E}">
        <p14:creationId xmlns:p14="http://schemas.microsoft.com/office/powerpoint/2010/main" val="14425077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516</Words>
  <Application>Microsoft Office PowerPoint</Application>
  <PresentationFormat>Širokoúhlá obrazovka</PresentationFormat>
  <Paragraphs>87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288</cp:revision>
  <cp:lastPrinted>2019-10-16T06:26:31Z</cp:lastPrinted>
  <dcterms:created xsi:type="dcterms:W3CDTF">2019-09-26T11:11:15Z</dcterms:created>
  <dcterms:modified xsi:type="dcterms:W3CDTF">2024-11-25T07:06:19Z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