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9"/>
  </p:notesMasterIdLst>
  <p:handoutMasterIdLst>
    <p:handoutMasterId r:id="rId10"/>
  </p:handoutMasterIdLst>
  <p:sldIdLst>
    <p:sldId id="436" r:id="rId5"/>
    <p:sldId id="440" r:id="rId6"/>
    <p:sldId id="439" r:id="rId7"/>
    <p:sldId id="438" r:id="rId8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ša Ayadi" initials="D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D85D"/>
    <a:srgbClr val="FFDD71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09" d="100"/>
          <a:sy n="109" d="100"/>
        </p:scale>
        <p:origin x="114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Wihoda" userId="58322e09a6bf6d7c" providerId="LiveId" clId="{F0BC803C-37BC-4D43-B7F3-EE6D940FA371}"/>
    <pc:docChg chg="delSld modSld">
      <pc:chgData name="Martin Wihoda" userId="58322e09a6bf6d7c" providerId="LiveId" clId="{F0BC803C-37BC-4D43-B7F3-EE6D940FA371}" dt="2020-10-10T15:35:52.052" v="50" actId="1076"/>
      <pc:docMkLst>
        <pc:docMk/>
      </pc:docMkLst>
      <pc:sldChg chg="modSp mod">
        <pc:chgData name="Martin Wihoda" userId="58322e09a6bf6d7c" providerId="LiveId" clId="{F0BC803C-37BC-4D43-B7F3-EE6D940FA371}" dt="2020-10-10T15:29:27.001" v="16" actId="20577"/>
        <pc:sldMkLst>
          <pc:docMk/>
          <pc:sldMk cId="3295407149" sldId="436"/>
        </pc:sldMkLst>
        <pc:spChg chg="mod">
          <ac:chgData name="Martin Wihoda" userId="58322e09a6bf6d7c" providerId="LiveId" clId="{F0BC803C-37BC-4D43-B7F3-EE6D940FA371}" dt="2020-10-10T15:29:27.001" v="16" actId="20577"/>
          <ac:spMkLst>
            <pc:docMk/>
            <pc:sldMk cId="3295407149" sldId="436"/>
            <ac:spMk id="7" creationId="{00000000-0000-0000-0000-000000000000}"/>
          </ac:spMkLst>
        </pc:spChg>
      </pc:sldChg>
      <pc:sldChg chg="del">
        <pc:chgData name="Martin Wihoda" userId="58322e09a6bf6d7c" providerId="LiveId" clId="{F0BC803C-37BC-4D43-B7F3-EE6D940FA371}" dt="2020-10-10T15:30:21.342" v="17" actId="2696"/>
        <pc:sldMkLst>
          <pc:docMk/>
          <pc:sldMk cId="4118038389" sldId="440"/>
        </pc:sldMkLst>
      </pc:sldChg>
      <pc:sldChg chg="modSp mod">
        <pc:chgData name="Martin Wihoda" userId="58322e09a6bf6d7c" providerId="LiveId" clId="{F0BC803C-37BC-4D43-B7F3-EE6D940FA371}" dt="2020-10-10T15:35:52.052" v="50" actId="1076"/>
        <pc:sldMkLst>
          <pc:docMk/>
          <pc:sldMk cId="1661931061" sldId="441"/>
        </pc:sldMkLst>
        <pc:spChg chg="mod">
          <ac:chgData name="Martin Wihoda" userId="58322e09a6bf6d7c" providerId="LiveId" clId="{F0BC803C-37BC-4D43-B7F3-EE6D940FA371}" dt="2020-10-10T15:35:46.552" v="49" actId="1076"/>
          <ac:spMkLst>
            <pc:docMk/>
            <pc:sldMk cId="1661931061" sldId="441"/>
            <ac:spMk id="4" creationId="{00000000-0000-0000-0000-000000000000}"/>
          </ac:spMkLst>
        </pc:spChg>
        <pc:picChg chg="mod">
          <ac:chgData name="Martin Wihoda" userId="58322e09a6bf6d7c" providerId="LiveId" clId="{F0BC803C-37BC-4D43-B7F3-EE6D940FA371}" dt="2020-10-10T15:35:52.052" v="50" actId="1076"/>
          <ac:picMkLst>
            <pc:docMk/>
            <pc:sldMk cId="1661931061" sldId="441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Schůzka pracovní skupiny HR Award FF MU 13.1.2020 	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Schůzka pracovní skupiny HR Award FF MU 13.1.2020 	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86367" y="5692462"/>
            <a:ext cx="2382592" cy="901521"/>
          </a:xfrm>
        </p:spPr>
        <p:txBody>
          <a:bodyPr/>
          <a:lstStyle/>
          <a:p>
            <a:r>
              <a:rPr lang="cs-CZ" dirty="0"/>
              <a:t>Prof. PhDr. Martin </a:t>
            </a:r>
            <a:r>
              <a:rPr lang="cs-CZ" dirty="0" err="1"/>
              <a:t>Wihoda</a:t>
            </a:r>
            <a:r>
              <a:rPr lang="cs-CZ" dirty="0"/>
              <a:t>, PhD. 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 </a:t>
            </a:r>
          </a:p>
          <a:p>
            <a:r>
              <a:rPr lang="cs-CZ" dirty="0"/>
              <a:t>Masaryk University </a:t>
            </a:r>
          </a:p>
          <a:p>
            <a:r>
              <a:rPr lang="cs-CZ" dirty="0"/>
              <a:t>Czech Republic 	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40D6567-807E-DCDB-CACA-DC1803A7B18E}"/>
              </a:ext>
            </a:extLst>
          </p:cNvPr>
          <p:cNvSpPr/>
          <p:nvPr/>
        </p:nvSpPr>
        <p:spPr>
          <a:xfrm>
            <a:off x="320411" y="2529950"/>
            <a:ext cx="279585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Kosmas a „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libertas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ecclesie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9540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účtenka&#10;&#10;Popis byl vytvořen automaticky">
            <a:extLst>
              <a:ext uri="{FF2B5EF4-FFF2-40B4-BE49-F238E27FC236}">
                <a16:creationId xmlns:a16="http://schemas.microsoft.com/office/drawing/2014/main" id="{D569A57F-C546-289D-C51A-17B35AD7E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" y="0"/>
            <a:ext cx="4094825" cy="685800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03C6D21C-B658-084C-8FA5-91F8097D4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64" y="0"/>
            <a:ext cx="4044318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FED2F5F-D274-EC07-6EC1-638E0314D127}"/>
              </a:ext>
            </a:extLst>
          </p:cNvPr>
          <p:cNvSpPr/>
          <p:nvPr/>
        </p:nvSpPr>
        <p:spPr>
          <a:xfrm>
            <a:off x="9523116" y="1272651"/>
            <a:ext cx="20475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Jaromír/</a:t>
            </a:r>
            <a:r>
              <a:rPr lang="cs-CZ" alt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Gebhard</a:t>
            </a:r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cs-CZ" alt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hrdina?</a:t>
            </a:r>
          </a:p>
        </p:txBody>
      </p:sp>
    </p:spTree>
    <p:extLst>
      <p:ext uri="{BB962C8B-B14F-4D97-AF65-F5344CB8AC3E}">
        <p14:creationId xmlns:p14="http://schemas.microsoft.com/office/powerpoint/2010/main" val="343014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5B7C710-84C4-9AE4-66B9-E061FA03C8A8}"/>
              </a:ext>
            </a:extLst>
          </p:cNvPr>
          <p:cNvSpPr txBox="1"/>
          <p:nvPr/>
        </p:nvSpPr>
        <p:spPr>
          <a:xfrm>
            <a:off x="114301" y="179312"/>
            <a:ext cx="7323991" cy="6247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cs-CZ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II/42, s. 147–148</a:t>
            </a:r>
          </a:p>
          <a:p>
            <a:pPr algn="l"/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čas postní měl takovýto zvyk: plstěnou košili maje vždy vespod a svrchu jsa oděn biskupským rouchem, ve dne lahodil lidským zrakům, v noci však v hrubé prádlo jsa oblečen tajně vcházel do kostela, a vrhnuv se na dlažbu, tak dlouho trval na modlitbách, až země, na níž ležel, byla mokrá od přívalu slz. Pak se zvedl, aby činil dobrodiní, a než odříkal žalmy, všem ubožákům, co jich našel před kostelem, bohatostí dobrého skutku pomáhal v jejich chudobě; skončiv žaltář, totéž činil. Po jitřní pak rozdělil čtyřicet čtvrtí chleba a tolikéž slanečků nebo kusů jiného jídla rozdával mezi chudé. Za čtvrté: již za svítání umyv podle počtu apoštolů dvanácti poutníkům nohy,</a:t>
            </a:r>
          </a:p>
          <a:p>
            <a:pPr algn="l"/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dvanácte kusů peněz jim biskup dělíval denně.</a:t>
            </a:r>
            <a:endParaRPr lang="cs-CZ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posadiv je v hodinu oběda v odlehlé jizbě nebo v chýši k stolu, v hojnosti jim předkládal, čeho bylo třeba, a pravicí svou jim žehnal pokrm i nápoj. Potom chodil k obecnému stolu a čtyřicet nuzných u sebe pohostil. Rovněž určil, že při jeho sídle v Praze má býti denně čtyřicet chudých živeno a dvakrát do roka ošaceno od řemínku u obuvi až do pásky na klobouku. Též zavazoval několik příchozích hostů a chudých duchovních velikými dary, aby u něho po celý půst zůstali a čtli žaltáře za živé i mrtvé. </a:t>
            </a:r>
          </a:p>
          <a:p>
            <a:pPr algn="l"/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každé mši, ať se jich kolik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ero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kapli některého dne sloužilo,</a:t>
            </a:r>
          </a:p>
          <a:p>
            <a:pPr algn="l"/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třech mincích peněz on pokaždé vyplatit dával.</a:t>
            </a:r>
            <a:endParaRPr lang="cs-CZ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Každou neděli dvanáct peněz, o svátcích apoštolů však a při jiných větších slavnostech dvě stě stříbrných v oběť dával nad schránkou se svatými ostatky. A baví-li tě, moudrý čtenáři, věděti, jak byl štědrý, věz: biskupský plášť nikdy nenosil po celý rok, nýbrž jeden, zimní, dával o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elikonocích a druhý, letní, na svátek svatého Václava svým kaplanům; věz, že tak štědrý býval i v ostatních darech.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A9E0225-08A5-9168-A195-73017AB514A4}"/>
              </a:ext>
            </a:extLst>
          </p:cNvPr>
          <p:cNvSpPr txBox="1"/>
          <p:nvPr/>
        </p:nvSpPr>
        <p:spPr>
          <a:xfrm>
            <a:off x="7688139" y="179312"/>
            <a:ext cx="4310429" cy="477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jiných místech ale:</a:t>
            </a:r>
          </a:p>
          <a:p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II/18, s. 110:</a:t>
            </a:r>
          </a:p>
          <a:p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dyž Jaromír zběhl ze studií, přirovnal jej Kosmas k starému odpadlíku Juliánovi</a:t>
            </a:r>
          </a:p>
          <a:p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II/30, s. 125:</a:t>
            </a:r>
          </a:p>
          <a:p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Kosmas pranýřoval Jaromírovu nadutost</a:t>
            </a:r>
          </a:p>
          <a:p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II/25, s. 118:</a:t>
            </a:r>
          </a:p>
          <a:p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Kosmas 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ritizoval Jaromírův lehkomyslný přístup k svěřenému úřadu, </a:t>
            </a:r>
          </a:p>
          <a:p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II/27, s. 121:</a:t>
            </a:r>
          </a:p>
          <a:p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Kosmas připomínal nezvladatelné návaly zuřivosti</a:t>
            </a:r>
          </a:p>
          <a:p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II/33, s. 130:</a:t>
            </a:r>
          </a:p>
          <a:p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Kosmas připomněl Jaromírovu ješitnost</a:t>
            </a:r>
          </a:p>
        </p:txBody>
      </p:sp>
    </p:spTree>
    <p:extLst>
      <p:ext uri="{BB962C8B-B14F-4D97-AF65-F5344CB8AC3E}">
        <p14:creationId xmlns:p14="http://schemas.microsoft.com/office/powerpoint/2010/main" val="211436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0C1B216-3E3F-CBE4-84A4-A2603DC528E1}"/>
              </a:ext>
            </a:extLst>
          </p:cNvPr>
          <p:cNvSpPr txBox="1"/>
          <p:nvPr/>
        </p:nvSpPr>
        <p:spPr>
          <a:xfrm>
            <a:off x="8730762" y="181957"/>
            <a:ext cx="3174022" cy="64940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II/41, s. 145–146:</a:t>
            </a:r>
          </a:p>
          <a:p>
            <a:pPr algn="l"/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Roku od narození Páně 1090</a:t>
            </a:r>
            <a:endParaRPr lang="cs-CZ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Starý onen had, nepřítel pokolení lidského, jenž nikdy nespí, nýbrž stále pokojné znepokojuje,</a:t>
            </a:r>
          </a:p>
          <a:p>
            <a:pPr indent="179705" algn="l"/>
            <a:r>
              <a:rPr lang="cs-CZ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snést již nemohl déle, by bratři v pokoji žili,</a:t>
            </a:r>
            <a:endParaRPr lang="cs-CZ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totiž král Vratislav a biskup </a:t>
            </a:r>
            <a:r>
              <a:rPr lang="cs-CZ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Gebhart</a:t>
            </a: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Tohoto pokouší lichou touhou po slávě a cti, onoho štve domýšlivostí a pyšnou nadutostí, avšak tak, že ani onen tomuto nevěřil, ani tento nemohl onoho převýšiti. Ten nechce pokládati bratra za sobě rovného, onen nechce býti menší než bratr; ten chce býti nadřízený, onen nechce býti podřízený; ten chce jako král panovati a vynikati, onen nechce jeho rozkazů poslouchati, nýbrž se přiznává poddanstvím toliko k císaři, od něhož přijal biskupství. A nevražili na sebe časem s tak silnou vášnivostí, že častokrát neměl král o svátcích biskupa, aby mu vstavil korunu na hlavu.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7E278B98-9CAD-439E-BB86-49277EC08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724" cy="685800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2CBEC12F-B20F-E3CA-FB07-A1DF13564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84" y="0"/>
            <a:ext cx="4044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839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E71FA4281C7049BA8C4C0558981252" ma:contentTypeVersion="2" ma:contentTypeDescription="Vytvoří nový dokument" ma:contentTypeScope="" ma:versionID="6287bf9a8a7b409c9da84f45f4a855ed">
  <xsd:schema xmlns:xsd="http://www.w3.org/2001/XMLSchema" xmlns:xs="http://www.w3.org/2001/XMLSchema" xmlns:p="http://schemas.microsoft.com/office/2006/metadata/properties" xmlns:ns2="6e1710c4-4631-4bfb-b806-662380d4244a" targetNamespace="http://schemas.microsoft.com/office/2006/metadata/properties" ma:root="true" ma:fieldsID="d9672b51fd534686e53a3f0fcdc9701d" ns2:_="">
    <xsd:import namespace="6e1710c4-4631-4bfb-b806-662380d42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710c4-4631-4bfb-b806-662380d42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5486A-6085-4937-9783-D49598942D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F7FCB-6B9E-45EE-A72C-18D1462797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9DA5D1-B5F9-4E7F-B59A-2E88A2D49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710c4-4631-4bfb-b806-662380d42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prezentace-arts-cz</Template>
  <TotalTime>0</TotalTime>
  <Words>617</Words>
  <Application>Microsoft Office PowerPoint</Application>
  <PresentationFormat>Širokoúhlá obrazovka</PresentationFormat>
  <Paragraphs>37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Dáša Ayadi</dc:creator>
  <cp:lastModifiedBy>Martin Wihoda</cp:lastModifiedBy>
  <cp:revision>267</cp:revision>
  <cp:lastPrinted>2019-10-16T06:26:31Z</cp:lastPrinted>
  <dcterms:created xsi:type="dcterms:W3CDTF">2019-09-26T11:11:15Z</dcterms:created>
  <dcterms:modified xsi:type="dcterms:W3CDTF">2024-10-22T05:35:15Z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0x01010009E71FA4281C7049BA8C4C0558981252</vt:lpwstr>
  </property>
</Properties>
</file>