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436" r:id="rId5"/>
    <p:sldId id="437" r:id="rId6"/>
    <p:sldId id="438" r:id="rId7"/>
    <p:sldId id="439" r:id="rId8"/>
    <p:sldId id="442" r:id="rId9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14D822AA-2A06-48E8-8C95-124903842B37}"/>
    <pc:docChg chg="delSld modSld">
      <pc:chgData name="Martin Wihoda" userId="58322e09a6bf6d7c" providerId="LiveId" clId="{14D822AA-2A06-48E8-8C95-124903842B37}" dt="2020-10-15T17:12:13.114" v="13" actId="2696"/>
      <pc:docMkLst>
        <pc:docMk/>
      </pc:docMkLst>
      <pc:sldChg chg="modSp mod">
        <pc:chgData name="Martin Wihoda" userId="58322e09a6bf6d7c" providerId="LiveId" clId="{14D822AA-2A06-48E8-8C95-124903842B37}" dt="2020-10-15T17:11:34.980" v="12" actId="20577"/>
        <pc:sldMkLst>
          <pc:docMk/>
          <pc:sldMk cId="3617989421" sldId="438"/>
        </pc:sldMkLst>
        <pc:spChg chg="mod">
          <ac:chgData name="Martin Wihoda" userId="58322e09a6bf6d7c" providerId="LiveId" clId="{14D822AA-2A06-48E8-8C95-124903842B37}" dt="2020-10-15T17:11:34.980" v="12" actId="20577"/>
          <ac:spMkLst>
            <pc:docMk/>
            <pc:sldMk cId="3617989421" sldId="438"/>
            <ac:spMk id="2" creationId="{00000000-0000-0000-0000-000000000000}"/>
          </ac:spMkLst>
        </pc:spChg>
      </pc:sldChg>
      <pc:sldChg chg="del">
        <pc:chgData name="Martin Wihoda" userId="58322e09a6bf6d7c" providerId="LiveId" clId="{14D822AA-2A06-48E8-8C95-124903842B37}" dt="2020-10-15T17:12:13.114" v="13" actId="2696"/>
        <pc:sldMkLst>
          <pc:docMk/>
          <pc:sldMk cId="879147049" sldId="44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/>
          <p:cNvSpPr/>
          <p:nvPr/>
        </p:nvSpPr>
        <p:spPr>
          <a:xfrm>
            <a:off x="857250" y="3105834"/>
            <a:ext cx="386715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antikou a středověkem</a:t>
            </a:r>
          </a:p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(375–568)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56868" y="295751"/>
            <a:ext cx="3044424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Římská říše za císaře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Trajána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Barbarští Davidové a civilizovaný Goliáš?</a:t>
            </a:r>
          </a:p>
        </p:txBody>
      </p:sp>
    </p:spTree>
    <p:extLst>
      <p:ext uri="{BB962C8B-B14F-4D97-AF65-F5344CB8AC3E}">
        <p14:creationId xmlns:p14="http://schemas.microsoft.com/office/powerpoint/2010/main" val="4045978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591319" y="217273"/>
            <a:ext cx="177965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Germáni a Římané: </a:t>
            </a:r>
          </a:p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Společenství jaksepatří?</a:t>
            </a:r>
          </a:p>
        </p:txBody>
      </p:sp>
      <p:sp>
        <p:nvSpPr>
          <p:cNvPr id="2" name="Obdélník 1"/>
          <p:cNvSpPr/>
          <p:nvPr/>
        </p:nvSpPr>
        <p:spPr>
          <a:xfrm>
            <a:off x="232558" y="217273"/>
            <a:ext cx="2449095" cy="323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„Osudový“ rok 410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Dvě koncepce správy říše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Západ: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Stilicho</a:t>
            </a:r>
            <a:r>
              <a:rPr lang="cs-CZ" altLang="cs-CZ" sz="1200" dirty="0">
                <a:latin typeface="Times New Roman" panose="02020603050405020304" pitchFamily="18" charset="0"/>
              </a:rPr>
              <a:t> vojenským velitelem na Západě, od roku 395 poručník Arcadia a </a:t>
            </a:r>
            <a:r>
              <a:rPr lang="cs-CZ" altLang="cs-CZ" sz="1200" dirty="0" err="1">
                <a:latin typeface="Times New Roman" panose="02020603050405020304" pitchFamily="18" charset="0"/>
              </a:rPr>
              <a:t>Honoria</a:t>
            </a:r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Východ: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Arcadius</a:t>
            </a:r>
            <a:r>
              <a:rPr lang="cs-CZ" altLang="cs-CZ" sz="1200" dirty="0">
                <a:latin typeface="Times New Roman" panose="02020603050405020304" pitchFamily="18" charset="0"/>
              </a:rPr>
              <a:t> poručnictví odmítl, postupná romanizace východních legií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402: první vpád </a:t>
            </a:r>
            <a:r>
              <a:rPr lang="cs-CZ" altLang="cs-CZ" sz="1200" dirty="0" err="1">
                <a:latin typeface="Times New Roman" panose="02020603050405020304" pitchFamily="18" charset="0"/>
              </a:rPr>
              <a:t>Visigótů</a:t>
            </a:r>
            <a:r>
              <a:rPr lang="cs-CZ" altLang="cs-CZ" sz="1200" dirty="0">
                <a:latin typeface="Times New Roman" panose="02020603050405020304" pitchFamily="18" charset="0"/>
              </a:rPr>
              <a:t> do Itálie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407: dohoda </a:t>
            </a:r>
            <a:r>
              <a:rPr lang="cs-CZ" altLang="cs-CZ" sz="1200" dirty="0" err="1">
                <a:latin typeface="Times New Roman" panose="02020603050405020304" pitchFamily="18" charset="0"/>
              </a:rPr>
              <a:t>Stilicha</a:t>
            </a:r>
            <a:r>
              <a:rPr lang="cs-CZ" altLang="cs-CZ" sz="1200" dirty="0">
                <a:latin typeface="Times New Roman" panose="02020603050405020304" pitchFamily="18" charset="0"/>
              </a:rPr>
              <a:t> s </a:t>
            </a:r>
            <a:r>
              <a:rPr lang="cs-CZ" altLang="cs-CZ" sz="1200" dirty="0" err="1">
                <a:latin typeface="Times New Roman" panose="02020603050405020304" pitchFamily="18" charset="0"/>
              </a:rPr>
              <a:t>Alarichem</a:t>
            </a:r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408: </a:t>
            </a:r>
            <a:r>
              <a:rPr lang="cs-CZ" altLang="cs-CZ" sz="1200" dirty="0" err="1">
                <a:latin typeface="Times New Roman" panose="02020603050405020304" pitchFamily="18" charset="0"/>
              </a:rPr>
              <a:t>Stilicho</a:t>
            </a:r>
            <a:r>
              <a:rPr lang="cs-CZ" altLang="cs-CZ" sz="1200" dirty="0">
                <a:latin typeface="Times New Roman" panose="02020603050405020304" pitchFamily="18" charset="0"/>
              </a:rPr>
              <a:t> zavražděn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24. srpen 410: dobytí Říma</a:t>
            </a:r>
            <a:endParaRPr lang="cs-CZ" sz="1200" dirty="0"/>
          </a:p>
        </p:txBody>
      </p:sp>
      <p:sp>
        <p:nvSpPr>
          <p:cNvPr id="6" name="Obdélník 5"/>
          <p:cNvSpPr/>
          <p:nvPr/>
        </p:nvSpPr>
        <p:spPr>
          <a:xfrm>
            <a:off x="2866292" y="2398996"/>
            <a:ext cx="3229708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„Mizející“ říše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407: vyklizena Británie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411: staženy legie ze Španělska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432: staženy posádky z Afriky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Po roce 400 známe řadu  jmen vojenských velitelů, ne však zmínky o římských legiích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Magister </a:t>
            </a:r>
            <a:r>
              <a:rPr lang="cs-CZ" altLang="cs-CZ" sz="1200" dirty="0" err="1">
                <a:latin typeface="Times New Roman" panose="02020603050405020304" pitchFamily="18" charset="0"/>
              </a:rPr>
              <a:t>militum</a:t>
            </a:r>
            <a:r>
              <a:rPr lang="cs-CZ" altLang="cs-CZ" sz="1200" dirty="0">
                <a:latin typeface="Times New Roman" panose="02020603050405020304" pitchFamily="18" charset="0"/>
              </a:rPr>
              <a:t> </a:t>
            </a:r>
            <a:r>
              <a:rPr lang="cs-CZ" altLang="cs-CZ" sz="1200" dirty="0" err="1">
                <a:latin typeface="Times New Roman" panose="02020603050405020304" pitchFamily="18" charset="0"/>
              </a:rPr>
              <a:t>praesentalis</a:t>
            </a:r>
            <a:r>
              <a:rPr lang="cs-CZ" altLang="cs-CZ" sz="1200" dirty="0">
                <a:latin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Arbogast</a:t>
            </a:r>
            <a:r>
              <a:rPr lang="cs-CZ" altLang="cs-CZ" sz="1200" dirty="0">
                <a:latin typeface="Times New Roman" panose="02020603050405020304" pitchFamily="18" charset="0"/>
              </a:rPr>
              <a:t> 		388–394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Stilicho</a:t>
            </a:r>
            <a:r>
              <a:rPr lang="cs-CZ" altLang="cs-CZ" sz="1200" dirty="0">
                <a:latin typeface="Times New Roman" panose="02020603050405020304" pitchFamily="18" charset="0"/>
              </a:rPr>
              <a:t>		395–408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Konstancius</a:t>
            </a:r>
            <a:r>
              <a:rPr lang="cs-CZ" altLang="cs-CZ" sz="1200" dirty="0">
                <a:latin typeface="Times New Roman" panose="02020603050405020304" pitchFamily="18" charset="0"/>
              </a:rPr>
              <a:t>		411–421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Castinus</a:t>
            </a:r>
            <a:r>
              <a:rPr lang="cs-CZ" altLang="cs-CZ" sz="1200" dirty="0">
                <a:latin typeface="Times New Roman" panose="02020603050405020304" pitchFamily="18" charset="0"/>
              </a:rPr>
              <a:t>		423–425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Felix		425–430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Aëtius</a:t>
            </a:r>
            <a:r>
              <a:rPr lang="cs-CZ" altLang="cs-CZ" sz="1200" dirty="0">
                <a:latin typeface="Times New Roman" panose="02020603050405020304" pitchFamily="18" charset="0"/>
              </a:rPr>
              <a:t>		430–432/433–454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Ricimer</a:t>
            </a:r>
            <a:r>
              <a:rPr lang="cs-CZ" altLang="cs-CZ" sz="1200" dirty="0">
                <a:latin typeface="Times New Roman" panose="02020603050405020304" pitchFamily="18" charset="0"/>
              </a:rPr>
              <a:t>		457–472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Gundobad</a:t>
            </a:r>
            <a:r>
              <a:rPr lang="cs-CZ" altLang="cs-CZ" sz="1200" dirty="0">
                <a:latin typeface="Times New Roman" panose="02020603050405020304" pitchFamily="18" charset="0"/>
              </a:rPr>
              <a:t>		472–473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Orestes		475–476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Odoakar</a:t>
            </a:r>
            <a:r>
              <a:rPr lang="cs-CZ" altLang="cs-CZ" sz="1200" dirty="0">
                <a:latin typeface="Times New Roman" panose="02020603050405020304" pitchFamily="18" charset="0"/>
              </a:rPr>
              <a:t>		476</a:t>
            </a:r>
          </a:p>
        </p:txBody>
      </p:sp>
      <p:sp>
        <p:nvSpPr>
          <p:cNvPr id="7" name="Obdélník 6"/>
          <p:cNvSpPr/>
          <p:nvPr/>
        </p:nvSpPr>
        <p:spPr>
          <a:xfrm>
            <a:off x="6626469" y="1228389"/>
            <a:ext cx="2699240" cy="36009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„Legendární“ rok 476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Vojenský správce císařství (</a:t>
            </a:r>
            <a:r>
              <a:rPr lang="cs-CZ" altLang="cs-CZ" sz="1200" i="1" dirty="0">
                <a:latin typeface="Times New Roman" panose="02020603050405020304" pitchFamily="18" charset="0"/>
              </a:rPr>
              <a:t>magister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militum</a:t>
            </a:r>
            <a:r>
              <a:rPr lang="cs-CZ" altLang="cs-CZ" sz="1200" i="1" dirty="0">
                <a:latin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praesentalis</a:t>
            </a:r>
            <a:r>
              <a:rPr lang="cs-CZ" altLang="cs-CZ" sz="1200" dirty="0">
                <a:latin typeface="Times New Roman" panose="02020603050405020304" pitchFamily="18" charset="0"/>
              </a:rPr>
              <a:t>) Orestes  dosadil na trůn svého syna Romula </a:t>
            </a:r>
            <a:r>
              <a:rPr lang="cs-CZ" altLang="cs-CZ" sz="1200" dirty="0" err="1">
                <a:latin typeface="Times New Roman" panose="02020603050405020304" pitchFamily="18" charset="0"/>
              </a:rPr>
              <a:t>Augustula</a:t>
            </a:r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srpen 476: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Orestes zavražděn, Romulus </a:t>
            </a:r>
            <a:r>
              <a:rPr lang="cs-CZ" altLang="cs-CZ" sz="1200" dirty="0" err="1">
                <a:latin typeface="Times New Roman" panose="02020603050405020304" pitchFamily="18" charset="0"/>
              </a:rPr>
              <a:t>Augustulus</a:t>
            </a:r>
            <a:r>
              <a:rPr lang="cs-CZ" altLang="cs-CZ" sz="1200" dirty="0">
                <a:latin typeface="Times New Roman" panose="02020603050405020304" pitchFamily="18" charset="0"/>
              </a:rPr>
              <a:t> sesazen, ale mohl se jako soukromá osoba uchýlit do jižní Itálie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</a:rPr>
              <a:t>Odoakar</a:t>
            </a:r>
            <a:r>
              <a:rPr lang="cs-CZ" altLang="cs-CZ" sz="1200" dirty="0">
                <a:latin typeface="Times New Roman" panose="02020603050405020304" pitchFamily="18" charset="0"/>
              </a:rPr>
              <a:t> odmítl císařský titul, požádal císaře Zenona o titul vojenského správce (</a:t>
            </a:r>
            <a:r>
              <a:rPr lang="cs-CZ" altLang="cs-CZ" sz="1200" i="1" dirty="0">
                <a:latin typeface="Times New Roman" panose="02020603050405020304" pitchFamily="18" charset="0"/>
              </a:rPr>
              <a:t>magister </a:t>
            </a:r>
            <a:r>
              <a:rPr lang="cs-CZ" altLang="cs-CZ" sz="1200" i="1" dirty="0" err="1">
                <a:latin typeface="Times New Roman" panose="02020603050405020304" pitchFamily="18" charset="0"/>
              </a:rPr>
              <a:t>militum</a:t>
            </a:r>
            <a:r>
              <a:rPr lang="cs-CZ" altLang="cs-CZ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Sám přijal titul krále.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480: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V Dalmácii zavražděn poslední západořímský císař Julius </a:t>
            </a:r>
            <a:r>
              <a:rPr lang="cs-CZ" altLang="cs-CZ" sz="1200" dirty="0" err="1">
                <a:latin typeface="Times New Roman" panose="02020603050405020304" pitchFamily="18" charset="0"/>
              </a:rPr>
              <a:t>Nepos</a:t>
            </a:r>
            <a:endParaRPr lang="cs-CZ" altLang="cs-CZ" sz="1200" dirty="0">
              <a:latin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624647" y="376818"/>
            <a:ext cx="2321204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</a:rPr>
              <a:t>„Barbarská“  království</a:t>
            </a:r>
          </a:p>
          <a:p>
            <a:pPr eaLnBrk="1" hangingPunct="1"/>
            <a:endParaRPr lang="cs-CZ" altLang="cs-CZ" sz="1200" b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Přejímání římských tradic a zvyklostí: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obnova veřejných budov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jmenování senátorů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„</a:t>
            </a:r>
            <a:r>
              <a:rPr lang="cs-CZ" altLang="cs-CZ" sz="1200" dirty="0" err="1">
                <a:latin typeface="Times New Roman" panose="02020603050405020304" pitchFamily="18" charset="0"/>
              </a:rPr>
              <a:t>adventus</a:t>
            </a:r>
            <a:r>
              <a:rPr lang="cs-CZ" altLang="cs-CZ" sz="1200" dirty="0">
                <a:latin typeface="Times New Roman" panose="02020603050405020304" pitchFamily="18" charset="0"/>
              </a:rPr>
              <a:t>“ roku 500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- uplatňování římského práva (</a:t>
            </a:r>
            <a:r>
              <a:rPr lang="cs-CZ" altLang="cs-CZ" sz="1200" dirty="0" err="1">
                <a:latin typeface="Times New Roman" panose="02020603050405020304" pitchFamily="18" charset="0"/>
              </a:rPr>
              <a:t>Boethius</a:t>
            </a:r>
            <a:r>
              <a:rPr lang="cs-CZ" altLang="cs-CZ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</a:rPr>
              <a:t>Císařský dvůr chápal vyklizení provincií jako dočasné opatření</a:t>
            </a:r>
          </a:p>
        </p:txBody>
      </p:sp>
      <p:cxnSp>
        <p:nvCxnSpPr>
          <p:cNvPr id="12" name="Přímá spojnice se šipkou 11"/>
          <p:cNvCxnSpPr/>
          <p:nvPr/>
        </p:nvCxnSpPr>
        <p:spPr bwMode="auto">
          <a:xfrm>
            <a:off x="2749062" y="2101361"/>
            <a:ext cx="76081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/>
          <p:cNvCxnSpPr/>
          <p:nvPr/>
        </p:nvCxnSpPr>
        <p:spPr bwMode="auto">
          <a:xfrm>
            <a:off x="5043660" y="2171700"/>
            <a:ext cx="138351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se šipkou 15"/>
          <p:cNvCxnSpPr/>
          <p:nvPr/>
        </p:nvCxnSpPr>
        <p:spPr bwMode="auto">
          <a:xfrm>
            <a:off x="8097715" y="1055077"/>
            <a:ext cx="138039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1798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547813" y="584480"/>
            <a:ext cx="3393464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Středomoří a evropský Západ mezi léty 375–576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53238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238249" y="535917"/>
            <a:ext cx="3588727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„</a:t>
            </a:r>
            <a:r>
              <a:rPr lang="cs-CZ" altLang="de-DE" sz="1200" b="1" dirty="0" err="1">
                <a:latin typeface="Times New Roman" panose="02020603050405020304" pitchFamily="18" charset="0"/>
              </a:rPr>
              <a:t>Renovatio</a:t>
            </a:r>
            <a:r>
              <a:rPr lang="cs-CZ" altLang="de-DE" sz="1200" b="1" dirty="0">
                <a:latin typeface="Times New Roman" panose="02020603050405020304" pitchFamily="18" charset="0"/>
              </a:rPr>
              <a:t> </a:t>
            </a:r>
            <a:r>
              <a:rPr lang="cs-CZ" altLang="de-DE" sz="1200" b="1" dirty="0" err="1">
                <a:latin typeface="Times New Roman" panose="02020603050405020304" pitchFamily="18" charset="0"/>
              </a:rPr>
              <a:t>imperii</a:t>
            </a:r>
            <a:r>
              <a:rPr lang="cs-CZ" altLang="de-DE" sz="1200" b="1">
                <a:latin typeface="Times New Roman" panose="02020603050405020304" pitchFamily="18" charset="0"/>
              </a:rPr>
              <a:t>“ za </a:t>
            </a:r>
            <a:r>
              <a:rPr lang="cs-CZ" altLang="de-DE" sz="1200" b="1" dirty="0">
                <a:latin typeface="Times New Roman" panose="02020603050405020304" pitchFamily="18" charset="0"/>
              </a:rPr>
              <a:t>císaře Justiniána (527–565)</a:t>
            </a:r>
          </a:p>
        </p:txBody>
      </p:sp>
    </p:spTree>
    <p:extLst>
      <p:ext uri="{BB962C8B-B14F-4D97-AF65-F5344CB8AC3E}">
        <p14:creationId xmlns:p14="http://schemas.microsoft.com/office/powerpoint/2010/main" val="34014001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307</Words>
  <Application>Microsoft Office PowerPoint</Application>
  <PresentationFormat>Širokoúhlá obrazovka</PresentationFormat>
  <Paragraphs>65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267</cp:revision>
  <cp:lastPrinted>2019-10-16T06:26:31Z</cp:lastPrinted>
  <dcterms:created xsi:type="dcterms:W3CDTF">2019-09-26T11:11:15Z</dcterms:created>
  <dcterms:modified xsi:type="dcterms:W3CDTF">2024-09-27T11:13:33Z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