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2" r:id="rId9"/>
    <p:sldId id="443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535776" y="2690382"/>
            <a:ext cx="222902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Dlouhá cesta k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říši</a:t>
            </a:r>
          </a:p>
          <a:p>
            <a:pPr algn="ctr"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911/918–1024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CC7A3E25-C92E-408B-8D83-8A585663E4F1}"/>
              </a:ext>
            </a:extLst>
          </p:cNvPr>
          <p:cNvSpPr/>
          <p:nvPr/>
        </p:nvSpPr>
        <p:spPr>
          <a:xfrm>
            <a:off x="534220" y="1474306"/>
            <a:ext cx="2404780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b="1" dirty="0" err="1">
                <a:latin typeface="Times New Roman" panose="02020603050405020304" pitchFamily="18" charset="0"/>
              </a:rPr>
              <a:t>Forcheim</a:t>
            </a:r>
            <a:r>
              <a:rPr lang="cs-CZ" altLang="de-DE" sz="1200" b="1" dirty="0">
                <a:latin typeface="Times New Roman" panose="02020603050405020304" pitchFamily="18" charset="0"/>
              </a:rPr>
              <a:t> 911: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Sjezd pěti hlavních kmenů (</a:t>
            </a:r>
            <a:r>
              <a:rPr lang="cs-CZ" altLang="de-DE" sz="1200" dirty="0" err="1">
                <a:latin typeface="Times New Roman" panose="02020603050405020304" pitchFamily="18" charset="0"/>
              </a:rPr>
              <a:t>gentes</a:t>
            </a:r>
            <a:r>
              <a:rPr lang="cs-CZ" altLang="de-DE" sz="1200" dirty="0">
                <a:latin typeface="Times New Roman" panose="02020603050405020304" pitchFamily="18" charset="0"/>
              </a:rPr>
              <a:t>) východofranské říše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Bavorů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Sasů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Švábů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Franků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Zástupcové Lotrinčanů však účast odmítli, složili hold západofranskému králi Karlovi</a:t>
            </a:r>
            <a:endParaRPr lang="cs-CZ" altLang="de-DE" b="1" dirty="0">
              <a:latin typeface="Times New Roman" panose="02020603050405020304" pitchFamily="18" charset="0"/>
            </a:endParaRP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Hledání nástupce Ludvíka Dítěte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Odmítnut dědický nárok západofranských Karlovců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Přesto pokrevní spřízněnost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Volba franského vévody Konráda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Snaha navázat na karolínské tradice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Rozklad karolínské správy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(dědičná hrabata, degradace institutu zástupců 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missi</a:t>
            </a:r>
            <a:r>
              <a:rPr lang="cs-CZ" altLang="de-DE" sz="1200" dirty="0">
                <a:latin typeface="Times New Roman" panose="02020603050405020304" pitchFamily="18" charset="0"/>
              </a:rPr>
              <a:t>“)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2EDFA3A-8A48-4FDF-B0BB-789AD6D5E60A}"/>
              </a:ext>
            </a:extLst>
          </p:cNvPr>
          <p:cNvSpPr txBox="1"/>
          <p:nvPr/>
        </p:nvSpPr>
        <p:spPr>
          <a:xfrm>
            <a:off x="604557" y="467868"/>
            <a:ext cx="23344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Ve stínu karolínské říše: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Konrád I. (911–918)</a:t>
            </a:r>
          </a:p>
        </p:txBody>
      </p:sp>
    </p:spTree>
    <p:extLst>
      <p:ext uri="{BB962C8B-B14F-4D97-AF65-F5344CB8AC3E}">
        <p14:creationId xmlns:p14="http://schemas.microsoft.com/office/powerpoint/2010/main" val="33642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F78310BC-DD5A-4508-A204-4EAE6D9929EE}"/>
              </a:ext>
            </a:extLst>
          </p:cNvPr>
          <p:cNvSpPr/>
          <p:nvPr/>
        </p:nvSpPr>
        <p:spPr>
          <a:xfrm>
            <a:off x="4101279" y="355600"/>
            <a:ext cx="267989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Obtížné počátky saské dynastie: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Jindřich I. Ptáčník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(918–936)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9B67FF3-DF65-4588-8E1A-74D323307EF0}"/>
              </a:ext>
            </a:extLst>
          </p:cNvPr>
          <p:cNvSpPr/>
          <p:nvPr/>
        </p:nvSpPr>
        <p:spPr>
          <a:xfrm>
            <a:off x="4180215" y="1316197"/>
            <a:ext cx="3477885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Nová koncepce panovnické moci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Protože byl zvolen pouze menšinou, přijal titul „krále Sasů“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Základna v Sasku (nová plošná organizace: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Burgward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Podrobil si Polabské Slovany (929)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Český tribut (Václav, rotunda svatého Víta)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Říšská církev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Sakrální symbolika (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lancea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regni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Maďarská otázka (933: Riade)</a:t>
            </a:r>
            <a:endParaRPr lang="de-DE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2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607F07D-ADCE-45E6-A931-FE2DA01C36B7}"/>
              </a:ext>
            </a:extLst>
          </p:cNvPr>
          <p:cNvSpPr/>
          <p:nvPr/>
        </p:nvSpPr>
        <p:spPr>
          <a:xfrm>
            <a:off x="255222" y="1320141"/>
            <a:ext cx="262532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Obnova císařství za Oty I. Velkého 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(936–972)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CA8388-8697-4FE8-B08D-93C09220B2C2}"/>
              </a:ext>
            </a:extLst>
          </p:cNvPr>
          <p:cNvSpPr txBox="1"/>
          <p:nvPr/>
        </p:nvSpPr>
        <p:spPr>
          <a:xfrm>
            <a:off x="6499842" y="5392839"/>
            <a:ext cx="290394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936: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Volba a korunovace v Cáchách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955: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Vítězství na Lechu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962: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Korunovace v Římě</a:t>
            </a:r>
          </a:p>
        </p:txBody>
      </p:sp>
    </p:spTree>
    <p:extLst>
      <p:ext uri="{BB962C8B-B14F-4D97-AF65-F5344CB8AC3E}">
        <p14:creationId xmlns:p14="http://schemas.microsoft.com/office/powerpoint/2010/main" val="41054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4B731F8-A1BC-4530-BA46-ECE80D63748C}"/>
              </a:ext>
            </a:extLst>
          </p:cNvPr>
          <p:cNvSpPr/>
          <p:nvPr/>
        </p:nvSpPr>
        <p:spPr>
          <a:xfrm>
            <a:off x="1224550" y="1498969"/>
            <a:ext cx="244805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- Sňatek Oty II. 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Theofano</a:t>
            </a:r>
            <a:r>
              <a:rPr lang="cs-CZ" altLang="de-DE" sz="1200" dirty="0">
                <a:latin typeface="Times New Roman" panose="02020603050405020304" pitchFamily="18" charset="0"/>
              </a:rPr>
              <a:t>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Synkreze řecké a západní kultury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Přesun centra říše do Říma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Bita u mysu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Crotone</a:t>
            </a:r>
            <a:r>
              <a:rPr lang="cs-CZ" altLang="de-DE" sz="1200" dirty="0">
                <a:latin typeface="Times New Roman" panose="02020603050405020304" pitchFamily="18" charset="0"/>
              </a:rPr>
              <a:t> (982)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</a:t>
            </a:r>
            <a:r>
              <a:rPr lang="cs-CZ" altLang="de-DE" sz="1200" dirty="0" err="1">
                <a:latin typeface="Times New Roman" panose="02020603050405020304" pitchFamily="18" charset="0"/>
              </a:rPr>
              <a:t>Lutické</a:t>
            </a:r>
            <a:r>
              <a:rPr lang="cs-CZ" altLang="de-DE" sz="1200" dirty="0">
                <a:latin typeface="Times New Roman" panose="02020603050405020304" pitchFamily="18" charset="0"/>
              </a:rPr>
              <a:t> povstání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F89EAB-81CB-4194-AFF2-CC3FE8096F06}"/>
              </a:ext>
            </a:extLst>
          </p:cNvPr>
          <p:cNvSpPr txBox="1"/>
          <p:nvPr/>
        </p:nvSpPr>
        <p:spPr>
          <a:xfrm>
            <a:off x="1224549" y="536790"/>
            <a:ext cx="2189073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Mezi Východem a Západem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Ota II. (973–983)</a:t>
            </a:r>
          </a:p>
        </p:txBody>
      </p:sp>
    </p:spTree>
    <p:extLst>
      <p:ext uri="{BB962C8B-B14F-4D97-AF65-F5344CB8AC3E}">
        <p14:creationId xmlns:p14="http://schemas.microsoft.com/office/powerpoint/2010/main" val="297610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83F16EB-C571-4F61-B3AD-8D6BDF6C475F}"/>
              </a:ext>
            </a:extLst>
          </p:cNvPr>
          <p:cNvSpPr/>
          <p:nvPr/>
        </p:nvSpPr>
        <p:spPr>
          <a:xfrm>
            <a:off x="230425" y="818211"/>
            <a:ext cx="214884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Idea říšského univerzalismu: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Ota III. (996–1002)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04EBD5-3E11-4C82-893B-16BED3676973}"/>
              </a:ext>
            </a:extLst>
          </p:cNvPr>
          <p:cNvSpPr txBox="1"/>
          <p:nvPr/>
        </p:nvSpPr>
        <p:spPr>
          <a:xfrm>
            <a:off x="8532722" y="1769680"/>
            <a:ext cx="341122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Vstřícná politika k východním sousedům: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Gerbert</a:t>
            </a:r>
            <a:r>
              <a:rPr lang="cs-CZ" altLang="de-DE" sz="1200" dirty="0">
                <a:latin typeface="Times New Roman" panose="02020603050405020304" pitchFamily="18" charset="0"/>
              </a:rPr>
              <a:t>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Aurillacku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Vojtěch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Hnězdenský akt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Korunovace Štěpána I.</a:t>
            </a:r>
          </a:p>
        </p:txBody>
      </p:sp>
    </p:spTree>
    <p:extLst>
      <p:ext uri="{BB962C8B-B14F-4D97-AF65-F5344CB8AC3E}">
        <p14:creationId xmlns:p14="http://schemas.microsoft.com/office/powerpoint/2010/main" val="395409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CFFBC25-32CB-49AB-B695-5318D5A00266}"/>
              </a:ext>
            </a:extLst>
          </p:cNvPr>
          <p:cNvSpPr/>
          <p:nvPr/>
        </p:nvSpPr>
        <p:spPr>
          <a:xfrm>
            <a:off x="7185465" y="3911838"/>
            <a:ext cx="2758635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1002: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král východních Franků</a:t>
            </a:r>
          </a:p>
          <a:p>
            <a:r>
              <a:rPr lang="de-DE" altLang="de-DE" sz="1200" dirty="0">
                <a:latin typeface="Times New Roman" panose="02020603050405020304" pitchFamily="18" charset="0"/>
              </a:rPr>
              <a:t>(</a:t>
            </a:r>
            <a:r>
              <a:rPr lang="de-DE" altLang="de-DE" sz="1200" i="1" dirty="0" err="1">
                <a:latin typeface="Times New Roman" panose="02020603050405020304" pitchFamily="18" charset="0"/>
              </a:rPr>
              <a:t>re</a:t>
            </a:r>
            <a:r>
              <a:rPr lang="cs-CZ" altLang="de-DE" sz="1200" i="1" dirty="0">
                <a:latin typeface="Times New Roman" panose="02020603050405020304" pitchFamily="18" charset="0"/>
              </a:rPr>
              <a:t>x</a:t>
            </a:r>
            <a:r>
              <a:rPr lang="de-DE" altLang="de-DE" sz="1200" i="1" dirty="0">
                <a:latin typeface="Times New Roman" panose="02020603050405020304" pitchFamily="18" charset="0"/>
              </a:rPr>
              <a:t> </a:t>
            </a:r>
            <a:r>
              <a:rPr lang="de-DE" altLang="de-DE" sz="1200" i="1" dirty="0" err="1">
                <a:latin typeface="Times New Roman" panose="02020603050405020304" pitchFamily="18" charset="0"/>
              </a:rPr>
              <a:t>Francorum</a:t>
            </a:r>
            <a:r>
              <a:rPr lang="de-DE" altLang="de-DE" sz="1200" i="1" dirty="0">
                <a:latin typeface="Times New Roman" panose="02020603050405020304" pitchFamily="18" charset="0"/>
              </a:rPr>
              <a:t> </a:t>
            </a:r>
            <a:r>
              <a:rPr lang="de-DE" altLang="de-DE" sz="1200" i="1" dirty="0" err="1">
                <a:latin typeface="Times New Roman" panose="02020603050405020304" pitchFamily="18" charset="0"/>
              </a:rPr>
              <a:t>orientalium</a:t>
            </a:r>
            <a:r>
              <a:rPr lang="de-DE" altLang="de-DE" sz="1200" dirty="0">
                <a:latin typeface="Times New Roman" panose="02020603050405020304" pitchFamily="18" charset="0"/>
              </a:rPr>
              <a:t>)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1004: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král Italský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1014: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císař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Obrat v říšské politice k Východu?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B6A290-3394-4235-8CDE-CBB704B9E173}"/>
              </a:ext>
            </a:extLst>
          </p:cNvPr>
          <p:cNvSpPr txBox="1"/>
          <p:nvPr/>
        </p:nvSpPr>
        <p:spPr>
          <a:xfrm>
            <a:off x="7185465" y="2622996"/>
            <a:ext cx="23241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Epilog: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Jindřich II. Bavorský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(1002–1024)</a:t>
            </a:r>
          </a:p>
        </p:txBody>
      </p:sp>
    </p:spTree>
    <p:extLst>
      <p:ext uri="{BB962C8B-B14F-4D97-AF65-F5344CB8AC3E}">
        <p14:creationId xmlns:p14="http://schemas.microsoft.com/office/powerpoint/2010/main" val="22520226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307</Words>
  <Application>Microsoft Office PowerPoint</Application>
  <PresentationFormat>Širokoúhlá obrazovka</PresentationFormat>
  <Paragraphs>77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277</cp:revision>
  <cp:lastPrinted>2019-10-16T06:26:31Z</cp:lastPrinted>
  <dcterms:created xsi:type="dcterms:W3CDTF">2019-09-26T11:11:15Z</dcterms:created>
  <dcterms:modified xsi:type="dcterms:W3CDTF">2024-09-27T11:17:05Z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