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436" r:id="rId5"/>
    <p:sldId id="437" r:id="rId6"/>
    <p:sldId id="438" r:id="rId7"/>
    <p:sldId id="439" r:id="rId8"/>
    <p:sldId id="441" r:id="rId9"/>
    <p:sldId id="440" r:id="rId10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F0BC803C-37BC-4D43-B7F3-EE6D940FA371}"/>
    <pc:docChg chg="delSld modSld">
      <pc:chgData name="Martin Wihoda" userId="58322e09a6bf6d7c" providerId="LiveId" clId="{F0BC803C-37BC-4D43-B7F3-EE6D940FA371}" dt="2020-10-10T15:35:52.052" v="50" actId="1076"/>
      <pc:docMkLst>
        <pc:docMk/>
      </pc:docMkLst>
      <pc:sldChg chg="modSp mod">
        <pc:chgData name="Martin Wihoda" userId="58322e09a6bf6d7c" providerId="LiveId" clId="{F0BC803C-37BC-4D43-B7F3-EE6D940FA371}" dt="2020-10-10T15:29:27.001" v="16" actId="20577"/>
        <pc:sldMkLst>
          <pc:docMk/>
          <pc:sldMk cId="3295407149" sldId="436"/>
        </pc:sldMkLst>
        <pc:spChg chg="mod">
          <ac:chgData name="Martin Wihoda" userId="58322e09a6bf6d7c" providerId="LiveId" clId="{F0BC803C-37BC-4D43-B7F3-EE6D940FA371}" dt="2020-10-10T15:29:27.001" v="16" actId="20577"/>
          <ac:spMkLst>
            <pc:docMk/>
            <pc:sldMk cId="3295407149" sldId="436"/>
            <ac:spMk id="7" creationId="{00000000-0000-0000-0000-000000000000}"/>
          </ac:spMkLst>
        </pc:spChg>
      </pc:sldChg>
      <pc:sldChg chg="del">
        <pc:chgData name="Martin Wihoda" userId="58322e09a6bf6d7c" providerId="LiveId" clId="{F0BC803C-37BC-4D43-B7F3-EE6D940FA371}" dt="2020-10-10T15:30:21.342" v="17" actId="2696"/>
        <pc:sldMkLst>
          <pc:docMk/>
          <pc:sldMk cId="4118038389" sldId="440"/>
        </pc:sldMkLst>
      </pc:sldChg>
      <pc:sldChg chg="modSp mod">
        <pc:chgData name="Martin Wihoda" userId="58322e09a6bf6d7c" providerId="LiveId" clId="{F0BC803C-37BC-4D43-B7F3-EE6D940FA371}" dt="2020-10-10T15:35:52.052" v="50" actId="1076"/>
        <pc:sldMkLst>
          <pc:docMk/>
          <pc:sldMk cId="1661931061" sldId="441"/>
        </pc:sldMkLst>
        <pc:spChg chg="mod">
          <ac:chgData name="Martin Wihoda" userId="58322e09a6bf6d7c" providerId="LiveId" clId="{F0BC803C-37BC-4D43-B7F3-EE6D940FA371}" dt="2020-10-10T15:35:46.552" v="49" actId="1076"/>
          <ac:spMkLst>
            <pc:docMk/>
            <pc:sldMk cId="1661931061" sldId="441"/>
            <ac:spMk id="4" creationId="{00000000-0000-0000-0000-000000000000}"/>
          </ac:spMkLst>
        </pc:spChg>
        <pc:picChg chg="mod">
          <ac:chgData name="Martin Wihoda" userId="58322e09a6bf6d7c" providerId="LiveId" clId="{F0BC803C-37BC-4D43-B7F3-EE6D940FA371}" dt="2020-10-10T15:35:52.052" v="50" actId="1076"/>
          <ac:picMkLst>
            <pc:docMk/>
            <pc:sldMk cId="1661931061" sldId="441"/>
            <ac:picMk id="3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388C8AB-C5EE-8685-FE0C-ADE851046DA3}"/>
              </a:ext>
            </a:extLst>
          </p:cNvPr>
          <p:cNvSpPr/>
          <p:nvPr/>
        </p:nvSpPr>
        <p:spPr>
          <a:xfrm>
            <a:off x="552509" y="2906415"/>
            <a:ext cx="2876843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studia dějepisu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D78ECDA8-F478-1551-8484-D7567DD9E5AC}"/>
              </a:ext>
            </a:extLst>
          </p:cNvPr>
          <p:cNvSpPr/>
          <p:nvPr/>
        </p:nvSpPr>
        <p:spPr>
          <a:xfrm>
            <a:off x="341955" y="1060983"/>
            <a:ext cx="8929047" cy="53220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Smyslem předmětu je přiblížit studentům status historie jako vědního oboru a vztah historie k jiným vědám. V rámci předmětu 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 studenti osvojí základní terminologii, metodologická východiska historické práce, zásady práce s prameny a literaturou. 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Naučí se rozlišovat mezi prameny a literaturou, osvojí si dělení pramenů, seznámí se se soustavou archivů a vědeckých knihoven  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cs-CZ" sz="1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cs-CZ" sz="1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s-CZ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HIAb02 Úvod do historikovy práce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(I. PS orientační týden)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s-CZ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HIAb01 Úvod do studia dějepisu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(I. PS)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s-CZ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HIAb01I Proseminář I.			HIAb01II Proseminář II.</a:t>
            </a:r>
          </a:p>
          <a:p>
            <a:pPr lvl="4">
              <a:lnSpc>
                <a:spcPct val="150000"/>
              </a:lnSpc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(I. PS)				         (I. JS)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s-CZ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Zkouška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(I. JS)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cs-CZ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HIAb06u Úvod do studia středověkých dějin   HIAb07u Úvod do studia dějin raného novověku   HIAb08u Úvod do moderních dějin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cs-CZ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(I. PS+ JS)				(I. JS+ II. PS)			(II. PS+JS)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B6D56CA-39DB-9F59-507D-501D3930C1CB}"/>
              </a:ext>
            </a:extLst>
          </p:cNvPr>
          <p:cNvSpPr txBox="1"/>
          <p:nvPr/>
        </p:nvSpPr>
        <p:spPr>
          <a:xfrm>
            <a:off x="341955" y="361264"/>
            <a:ext cx="3186545" cy="3361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cs-CZ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Úvod do studia dějepisu: Proč, co a jak?</a:t>
            </a: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F897C383-61A8-9427-82C9-466D60FE77E9}"/>
              </a:ext>
            </a:extLst>
          </p:cNvPr>
          <p:cNvCxnSpPr/>
          <p:nvPr/>
        </p:nvCxnSpPr>
        <p:spPr bwMode="auto">
          <a:xfrm>
            <a:off x="4747846" y="3103685"/>
            <a:ext cx="0" cy="1670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D0DA4BBB-F2F2-9765-4A7D-E144E49FAC13}"/>
              </a:ext>
            </a:extLst>
          </p:cNvPr>
          <p:cNvCxnSpPr/>
          <p:nvPr/>
        </p:nvCxnSpPr>
        <p:spPr bwMode="auto">
          <a:xfrm>
            <a:off x="2804746" y="4000500"/>
            <a:ext cx="3464169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F4F73BAF-B2B3-CAEA-8FA3-ACA71B8BD36C}"/>
              </a:ext>
            </a:extLst>
          </p:cNvPr>
          <p:cNvCxnSpPr/>
          <p:nvPr/>
        </p:nvCxnSpPr>
        <p:spPr bwMode="auto">
          <a:xfrm flipV="1">
            <a:off x="4747846" y="3930162"/>
            <a:ext cx="0" cy="615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BC1905D7-89DE-52D0-5FD1-B64028869208}"/>
              </a:ext>
            </a:extLst>
          </p:cNvPr>
          <p:cNvCxnSpPr/>
          <p:nvPr/>
        </p:nvCxnSpPr>
        <p:spPr bwMode="auto">
          <a:xfrm>
            <a:off x="2804746" y="4000500"/>
            <a:ext cx="0" cy="8792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EFAC0473-CB47-2E67-930C-6E83D9B0955D}"/>
              </a:ext>
            </a:extLst>
          </p:cNvPr>
          <p:cNvCxnSpPr/>
          <p:nvPr/>
        </p:nvCxnSpPr>
        <p:spPr bwMode="auto">
          <a:xfrm>
            <a:off x="6268915" y="4000500"/>
            <a:ext cx="0" cy="703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5894ED5F-39BC-D8DA-CE26-04B8247865F2}"/>
              </a:ext>
            </a:extLst>
          </p:cNvPr>
          <p:cNvCxnSpPr/>
          <p:nvPr/>
        </p:nvCxnSpPr>
        <p:spPr bwMode="auto">
          <a:xfrm>
            <a:off x="4747846" y="4598377"/>
            <a:ext cx="0" cy="1494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899B81AC-DD6D-ABDD-8A09-C14BD4CAA878}"/>
              </a:ext>
            </a:extLst>
          </p:cNvPr>
          <p:cNvCxnSpPr/>
          <p:nvPr/>
        </p:nvCxnSpPr>
        <p:spPr bwMode="auto">
          <a:xfrm>
            <a:off x="1758462" y="5679831"/>
            <a:ext cx="5864469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6931243E-A6A5-C472-7587-BA6B7EFCA5FC}"/>
              </a:ext>
            </a:extLst>
          </p:cNvPr>
          <p:cNvCxnSpPr/>
          <p:nvPr/>
        </p:nvCxnSpPr>
        <p:spPr bwMode="auto">
          <a:xfrm>
            <a:off x="4747846" y="5679831"/>
            <a:ext cx="0" cy="703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9A4E4972-2859-B3F0-3917-F34E53758E66}"/>
              </a:ext>
            </a:extLst>
          </p:cNvPr>
          <p:cNvCxnSpPr/>
          <p:nvPr/>
        </p:nvCxnSpPr>
        <p:spPr bwMode="auto">
          <a:xfrm>
            <a:off x="1758462" y="5679831"/>
            <a:ext cx="0" cy="703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7B41FD93-EF13-7F85-64A0-EEE9EA611D8B}"/>
              </a:ext>
            </a:extLst>
          </p:cNvPr>
          <p:cNvCxnSpPr/>
          <p:nvPr/>
        </p:nvCxnSpPr>
        <p:spPr bwMode="auto">
          <a:xfrm>
            <a:off x="7622931" y="5679831"/>
            <a:ext cx="0" cy="703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340876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76FD095E-0FA4-B414-147C-EE4C7EF770BB}"/>
              </a:ext>
            </a:extLst>
          </p:cNvPr>
          <p:cNvSpPr/>
          <p:nvPr/>
        </p:nvSpPr>
        <p:spPr>
          <a:xfrm>
            <a:off x="269865" y="307005"/>
            <a:ext cx="6966204" cy="60016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Historie:</a:t>
            </a: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Historický ústav náleží k zakládajícím pracovištím Filozofické fakulty Masarykovy univerzity v Brně. Vznikl roku 1919 a v prvních dvou dekádách své existence přejímal a rozvíjel tradice historického semináře Filozofické fakulty University Karlovy v Praze, zejména pak vědecko-pedagogický odkaz Jaroslava Golla a jeho nástupců. Z předválečných profesorů si alespoň krátkou zmínku zaslouží 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Václav Hrubý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Rudolf Holinka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nebo 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Rudolf Urbánek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Tragická protektorátní léta se promítla v přímé i nepřímé perzekuci profesorského sboru a především v nuceném přerušení výuky v roce 1939, kterou se podařilo zahájit až po obnově československé státnosti roku 1945.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Vědeckou a pedagogickou kontinuitu se podařilo udržet i po komunistickém převratu v roce 1948 a v padesátých a šedesátých letech se Historický ústav profiloval jako obecně respektované pracoviště v oblasti pomocných věd historických (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Jindřich Šebánek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Sáša Dušková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které se později přetvořily v samostatný ústav, a jako centrum studia dějin národů jihovýchodní a východní Evropy (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Josef </a:t>
            </a:r>
            <a:r>
              <a:rPr lang="cs-CZ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Macůrek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Uznání si pracoviště vydobylo výzkumem problematiky raného středověku, italské renesance, historiografie a filozofie dějin (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Jaroslav Kudrna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v neposlední řadě ústav vynikal svým systematickým zájmem o hospodářské, kulturní a sociální problémy raného novověku (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Josef Válka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František </a:t>
            </a:r>
            <a:r>
              <a:rPr lang="cs-CZ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Mainuš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spcAft>
                <a:spcPts val="0"/>
              </a:spcAft>
            </a:pPr>
            <a:endParaRPr lang="cs-CZ" sz="1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 Listopadu 1989 se na ústav mohl vrátit </a:t>
            </a:r>
            <a:r>
              <a:rPr lang="cs-CZ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Jaroslav Mezník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který se společně s Josefem Válkou zasloužil o renesancí výzkumu starších dějin. Pravidelně zde přednášel rovněž </a:t>
            </a:r>
            <a:r>
              <a:rPr lang="cs-CZ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Jaroslav Marek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endParaRPr lang="cs-CZ" sz="12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Historický ústav dnes:</a:t>
            </a:r>
          </a:p>
          <a:p>
            <a:pPr>
              <a:spcAft>
                <a:spcPts val="0"/>
              </a:spcAft>
            </a:pPr>
            <a:r>
              <a:rPr lang="cs-CZ" sz="1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Středověk:</a:t>
            </a: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Petra Melichar, Tomáš Borovský, Libor Jan/Lukáš Reitinger, Martin Wihoda</a:t>
            </a:r>
          </a:p>
          <a:p>
            <a:pPr>
              <a:spcAft>
                <a:spcPts val="0"/>
              </a:spcAft>
            </a:pPr>
            <a:endParaRPr lang="cs-CZ" sz="12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Raný novověk:</a:t>
            </a: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Pavel Boček, Bronislav Chocholáč, Tomáš </a:t>
            </a:r>
            <a:r>
              <a:rPr lang="cs-CZ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Knoz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Tomáš Malý</a:t>
            </a:r>
          </a:p>
          <a:p>
            <a:pPr>
              <a:spcAft>
                <a:spcPts val="0"/>
              </a:spcAft>
            </a:pPr>
            <a:endParaRPr lang="cs-CZ" sz="12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19. a 20. století:</a:t>
            </a: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Tomáš Dvořák, Lukáš Fasora, Jiří Hanuš, Ondřej Haváč, Václav Kaška, Martin Markel, Denisa Nečasová, Jiří Němec, Zdeňka Stoklásková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1A4829D-6550-3C9E-66D6-95279C12F28C}"/>
              </a:ext>
            </a:extLst>
          </p:cNvPr>
          <p:cNvSpPr txBox="1"/>
          <p:nvPr/>
        </p:nvSpPr>
        <p:spPr>
          <a:xfrm>
            <a:off x="7834833" y="307005"/>
            <a:ext cx="2267528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cs-CZ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Historický ústav FF MU</a:t>
            </a:r>
          </a:p>
          <a:p>
            <a:pPr algn="r">
              <a:spcAft>
                <a:spcPts val="0"/>
              </a:spcAft>
            </a:pPr>
            <a:r>
              <a:rPr lang="cs-CZ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https://historie.phil.muni.cz/</a:t>
            </a:r>
          </a:p>
        </p:txBody>
      </p:sp>
    </p:spTree>
    <p:extLst>
      <p:ext uri="{BB962C8B-B14F-4D97-AF65-F5344CB8AC3E}">
        <p14:creationId xmlns:p14="http://schemas.microsoft.com/office/powerpoint/2010/main" val="3132922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521CBF46-2016-669A-3F79-F407134C06DF}"/>
              </a:ext>
            </a:extLst>
          </p:cNvPr>
          <p:cNvSpPr/>
          <p:nvPr/>
        </p:nvSpPr>
        <p:spPr>
          <a:xfrm>
            <a:off x="758248" y="922629"/>
            <a:ext cx="9300152" cy="5632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Kdo jsme (vědecko-pedagogický profil ústavu)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Historik a poznatelnost dějin (Jaký je rozdíl mezi minulostí, historií a dějinami, význam historických věd a společenská role historika v 21. století, problém „subjektivity“ poznání)  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Předpoklady historického výzkumu (Jazykové a metodologické předpoklady historického výzkumu, možnosti a limity češtiny jako vědeckého jazyka 21. století)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Podstata historického výzkumu: Otázka (Způsoby tázání, směrodatnost otázky pro strukturu historické práce)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Podstata historického výzkumu: Prameny a literatura (Definice pramene, definice literatury, proč je nutno odlišovat jedno od druhého)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Podstata historického výzkumu: Terminologie (Jak moderní terminologie/slovník limituje výklad minulosti, proč ji historik potřebuje) 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Podstata historického výzkumu: Výstupy historikovy práce (Různé typy historických výstupů, rozdíl mezi vědeckou a popularizační prací, příklady)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Historik a společnost: Místa paměti (Společenská objednávka, historik a ideologie. Jsou historické vědy „nezávislé“?)   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Historik a instituce: Domácí a zahraniční (Instituce jako způsob společenské objednávky, akademie, univerzity, paměťové instituce domácí a zahraniční)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Historik a proměny historického poznání (Historie jako vědecká disciplína, počátky, historické školy)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 Historik a moderní historiografie (Dějiny mentalit, kulturní dějiny, nové politické dějiny…)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 Historik a dějinné koncepty (Mají velké dějinné koncepty smysl? Problém periodizace, existují „světové“ dějiny, existuje „Střední Evropa“?)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13. Závěrečné shrnutí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B06431D-5D40-1F2B-D3A4-34822263E140}"/>
              </a:ext>
            </a:extLst>
          </p:cNvPr>
          <p:cNvSpPr txBox="1"/>
          <p:nvPr/>
        </p:nvSpPr>
        <p:spPr>
          <a:xfrm>
            <a:off x="758248" y="303060"/>
            <a:ext cx="2422791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Předběžný program přednášek</a:t>
            </a:r>
          </a:p>
        </p:txBody>
      </p:sp>
    </p:spTree>
    <p:extLst>
      <p:ext uri="{BB962C8B-B14F-4D97-AF65-F5344CB8AC3E}">
        <p14:creationId xmlns:p14="http://schemas.microsoft.com/office/powerpoint/2010/main" val="1519010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9D4D103F-D1C3-EFE5-0588-702EE2E380F2}"/>
              </a:ext>
            </a:extLst>
          </p:cNvPr>
          <p:cNvSpPr txBox="1"/>
          <p:nvPr/>
        </p:nvSpPr>
        <p:spPr>
          <a:xfrm>
            <a:off x="410968" y="390264"/>
            <a:ext cx="2980301" cy="271632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cs-CZ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Požadavky: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Kredity budou uděleny na základě písemného testu, který bude obsahovat tři otázky: </a:t>
            </a:r>
          </a:p>
          <a:p>
            <a:pPr marL="342900" lvl="0" indent="-342900">
              <a:lnSpc>
                <a:spcPct val="105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Anotaci na dílo ze seznamu doporučené literatury, odpověď na otázku z programu přednášek a výklad historické terminologie.</a:t>
            </a:r>
          </a:p>
          <a:p>
            <a:pPr marL="342900" lvl="0" indent="-342900">
              <a:lnSpc>
                <a:spcPct val="105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Písemný test bude proveden formou písemné klauzurní práce, která bude zadána v pravidelné výuce 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17. prosince 2024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5DAD264-F1CF-7C8B-2AF4-D6A78BE7E551}"/>
              </a:ext>
            </a:extLst>
          </p:cNvPr>
          <p:cNvSpPr txBox="1"/>
          <p:nvPr/>
        </p:nvSpPr>
        <p:spPr>
          <a:xfrm>
            <a:off x="5088550" y="454672"/>
            <a:ext cx="6097464" cy="52611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Úvod do studia dějepisu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cs-CZ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Závěrečná klauzurní práce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cs-CZ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Masarykova univerzita v Brně</a:t>
            </a:r>
          </a:p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 2023</a:t>
            </a:r>
          </a:p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Jméno:</a:t>
            </a:r>
          </a:p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Obor:</a:t>
            </a:r>
          </a:p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Vysvětlete (10 bodů):</a:t>
            </a:r>
          </a:p>
          <a:p>
            <a:pPr>
              <a:spcAft>
                <a:spcPts val="0"/>
              </a:spcAft>
            </a:pP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Annales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Dějiny každodennosti</a:t>
            </a:r>
          </a:p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Ego historie</a:t>
            </a:r>
          </a:p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Historická demografie</a:t>
            </a:r>
          </a:p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Ideální typ</a:t>
            </a:r>
          </a:p>
          <a:p>
            <a:pPr>
              <a:spcAft>
                <a:spcPts val="0"/>
              </a:spcAft>
            </a:pP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Mikrohistorie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Orální historie</a:t>
            </a:r>
          </a:p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Paradigma</a:t>
            </a:r>
          </a:p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 dějiny</a:t>
            </a:r>
          </a:p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Totální historie</a:t>
            </a:r>
          </a:p>
          <a:p>
            <a:pPr>
              <a:spcAft>
                <a:spcPts val="0"/>
              </a:spcAft>
            </a:pPr>
            <a:r>
              <a:rPr lang="cs-CZ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Vysvětlete, jaká byla povaha historického výzkumu v 19. století, uveďte významné vědecké instituce a hlavní představitele (10 bodů):</a:t>
            </a:r>
          </a:p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Anotace, včetně přesné citace (10 bodů):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cs-CZ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806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8BF7C38B-CED9-3DBD-FC82-0D1497DEC3F4}"/>
              </a:ext>
            </a:extLst>
          </p:cNvPr>
          <p:cNvSpPr/>
          <p:nvPr/>
        </p:nvSpPr>
        <p:spPr>
          <a:xfrm>
            <a:off x="447074" y="654742"/>
            <a:ext cx="3192940" cy="52629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Povinná literatura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Tomáš DVOŘÁK A KOL., 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Úvod do studia dějepisu 1. a 2. díl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Brno 2014.</a:t>
            </a: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díl: </a:t>
            </a: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Tomáš Dvořák, Lukáš Fasora, Bronislav Chocholáč, Tomáš Malý, Denisa Nečasová, Zdeňka Stoklásková, Martin Wihoda. </a:t>
            </a: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díl: </a:t>
            </a: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Tomáš Borovský, Lukáš Fasora, Bronislav Chocholáč, Tomáš Malý, Denisa Nečasová, Jiří Němec, Martin Wihoda. 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Skriptum</a:t>
            </a:r>
            <a:r>
              <a:rPr lang="cs-CZ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 lze stáhnout na adresách </a:t>
            </a: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http://digilib.phil.muni.cz/handle/11222.digilib/130405 </a:t>
            </a: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http://digilib.phil.muni.cz/handle/11222.digilib/130406 </a:t>
            </a:r>
          </a:p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Peter BURKE, Francouzská revoluce v dějepisectví. Škola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Annales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(1929–1989), Praha 2004. </a:t>
            </a:r>
          </a:p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Georg IGGERS, Dějepisectví ve 20. století. Od vědecké objektivity k postmoderní výzvě, Praha 2002.</a:t>
            </a:r>
          </a:p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František KUTNAR/Jaroslav MAREK, Přehledné dějiny českého a slovenského dějepisectví, Praha 2007 (více vydání).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54FAD79-1E00-687E-95AE-0CB8DDF4F0C8}"/>
              </a:ext>
            </a:extLst>
          </p:cNvPr>
          <p:cNvSpPr txBox="1"/>
          <p:nvPr/>
        </p:nvSpPr>
        <p:spPr>
          <a:xfrm>
            <a:off x="7164976" y="654742"/>
            <a:ext cx="3701292" cy="489364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cs-CZ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oporučená literatura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Joyce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APLLEBYOVÁ –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Lynn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HUNTOVÁ – Margaret JACOBOVÁ, Jak říkat pravdu o dějinách. Historie, věda, historie jako věda a Spojené státy americké, Brno 2002.</a:t>
            </a:r>
          </a:p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Marc BLOCH, Obrana historie aneb historik a jeho řemeslo, Praha 2011.</a:t>
            </a:r>
          </a:p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Kamil ČINÁTL, Dějiny a vyprávění. Palackého dějiny jako zdroj historické obraznosti národa, Praha 2011.</a:t>
            </a:r>
          </a:p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Lukáš FASORA/Jiří HANUŠ, Mýty a tradice středoevropské univerzitní kultury, Brno 2019.</a:t>
            </a:r>
          </a:p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Miloš HAVELKA, Ideje – dějiny – společnost. Studie k historické sociologii vědění, Brno 2006.</a:t>
            </a:r>
          </a:p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 HORSKÝ, Dějepisectví mezi vědou a vyprávěním. Úvahy o povaze, postupech a mezích historické vědy, Praha 2009.</a:t>
            </a:r>
          </a:p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Jacques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</a:t>
            </a: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GOFF, Paměť a dějiny, Praha 2007.</a:t>
            </a:r>
          </a:p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Milan ŘEPA, Poetika českého dějepisectví, Praha 2009. </a:t>
            </a:r>
          </a:p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Jiří ŠTAIF, Historici, dějiny a společnost I.–II., Praha 1997.</a:t>
            </a:r>
          </a:p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Zdeněk VAŠÍČEK, Archeologie, historie, minulost, Praha 2006 (česká doplněná verze francouzského vydání z roku 1994).</a:t>
            </a:r>
          </a:p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Zdeněk VAŠÍČEK, Obrazy (minulosti). O bytí, poznání a podání minulého času, Praha 1996.</a:t>
            </a:r>
          </a:p>
          <a:p>
            <a:pPr>
              <a:spcAft>
                <a:spcPts val="0"/>
              </a:spcAft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Paul VEYNE, Jak se píšou dějiny, Červený Kostelec 2010.</a:t>
            </a:r>
          </a:p>
        </p:txBody>
      </p:sp>
    </p:spTree>
    <p:extLst>
      <p:ext uri="{BB962C8B-B14F-4D97-AF65-F5344CB8AC3E}">
        <p14:creationId xmlns:p14="http://schemas.microsoft.com/office/powerpoint/2010/main" val="375675130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1298</Words>
  <Application>Microsoft Office PowerPoint</Application>
  <PresentationFormat>Širokoúhlá obrazovka</PresentationFormat>
  <Paragraphs>130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265</cp:revision>
  <cp:lastPrinted>2019-10-16T06:26:31Z</cp:lastPrinted>
  <dcterms:created xsi:type="dcterms:W3CDTF">2019-09-26T11:11:15Z</dcterms:created>
  <dcterms:modified xsi:type="dcterms:W3CDTF">2024-10-07T10:38:08Z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