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4"/>
  </p:sldMasterIdLst>
  <p:notesMasterIdLst>
    <p:notesMasterId r:id="rId10"/>
  </p:notesMasterIdLst>
  <p:handoutMasterIdLst>
    <p:handoutMasterId r:id="rId11"/>
  </p:handoutMasterIdLst>
  <p:sldIdLst>
    <p:sldId id="436" r:id="rId5"/>
    <p:sldId id="437" r:id="rId6"/>
    <p:sldId id="438" r:id="rId7"/>
    <p:sldId id="443" r:id="rId8"/>
    <p:sldId id="442" r:id="rId9"/>
  </p:sldIdLst>
  <p:sldSz cx="12192000" cy="6858000"/>
  <p:notesSz cx="6797675" cy="99282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áša Ayadi" initials="DA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DC"/>
    <a:srgbClr val="FFD85D"/>
    <a:srgbClr val="FFDD71"/>
    <a:srgbClr val="4BC8FF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833" autoAdjust="0"/>
    <p:restoredTop sz="96754" autoAdjust="0"/>
  </p:normalViewPr>
  <p:slideViewPr>
    <p:cSldViewPr snapToGrid="0">
      <p:cViewPr varScale="1">
        <p:scale>
          <a:sx n="109" d="100"/>
          <a:sy n="109" d="100"/>
        </p:scale>
        <p:origin x="114" y="126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tin Wihoda" userId="58322e09a6bf6d7c" providerId="LiveId" clId="{F0BC803C-37BC-4D43-B7F3-EE6D940FA371}"/>
    <pc:docChg chg="delSld modSld">
      <pc:chgData name="Martin Wihoda" userId="58322e09a6bf6d7c" providerId="LiveId" clId="{F0BC803C-37BC-4D43-B7F3-EE6D940FA371}" dt="2020-10-10T15:35:52.052" v="50" actId="1076"/>
      <pc:docMkLst>
        <pc:docMk/>
      </pc:docMkLst>
      <pc:sldChg chg="modSp mod">
        <pc:chgData name="Martin Wihoda" userId="58322e09a6bf6d7c" providerId="LiveId" clId="{F0BC803C-37BC-4D43-B7F3-EE6D940FA371}" dt="2020-10-10T15:29:27.001" v="16" actId="20577"/>
        <pc:sldMkLst>
          <pc:docMk/>
          <pc:sldMk cId="3295407149" sldId="436"/>
        </pc:sldMkLst>
        <pc:spChg chg="mod">
          <ac:chgData name="Martin Wihoda" userId="58322e09a6bf6d7c" providerId="LiveId" clId="{F0BC803C-37BC-4D43-B7F3-EE6D940FA371}" dt="2020-10-10T15:29:27.001" v="16" actId="20577"/>
          <ac:spMkLst>
            <pc:docMk/>
            <pc:sldMk cId="3295407149" sldId="436"/>
            <ac:spMk id="7" creationId="{00000000-0000-0000-0000-000000000000}"/>
          </ac:spMkLst>
        </pc:spChg>
      </pc:sldChg>
      <pc:sldChg chg="del">
        <pc:chgData name="Martin Wihoda" userId="58322e09a6bf6d7c" providerId="LiveId" clId="{F0BC803C-37BC-4D43-B7F3-EE6D940FA371}" dt="2020-10-10T15:30:21.342" v="17" actId="2696"/>
        <pc:sldMkLst>
          <pc:docMk/>
          <pc:sldMk cId="4118038389" sldId="440"/>
        </pc:sldMkLst>
      </pc:sldChg>
      <pc:sldChg chg="modSp mod">
        <pc:chgData name="Martin Wihoda" userId="58322e09a6bf6d7c" providerId="LiveId" clId="{F0BC803C-37BC-4D43-B7F3-EE6D940FA371}" dt="2020-10-10T15:35:52.052" v="50" actId="1076"/>
        <pc:sldMkLst>
          <pc:docMk/>
          <pc:sldMk cId="1661931061" sldId="441"/>
        </pc:sldMkLst>
        <pc:spChg chg="mod">
          <ac:chgData name="Martin Wihoda" userId="58322e09a6bf6d7c" providerId="LiveId" clId="{F0BC803C-37BC-4D43-B7F3-EE6D940FA371}" dt="2020-10-10T15:35:46.552" v="49" actId="1076"/>
          <ac:spMkLst>
            <pc:docMk/>
            <pc:sldMk cId="1661931061" sldId="441"/>
            <ac:spMk id="4" creationId="{00000000-0000-0000-0000-000000000000}"/>
          </ac:spMkLst>
        </pc:spChg>
        <pc:picChg chg="mod">
          <ac:chgData name="Martin Wihoda" userId="58322e09a6bf6d7c" providerId="LiveId" clId="{F0BC803C-37BC-4D43-B7F3-EE6D940FA371}" dt="2020-10-10T15:35:52.052" v="50" actId="1076"/>
          <ac:picMkLst>
            <pc:docMk/>
            <pc:sldMk cId="1661931061" sldId="441"/>
            <ac:picMk id="3" creationId="{00000000-0000-0000-0000-000000000000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2016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2016" y="9431814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0443" y="0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4538"/>
            <a:ext cx="6616700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768" y="4715907"/>
            <a:ext cx="5438140" cy="44677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0443" y="9430091"/>
            <a:ext cx="2945659" cy="49641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5D21EF72-3072-4710-A17A-9B68D35C3DD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46942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id="{221CE213-A173-41CF-BA99-7A8C39EDDC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0ECF312-612B-4D8F-9ADA-7B8234D63D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4921D43C-AA8B-4250-B0E5-825E8D675E4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3731" y="6048047"/>
            <a:ext cx="874748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ARTS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F1B3041E-A881-4F77-88F8-58E63994665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2870" y="2019300"/>
            <a:ext cx="4147317" cy="2833315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62C38F51-21B5-4FCA-8498-6F65C0DB2C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1CB56087-1653-4687-91A3-3216416E018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4BC8FF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33B71AC8-4CA1-4239-89AB-D9E452AEC9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07684D48-9ECE-47F4-B60D-1F10FA1F06D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499F8229-0F91-48F2-B8B9-3D62AB080C7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4BC8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66181539-CB28-4249-8656-2F8138AB97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5991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0E614447-E10C-4DB8-8B61-754F2BE0FA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FACE40E-5B18-41AE-BFE5-D68E8FEAA43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3" name="Obrázek 12">
            <a:extLst>
              <a:ext uri="{FF2B5EF4-FFF2-40B4-BE49-F238E27FC236}">
                <a16:creationId xmlns:a16="http://schemas.microsoft.com/office/drawing/2014/main" id="{4F2E8CD9-E848-4CA4-A74F-A0CE634CAE7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id="{FE84F8C4-4400-4A78-A6D4-5E5C184CD9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EEB07A44-568B-4E49-86CC-C885AAEC3A2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Schůzka pracovní skupiny HR Award FF MU 13.1.2020 	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667EE8C0-D8F0-4FB0-9F14-EA71A89C68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81278" y="6050735"/>
            <a:ext cx="867340" cy="5925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Schůzka pracovní skupiny HR Award FF MU 13.1.2020 	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86367" y="5692462"/>
            <a:ext cx="2382592" cy="901521"/>
          </a:xfrm>
        </p:spPr>
        <p:txBody>
          <a:bodyPr/>
          <a:lstStyle/>
          <a:p>
            <a:r>
              <a:rPr lang="cs-CZ" dirty="0"/>
              <a:t>Prof. PhDr. Martin </a:t>
            </a:r>
            <a:r>
              <a:rPr lang="cs-CZ" dirty="0" err="1"/>
              <a:t>Wihoda</a:t>
            </a:r>
            <a:r>
              <a:rPr lang="cs-CZ" dirty="0"/>
              <a:t>, PhD. </a:t>
            </a:r>
          </a:p>
          <a:p>
            <a:r>
              <a:rPr lang="cs-CZ" dirty="0" err="1"/>
              <a:t>Faculty</a:t>
            </a:r>
            <a:r>
              <a:rPr lang="cs-CZ" dirty="0"/>
              <a:t> </a:t>
            </a:r>
            <a:r>
              <a:rPr lang="cs-CZ" dirty="0" err="1"/>
              <a:t>of</a:t>
            </a:r>
            <a:r>
              <a:rPr lang="cs-CZ" dirty="0"/>
              <a:t> </a:t>
            </a:r>
            <a:r>
              <a:rPr lang="cs-CZ" dirty="0" err="1"/>
              <a:t>Arts</a:t>
            </a:r>
            <a:r>
              <a:rPr lang="cs-CZ" dirty="0"/>
              <a:t> </a:t>
            </a:r>
          </a:p>
          <a:p>
            <a:r>
              <a:rPr lang="cs-CZ" dirty="0"/>
              <a:t>Masaryk University </a:t>
            </a:r>
          </a:p>
          <a:p>
            <a:r>
              <a:rPr lang="cs-CZ" dirty="0"/>
              <a:t>Czech Republic 	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C2E94B31-C968-10E7-ED97-0C230BA37BAA}"/>
              </a:ext>
            </a:extLst>
          </p:cNvPr>
          <p:cNvSpPr/>
          <p:nvPr/>
        </p:nvSpPr>
        <p:spPr>
          <a:xfrm>
            <a:off x="2270175" y="2922481"/>
            <a:ext cx="2424918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eaLnBrk="1" hangingPunct="1"/>
            <a:r>
              <a:rPr lang="cs-CZ" altLang="cs-CZ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Úvod do studia dějepisu:</a:t>
            </a:r>
          </a:p>
          <a:p>
            <a:pPr eaLnBrk="1" hangingPunct="1"/>
            <a:endParaRPr lang="cs-CZ" altLang="cs-CZ" sz="1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Otázka</a:t>
            </a:r>
          </a:p>
        </p:txBody>
      </p:sp>
    </p:spTree>
    <p:extLst>
      <p:ext uri="{BB962C8B-B14F-4D97-AF65-F5344CB8AC3E}">
        <p14:creationId xmlns:p14="http://schemas.microsoft.com/office/powerpoint/2010/main" val="32954071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délník 5">
            <a:extLst>
              <a:ext uri="{FF2B5EF4-FFF2-40B4-BE49-F238E27FC236}">
                <a16:creationId xmlns:a16="http://schemas.microsoft.com/office/drawing/2014/main" id="{D105B803-8BC5-8AEB-63C8-6E7CE68B036F}"/>
              </a:ext>
            </a:extLst>
          </p:cNvPr>
          <p:cNvSpPr/>
          <p:nvPr/>
        </p:nvSpPr>
        <p:spPr>
          <a:xfrm>
            <a:off x="481349" y="400627"/>
            <a:ext cx="3317865" cy="575542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Pramen je informace vypovídající o době svého vzniku. 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Proto je historické poznání založeno na kritice a interpretaci pramenů.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Samotný termín „pramen“ však není šťastný.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Vzbuzuje pocit, že minulost z pramene tryská a že pro poznání minulosti stačí přistavit vhodné nádoby.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Pramen se mění v součást historického poznání teprve s otázkou.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Proto v historických vědách platí, „ptám se, tedy jsem“.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Jednomu pramenu lze položit různé otázky. </a:t>
            </a:r>
          </a:p>
        </p:txBody>
      </p:sp>
      <p:sp>
        <p:nvSpPr>
          <p:cNvPr id="4" name="TextovéPole 3">
            <a:extLst>
              <a:ext uri="{FF2B5EF4-FFF2-40B4-BE49-F238E27FC236}">
                <a16:creationId xmlns:a16="http://schemas.microsoft.com/office/drawing/2014/main" id="{62D42A70-4AC4-7F58-0009-B82E4BF56129}"/>
              </a:ext>
            </a:extLst>
          </p:cNvPr>
          <p:cNvSpPr txBox="1"/>
          <p:nvPr/>
        </p:nvSpPr>
        <p:spPr>
          <a:xfrm>
            <a:off x="8695592" y="1328617"/>
            <a:ext cx="3015059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r"/>
            <a:r>
              <a:rPr lang="cs-CZ" sz="1600" b="1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pramene k otázce a zpět</a:t>
            </a:r>
          </a:p>
        </p:txBody>
      </p:sp>
      <p:cxnSp>
        <p:nvCxnSpPr>
          <p:cNvPr id="7" name="Přímá spojnice se šipkou 6">
            <a:extLst>
              <a:ext uri="{FF2B5EF4-FFF2-40B4-BE49-F238E27FC236}">
                <a16:creationId xmlns:a16="http://schemas.microsoft.com/office/drawing/2014/main" id="{58B250BC-D726-519F-E269-8C69EFBBEDA1}"/>
              </a:ext>
            </a:extLst>
          </p:cNvPr>
          <p:cNvCxnSpPr/>
          <p:nvPr/>
        </p:nvCxnSpPr>
        <p:spPr bwMode="auto">
          <a:xfrm flipH="1">
            <a:off x="4169759" y="1345734"/>
            <a:ext cx="4332402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61351886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>
            <a:extLst>
              <a:ext uri="{FF2B5EF4-FFF2-40B4-BE49-F238E27FC236}">
                <a16:creationId xmlns:a16="http://schemas.microsoft.com/office/drawing/2014/main" id="{594E308C-2413-4CED-0ECB-9A8EC423AE32}"/>
              </a:ext>
            </a:extLst>
          </p:cNvPr>
          <p:cNvSpPr/>
          <p:nvPr/>
        </p:nvSpPr>
        <p:spPr>
          <a:xfrm>
            <a:off x="269145" y="1231390"/>
            <a:ext cx="2777206" cy="329320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Kritické vydání:</a:t>
            </a:r>
          </a:p>
          <a:p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Cosmae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Pragensis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Chronica</a:t>
            </a:r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Boemorum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Monumenta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Germaniae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Historica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Scriptores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Germanicarum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Nova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series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Eds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Bertold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Bretholz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/Wilhelm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Weinberger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Berlin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1923.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Překlad:</a:t>
            </a:r>
          </a:p>
          <a:p>
            <a:r>
              <a:rPr lang="cs-CZ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Kosmas: Kronika Čechů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Argo Praha 2011 (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Memoria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medii </a:t>
            </a:r>
            <a:r>
              <a:rPr lang="cs-CZ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aevi</a:t>
            </a:r>
            <a:r>
              <a:rPr lang="cs-CZ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A175CD91-B5F1-9077-3B09-7C8CB27A5039}"/>
              </a:ext>
            </a:extLst>
          </p:cNvPr>
          <p:cNvSpPr/>
          <p:nvPr/>
        </p:nvSpPr>
        <p:spPr>
          <a:xfrm>
            <a:off x="6418385" y="164747"/>
            <a:ext cx="2381731" cy="5262979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Kosmas byl kanovníkem, posléze děkanem svatovítské kapituly.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Patřil do okruhu osob s vazbou na duchovenstvo kolem Pražského hradu.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Sám pocházel z kanovnické rodiny, kanovníkem se stal i jeho syn Jindřich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Kosmas se narodil (podle vlastních slov) roku 1045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Kroniku psal na sklonku života, mezi léty 1117/1119–1125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Zemřel 21. října 1125.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5C2CFCF3-C066-9CC8-EF4D-1F0B3DD1574D}"/>
              </a:ext>
            </a:extLst>
          </p:cNvPr>
          <p:cNvSpPr/>
          <p:nvPr/>
        </p:nvSpPr>
        <p:spPr>
          <a:xfrm>
            <a:off x="9688516" y="176324"/>
            <a:ext cx="2301717" cy="3046988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Kosmas by měl patřit mezi zasvěcené 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Jako děkan svatovítské kapituly byl druhým v pořadí po pražském biskupovi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Měl by být dokonale zpraven o založení pražského biskupství a jeho počátcích</a:t>
            </a:r>
          </a:p>
        </p:txBody>
      </p:sp>
      <p:cxnSp>
        <p:nvCxnSpPr>
          <p:cNvPr id="9" name="Přímá spojnice se šipkou 8">
            <a:extLst>
              <a:ext uri="{FF2B5EF4-FFF2-40B4-BE49-F238E27FC236}">
                <a16:creationId xmlns:a16="http://schemas.microsoft.com/office/drawing/2014/main" id="{D15B9DB8-138E-E0B5-9983-8A5A371DFF8E}"/>
              </a:ext>
            </a:extLst>
          </p:cNvPr>
          <p:cNvCxnSpPr/>
          <p:nvPr/>
        </p:nvCxnSpPr>
        <p:spPr bwMode="auto">
          <a:xfrm flipV="1">
            <a:off x="8822891" y="3223312"/>
            <a:ext cx="842850" cy="50191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triangle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TextovéPole 11">
            <a:extLst>
              <a:ext uri="{FF2B5EF4-FFF2-40B4-BE49-F238E27FC236}">
                <a16:creationId xmlns:a16="http://schemas.microsoft.com/office/drawing/2014/main" id="{440E5123-BBCA-0C65-8DEB-CB91595FB9ED}"/>
              </a:ext>
            </a:extLst>
          </p:cNvPr>
          <p:cNvSpPr txBox="1"/>
          <p:nvPr/>
        </p:nvSpPr>
        <p:spPr>
          <a:xfrm>
            <a:off x="269145" y="164747"/>
            <a:ext cx="1663944" cy="83099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Kosmova kronika </a:t>
            </a:r>
          </a:p>
          <a:p>
            <a:r>
              <a:rPr lang="cs-CZ" sz="1600" b="1" cap="small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jako příklad</a:t>
            </a:r>
          </a:p>
        </p:txBody>
      </p:sp>
    </p:spTree>
    <p:extLst>
      <p:ext uri="{BB962C8B-B14F-4D97-AF65-F5344CB8AC3E}">
        <p14:creationId xmlns:p14="http://schemas.microsoft.com/office/powerpoint/2010/main" val="22965756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délník 2">
            <a:extLst>
              <a:ext uri="{FF2B5EF4-FFF2-40B4-BE49-F238E27FC236}">
                <a16:creationId xmlns:a16="http://schemas.microsoft.com/office/drawing/2014/main" id="{20E6A6D7-4CEB-7D5C-1CBE-A3752C2DFC49}"/>
              </a:ext>
            </a:extLst>
          </p:cNvPr>
          <p:cNvSpPr/>
          <p:nvPr/>
        </p:nvSpPr>
        <p:spPr>
          <a:xfrm>
            <a:off x="156794" y="196275"/>
            <a:ext cx="4375111" cy="6001643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Kosmas o počátcích pražského biskupství:</a:t>
            </a:r>
          </a:p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I/23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Prahu navštívil zbožný a učený muž jménem Dětmar, který byl knězem a zároveň mnichem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V Praze se setkal s knížetem Boleslavem II., který si Dětmara oblíbil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Proto svolal předáky a lid a nechal Dětmara zvolit biskupem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Požádal Jindřichova syna Otu, který byl císařem, o souhlas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Císař prosbě vyhověl a mělo se tak stát roku 968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I/24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Dětmar světil kostely a křtil pohany, ale 2. ledna 969 zemřel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I/25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Po deseti a více letech na školách se do Čech vrátil Vojtěch, který byl 19. února (969) zvolen druhým pražským biskupem</a:t>
            </a:r>
          </a:p>
        </p:txBody>
      </p:sp>
      <p:sp>
        <p:nvSpPr>
          <p:cNvPr id="2" name="Obdélník 1">
            <a:extLst>
              <a:ext uri="{FF2B5EF4-FFF2-40B4-BE49-F238E27FC236}">
                <a16:creationId xmlns:a16="http://schemas.microsoft.com/office/drawing/2014/main" id="{14BA25F9-085E-29AE-9FCE-74479F84091A}"/>
              </a:ext>
            </a:extLst>
          </p:cNvPr>
          <p:cNvSpPr/>
          <p:nvPr/>
        </p:nvSpPr>
        <p:spPr>
          <a:xfrm>
            <a:off x="7334048" y="196275"/>
            <a:ext cx="4610588" cy="55092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cs-CZ" sz="1600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skutečnost…</a:t>
            </a:r>
          </a:p>
          <a:p>
            <a:endParaRPr lang="cs-CZ" sz="16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O povýšení Prahy na sídlo biskupa vyjednával již kníže Boleslav I.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968 </a:t>
            </a: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Mise Boleslavovy dcery Mlady-Marie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973 </a:t>
            </a: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Získán souhlas papeže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976–982</a:t>
            </a: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Episkopát biskupa Dětmara 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973–995/997</a:t>
            </a: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Episkopát biskupa Vojtěcha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1000</a:t>
            </a: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Hnězdenský akt</a:t>
            </a:r>
          </a:p>
          <a:p>
            <a:endParaRPr lang="cs-CZ" sz="16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1038</a:t>
            </a:r>
          </a:p>
          <a:p>
            <a:r>
              <a:rPr lang="cs-CZ" sz="16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Translace Vojtěchových ostatků z Hnězdna do Prahy</a:t>
            </a:r>
          </a:p>
        </p:txBody>
      </p:sp>
    </p:spTree>
    <p:extLst>
      <p:ext uri="{BB962C8B-B14F-4D97-AF65-F5344CB8AC3E}">
        <p14:creationId xmlns:p14="http://schemas.microsoft.com/office/powerpoint/2010/main" val="1018855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>
            <a:extLst>
              <a:ext uri="{FF2B5EF4-FFF2-40B4-BE49-F238E27FC236}">
                <a16:creationId xmlns:a16="http://schemas.microsoft.com/office/drawing/2014/main" id="{A0F7AB5C-8771-2BAC-691E-2123FC148CAB}"/>
              </a:ext>
            </a:extLst>
          </p:cNvPr>
          <p:cNvSpPr/>
          <p:nvPr/>
        </p:nvSpPr>
        <p:spPr>
          <a:xfrm>
            <a:off x="554860" y="2198077"/>
            <a:ext cx="4572000" cy="378565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Historik může pramenům klást různé otázky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Umění položit otázku je podmíněno 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Povahou pramene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(Stav dochování, pramen narativní/úřední 	povahy…)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Odbornými a intelektuálními předpoklady 	tazatele</a:t>
            </a: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(Jazykové kompetence sečtělost, 	schopnost překračovat hranice oborů…)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Otázka (nebo řetězec otázek) podmiňuje strukturu výkladu</a:t>
            </a:r>
          </a:p>
          <a:p>
            <a:pPr>
              <a:spcAft>
                <a:spcPts val="0"/>
              </a:spcAft>
            </a:pPr>
            <a:endParaRPr lang="cs-CZ" sz="16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cs-CZ" sz="16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Otázka je základem dialogu</a:t>
            </a: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A0859D24-241C-5833-FC43-EA7BE051E818}"/>
              </a:ext>
            </a:extLst>
          </p:cNvPr>
          <p:cNvSpPr txBox="1"/>
          <p:nvPr/>
        </p:nvSpPr>
        <p:spPr>
          <a:xfrm>
            <a:off x="554860" y="1457290"/>
            <a:ext cx="3076363" cy="33855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cs-CZ" sz="1600" b="1" cap="small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Otázka v historikově dílně</a:t>
            </a:r>
          </a:p>
        </p:txBody>
      </p:sp>
    </p:spTree>
    <p:extLst>
      <p:ext uri="{BB962C8B-B14F-4D97-AF65-F5344CB8AC3E}">
        <p14:creationId xmlns:p14="http://schemas.microsoft.com/office/powerpoint/2010/main" val="329323822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ARTS-CZ.potx" id="{7F92F868-9C57-4639-98F4-0808D6A0A63C}" vid="{8AFB0011-5B6D-4F7A-BE5C-0EE76BB56A6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9E71FA4281C7049BA8C4C0558981252" ma:contentTypeVersion="2" ma:contentTypeDescription="Vytvoří nový dokument" ma:contentTypeScope="" ma:versionID="6287bf9a8a7b409c9da84f45f4a855ed">
  <xsd:schema xmlns:xsd="http://www.w3.org/2001/XMLSchema" xmlns:xs="http://www.w3.org/2001/XMLSchema" xmlns:p="http://schemas.microsoft.com/office/2006/metadata/properties" xmlns:ns2="6e1710c4-4631-4bfb-b806-662380d4244a" targetNamespace="http://schemas.microsoft.com/office/2006/metadata/properties" ma:root="true" ma:fieldsID="d9672b51fd534686e53a3f0fcdc9701d" ns2:_="">
    <xsd:import namespace="6e1710c4-4631-4bfb-b806-662380d424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1710c4-4631-4bfb-b806-662380d4244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A85486A-6085-4937-9783-D49598942D5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B9DA5D1-B5F9-4E7F-B59A-2E88A2D494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e1710c4-4631-4bfb-b806-662380d4244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63F7FCB-6B9E-45EE-A72C-18D146279738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prezentace-arts-cz</Template>
  <TotalTime>0</TotalTime>
  <Words>490</Words>
  <Application>Microsoft Office PowerPoint</Application>
  <PresentationFormat>Širokoúhlá obrazovka</PresentationFormat>
  <Paragraphs>94</Paragraphs>
  <Slides>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5</vt:i4>
      </vt:variant>
    </vt:vector>
  </HeadingPairs>
  <TitlesOfParts>
    <vt:vector size="10" baseType="lpstr">
      <vt:lpstr>Arial</vt:lpstr>
      <vt:lpstr>Tahoma</vt:lpstr>
      <vt:lpstr>Times New Roman</vt:lpstr>
      <vt:lpstr>Wingdings</vt:lpstr>
      <vt:lpstr>Prezentace_MU_CZ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Dáša Ayadi</dc:creator>
  <cp:lastModifiedBy>Martin Wihoda</cp:lastModifiedBy>
  <cp:revision>270</cp:revision>
  <cp:lastPrinted>2019-10-16T06:26:31Z</cp:lastPrinted>
  <dcterms:created xsi:type="dcterms:W3CDTF">2019-09-26T11:11:15Z</dcterms:created>
  <dcterms:modified xsi:type="dcterms:W3CDTF">2024-10-22T08:21:29Z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0x01010009E71FA4281C7049BA8C4C0558981252</vt:lpwstr>
  </property>
</Properties>
</file>