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436" r:id="rId5"/>
    <p:sldId id="437" r:id="rId6"/>
    <p:sldId id="438" r:id="rId7"/>
    <p:sldId id="439" r:id="rId8"/>
    <p:sldId id="440" r:id="rId9"/>
    <p:sldId id="441" r:id="rId10"/>
    <p:sldId id="444" r:id="rId11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F0BC803C-37BC-4D43-B7F3-EE6D940FA371}"/>
    <pc:docChg chg="delSld modSld">
      <pc:chgData name="Martin Wihoda" userId="58322e09a6bf6d7c" providerId="LiveId" clId="{F0BC803C-37BC-4D43-B7F3-EE6D940FA371}" dt="2020-10-10T15:35:52.052" v="50" actId="1076"/>
      <pc:docMkLst>
        <pc:docMk/>
      </pc:docMkLst>
      <pc:sldChg chg="modSp mod">
        <pc:chgData name="Martin Wihoda" userId="58322e09a6bf6d7c" providerId="LiveId" clId="{F0BC803C-37BC-4D43-B7F3-EE6D940FA371}" dt="2020-10-10T15:29:27.001" v="16" actId="20577"/>
        <pc:sldMkLst>
          <pc:docMk/>
          <pc:sldMk cId="3295407149" sldId="436"/>
        </pc:sldMkLst>
        <pc:spChg chg="mod">
          <ac:chgData name="Martin Wihoda" userId="58322e09a6bf6d7c" providerId="LiveId" clId="{F0BC803C-37BC-4D43-B7F3-EE6D940FA371}" dt="2020-10-10T15:29:27.001" v="16" actId="20577"/>
          <ac:spMkLst>
            <pc:docMk/>
            <pc:sldMk cId="3295407149" sldId="436"/>
            <ac:spMk id="7" creationId="{00000000-0000-0000-0000-000000000000}"/>
          </ac:spMkLst>
        </pc:spChg>
      </pc:sldChg>
      <pc:sldChg chg="del">
        <pc:chgData name="Martin Wihoda" userId="58322e09a6bf6d7c" providerId="LiveId" clId="{F0BC803C-37BC-4D43-B7F3-EE6D940FA371}" dt="2020-10-10T15:30:21.342" v="17" actId="2696"/>
        <pc:sldMkLst>
          <pc:docMk/>
          <pc:sldMk cId="4118038389" sldId="440"/>
        </pc:sldMkLst>
      </pc:sldChg>
      <pc:sldChg chg="modSp mod">
        <pc:chgData name="Martin Wihoda" userId="58322e09a6bf6d7c" providerId="LiveId" clId="{F0BC803C-37BC-4D43-B7F3-EE6D940FA371}" dt="2020-10-10T15:35:52.052" v="50" actId="1076"/>
        <pc:sldMkLst>
          <pc:docMk/>
          <pc:sldMk cId="1661931061" sldId="441"/>
        </pc:sldMkLst>
        <pc:spChg chg="mod">
          <ac:chgData name="Martin Wihoda" userId="58322e09a6bf6d7c" providerId="LiveId" clId="{F0BC803C-37BC-4D43-B7F3-EE6D940FA371}" dt="2020-10-10T15:35:46.552" v="49" actId="1076"/>
          <ac:spMkLst>
            <pc:docMk/>
            <pc:sldMk cId="1661931061" sldId="441"/>
            <ac:spMk id="4" creationId="{00000000-0000-0000-0000-000000000000}"/>
          </ac:spMkLst>
        </pc:spChg>
        <pc:picChg chg="mod">
          <ac:chgData name="Martin Wihoda" userId="58322e09a6bf6d7c" providerId="LiveId" clId="{F0BC803C-37BC-4D43-B7F3-EE6D940FA371}" dt="2020-10-10T15:35:52.052" v="50" actId="1076"/>
          <ac:picMkLst>
            <pc:docMk/>
            <pc:sldMk cId="1661931061" sldId="441"/>
            <ac:picMk id="3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B2210349-C4A4-ECA7-A77D-4787D306D80C}"/>
              </a:ext>
            </a:extLst>
          </p:cNvPr>
          <p:cNvSpPr/>
          <p:nvPr/>
        </p:nvSpPr>
        <p:spPr>
          <a:xfrm>
            <a:off x="1346982" y="3252774"/>
            <a:ext cx="2082018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studia dějepisu</a:t>
            </a:r>
          </a:p>
          <a:p>
            <a:pPr algn="ctr" eaLnBrk="1" hangingPunct="1"/>
            <a:endParaRPr lang="cs-CZ" alt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Prameny a literatura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15E5EE9E-5275-5B64-3E96-6D914E257B6E}"/>
              </a:ext>
            </a:extLst>
          </p:cNvPr>
          <p:cNvSpPr/>
          <p:nvPr/>
        </p:nvSpPr>
        <p:spPr>
          <a:xfrm>
            <a:off x="365196" y="800832"/>
            <a:ext cx="5576842" cy="550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</a:rPr>
              <a:t>Pramen 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je informace (text, dokument, artefakt, událost), jež vypovídá o době a širších souvislostech svého vzniku nebo dění. </a:t>
            </a:r>
          </a:p>
          <a:p>
            <a:endParaRPr lang="cs-CZ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Tím, kdo pramenu propůjčuje jeho status, je historik. Nejprve proto, že definuje pracovní pole a klade otázky, a dále proto, že postupuje podle zásad kritiky a interpretace. </a:t>
            </a:r>
          </a:p>
          <a:p>
            <a:endParaRPr lang="cs-CZ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Soustavně promýšlený, metodicky ukotvený přístup k pramenům posouvá historii mezi vědecké disciplíny. </a:t>
            </a:r>
          </a:p>
          <a:p>
            <a:endParaRPr lang="cs-CZ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Historikové rozlišují mezi pramenem a </a:t>
            </a:r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</a:rPr>
              <a:t>literaturou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 (publikačními výstupy). </a:t>
            </a:r>
          </a:p>
          <a:p>
            <a:endParaRPr lang="cs-CZ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Anglosaské dějepisectví sice obohatilo český slovník o „</a:t>
            </a:r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</a:rPr>
              <a:t>zdroj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“, pramen však mnohem lépe vystihuje podstatu historické práce. </a:t>
            </a:r>
          </a:p>
          <a:p>
            <a:endParaRPr lang="cs-CZ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16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Nikoliv tedy nic neříkající „zdroj“, který může znamenat cokoliv, nýbrž vždy a jedině „pramen“. </a:t>
            </a:r>
          </a:p>
          <a:p>
            <a:endParaRPr lang="cs-CZ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Nikoliv „primární“ a „seku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ndární“ zdroje, neboť ty vyvolávají toxickou představu, že historik pracuje s jakýmisi prvořadými a druhořadými údaji.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1B6530A-7602-3FF3-52B2-20EBB3BDBA33}"/>
              </a:ext>
            </a:extLst>
          </p:cNvPr>
          <p:cNvSpPr txBox="1"/>
          <p:nvPr/>
        </p:nvSpPr>
        <p:spPr>
          <a:xfrm>
            <a:off x="7527934" y="4979950"/>
            <a:ext cx="3190865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Jaký je vztah pramenů a literatury </a:t>
            </a:r>
          </a:p>
          <a:p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jaká je povaha historické práce?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2C8BA1BA-49AD-F973-4AC7-871B204E8D45}"/>
              </a:ext>
            </a:extLst>
          </p:cNvPr>
          <p:cNvCxnSpPr/>
          <p:nvPr/>
        </p:nvCxnSpPr>
        <p:spPr bwMode="auto">
          <a:xfrm>
            <a:off x="6096000" y="5355910"/>
            <a:ext cx="1207477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509F2FCB-1A2E-6C63-B628-44BA1BD5613C}"/>
              </a:ext>
            </a:extLst>
          </p:cNvPr>
          <p:cNvSpPr txBox="1"/>
          <p:nvPr/>
        </p:nvSpPr>
        <p:spPr>
          <a:xfrm>
            <a:off x="365196" y="262542"/>
            <a:ext cx="4189844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</a:rPr>
              <a:t>Pramen a literatura: společenství jaksepatří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003253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087D6A07-7284-66EB-E5AD-63E74CF172DB}"/>
              </a:ext>
            </a:extLst>
          </p:cNvPr>
          <p:cNvSpPr/>
          <p:nvPr/>
        </p:nvSpPr>
        <p:spPr>
          <a:xfrm>
            <a:off x="6173578" y="2263048"/>
            <a:ext cx="4298060" cy="2800767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Zlatá bula sicilská garantovala vnitřní nezávislost českého státu a zároveň jeho formálním začleněním do Svaté říše římské nabízela českým králům jako říšským knížatům nové možnosti aktivní zahraniční politiky. Přispěla tak ke zvýšení prestiže českého království ve střední Evropě i k upevnění pozic jeho panovníků jak mezi evropskými vládci, tak na domácím poli.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3CF6B55-F7B7-9142-97AA-C2913DF747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273" y="1533851"/>
            <a:ext cx="2919226" cy="33512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A9BA7DC0-817A-CA8B-2F2B-5E104C375FCC}"/>
              </a:ext>
            </a:extLst>
          </p:cNvPr>
          <p:cNvSpPr/>
          <p:nvPr/>
        </p:nvSpPr>
        <p:spPr>
          <a:xfrm>
            <a:off x="672272" y="702089"/>
            <a:ext cx="3015807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Zlatá bula sicilská jako příklad</a:t>
            </a:r>
            <a:endParaRPr lang="de-DE" alt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049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5578DF71-1F54-C559-6875-66E9C1426C10}"/>
              </a:ext>
            </a:extLst>
          </p:cNvPr>
          <p:cNvSpPr/>
          <p:nvPr/>
        </p:nvSpPr>
        <p:spPr>
          <a:xfrm>
            <a:off x="361544" y="1017692"/>
            <a:ext cx="7979816" cy="550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Bulla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Aurea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Siciliæ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je soubor tří navzájem provázaných listin.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Název listiny, resp. listin, je odvozen od pečeti.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ZBS vydal v Basileji 26. září 1212 budoucí římský král Fridrich II. jako odměnu za podporu, kterou mu Přemyslovci poskytli v boji o říšskou královskou korunu.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První bula potvrzuje Přemysla Otakara jako českého krále a prohlašuje jeho potomky za dědice českého trůnu.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Fridrich II. se představuje jako „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imperator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electus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“. Tradiční překlad tohoto titulu jako „zvolený císař“ je nesprávný.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Tento titul byl papežem označen kandidát na říšský trůn. Proto by se sousloví mělo překládat jako „vyvolený“ (budoucí) „římský císař.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Jedinečnost Zlaté buly sicilské bývá spatřována ve skutečnosti, že českému panovníkovi byla královská hodnost přiznána poprvé dědičně.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Není tomu tak. Privilegium z roku 1158 pro Vladislava II. obsahuje pasáž o dědicích královské hodnosti.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Fridrich II. potvrdil, že udělí odznaky královské moci každému, kdo bude zvolen v Čechách. Tím bylo zachováno právo české šlechty na volbu svého panovníka. Přemysl Otakar I. se snažil tento nárok potlačit, ale neúspěšně.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35A00FD-CCEE-6671-CA9E-D03C56656E6A}"/>
              </a:ext>
            </a:extLst>
          </p:cNvPr>
          <p:cNvSpPr txBox="1"/>
          <p:nvPr/>
        </p:nvSpPr>
        <p:spPr>
          <a:xfrm>
            <a:off x="361544" y="299106"/>
            <a:ext cx="2706776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Zlatá bula sicilská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569134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B79F31F9-919E-48D2-0C97-D4DE8E164255}"/>
              </a:ext>
            </a:extLst>
          </p:cNvPr>
          <p:cNvSpPr/>
          <p:nvPr/>
        </p:nvSpPr>
        <p:spPr>
          <a:xfrm>
            <a:off x="3046554" y="2099649"/>
            <a:ext cx="3419856" cy="3293209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Zlatá bula sicilská garantovala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vnitřní nezávislost českého státu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zároveň jeho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formálním začleněním do Svaté říše římské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nabízela českým králům jako říšským knížatům nové možnosti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aktivní zahraniční politiky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Přispěla tak ke zvýšení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prestiže českého království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střední Evropě i k upevnění pozic jeho panovníků jak mezi evropskými vládci, tak na domácím poli.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BDE5246-673F-F78A-AC1A-356AD8F83CD1}"/>
              </a:ext>
            </a:extLst>
          </p:cNvPr>
          <p:cNvSpPr/>
          <p:nvPr/>
        </p:nvSpPr>
        <p:spPr>
          <a:xfrm>
            <a:off x="733861" y="1730318"/>
            <a:ext cx="1620973" cy="40318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Zahraniční politika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v dnešním slova smyslu neexistovala.</a:t>
            </a: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Rozhodující byly příbuzenské vztahy, spojenectví a lenní institut.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 český panovník nebyl (nemohl být) subjektem mezinárodního práva.</a:t>
            </a:r>
            <a:endParaRPr lang="cs-CZ" sz="160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D3FB0A7C-08AA-7C49-6417-BD6706D71CA9}"/>
              </a:ext>
            </a:extLst>
          </p:cNvPr>
          <p:cNvSpPr/>
          <p:nvPr/>
        </p:nvSpPr>
        <p:spPr>
          <a:xfrm>
            <a:off x="2757423" y="112579"/>
            <a:ext cx="4146687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ZBS je lenní smlouvou mezi seniorem </a:t>
            </a: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(Fridrichem II. Sicilským) a leníkem </a:t>
            </a:r>
          </a:p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(Přemyslem Otakarem I.). Definuje vzájemná práva a povinnosti a nikoliv jakousi „</a:t>
            </a:r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vnitřní nezávislost českého státu.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B509AA2-C7D2-C3BD-FEC5-E270BCB4569C}"/>
              </a:ext>
            </a:extLst>
          </p:cNvPr>
          <p:cNvSpPr/>
          <p:nvPr/>
        </p:nvSpPr>
        <p:spPr>
          <a:xfrm>
            <a:off x="7151135" y="1747202"/>
            <a:ext cx="1916128" cy="40318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Protože byl český panovník leníkem římsko-německého krále, byla i jeho država součástí římsko-německé říše. Nikoliv ještě „</a:t>
            </a:r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Svaté říše římské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“. Český panovník měl shodné postavení jako saský vévoda, rakouský vévoda, míšeňský markrabě, durynský lantkrabě, mohučský arcibiskup </a:t>
            </a:r>
            <a:r>
              <a:rPr lang="cs-CZ" alt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600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964097B-D359-C26D-7CD2-ED862FF2EC1F}"/>
              </a:ext>
            </a:extLst>
          </p:cNvPr>
          <p:cNvSpPr/>
          <p:nvPr/>
        </p:nvSpPr>
        <p:spPr>
          <a:xfrm>
            <a:off x="2376602" y="5952968"/>
            <a:ext cx="4745768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Český král nebyl charismatickým, nýbrž jen titulárním. Nemohl tedy „</a:t>
            </a:r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zvýšit prestiž českého království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“.  </a:t>
            </a:r>
            <a:endParaRPr lang="cs-CZ" sz="1600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7B5615FE-7E69-AD18-DFCC-716E97C9E034}"/>
              </a:ext>
            </a:extLst>
          </p:cNvPr>
          <p:cNvSpPr/>
          <p:nvPr/>
        </p:nvSpPr>
        <p:spPr>
          <a:xfrm>
            <a:off x="8532251" y="358799"/>
            <a:ext cx="349388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cs-CZ" sz="1600" b="1" dirty="0">
                <a:latin typeface="Times New Roman" panose="02020603050405020304" pitchFamily="18" charset="0"/>
              </a:rPr>
              <a:t>Jak je možné, že v ZBS byly hledány a nalézány pojmy a souvislosti, které středověká společnost neznala?</a:t>
            </a: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F7F319D6-A5C0-36C8-F212-44B1DE373E36}"/>
              </a:ext>
            </a:extLst>
          </p:cNvPr>
          <p:cNvCxnSpPr/>
          <p:nvPr/>
        </p:nvCxnSpPr>
        <p:spPr bwMode="auto">
          <a:xfrm flipV="1">
            <a:off x="4749486" y="1547438"/>
            <a:ext cx="0" cy="3657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BB46324E-8C4C-B571-D002-FE40CF5B63C6}"/>
              </a:ext>
            </a:extLst>
          </p:cNvPr>
          <p:cNvCxnSpPr/>
          <p:nvPr/>
        </p:nvCxnSpPr>
        <p:spPr bwMode="auto">
          <a:xfrm>
            <a:off x="4741042" y="5523532"/>
            <a:ext cx="0" cy="3281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3977A008-D9A9-2EFB-E6B8-2DE2A6FB0E69}"/>
              </a:ext>
            </a:extLst>
          </p:cNvPr>
          <p:cNvCxnSpPr/>
          <p:nvPr/>
        </p:nvCxnSpPr>
        <p:spPr bwMode="auto">
          <a:xfrm flipH="1">
            <a:off x="2492522" y="3545422"/>
            <a:ext cx="34618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D8FD4EDE-8D32-076D-E4FE-C5967010A1FD}"/>
              </a:ext>
            </a:extLst>
          </p:cNvPr>
          <p:cNvCxnSpPr/>
          <p:nvPr/>
        </p:nvCxnSpPr>
        <p:spPr bwMode="auto">
          <a:xfrm>
            <a:off x="6651380" y="3540551"/>
            <a:ext cx="3429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Šipka: ohnutá nahoru 18">
            <a:extLst>
              <a:ext uri="{FF2B5EF4-FFF2-40B4-BE49-F238E27FC236}">
                <a16:creationId xmlns:a16="http://schemas.microsoft.com/office/drawing/2014/main" id="{2E059B8A-A937-31E1-965B-CF8C1031EB32}"/>
              </a:ext>
            </a:extLst>
          </p:cNvPr>
          <p:cNvSpPr/>
          <p:nvPr/>
        </p:nvSpPr>
        <p:spPr bwMode="auto">
          <a:xfrm>
            <a:off x="9758984" y="1334396"/>
            <a:ext cx="850392" cy="731520"/>
          </a:xfrm>
          <a:prstGeom prst="bent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664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1CDB705-371B-DC7D-0325-9DC334D6A6DF}"/>
              </a:ext>
            </a:extLst>
          </p:cNvPr>
          <p:cNvSpPr/>
          <p:nvPr/>
        </p:nvSpPr>
        <p:spPr>
          <a:xfrm>
            <a:off x="9408160" y="446261"/>
            <a:ext cx="2088857" cy="28007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cs-CZ" sz="1600" b="1" dirty="0">
                <a:latin typeface="Times New Roman" panose="02020603050405020304" pitchFamily="18" charset="0"/>
              </a:rPr>
              <a:t>Význam Zlaté buly sicilské se ve výkladu českých dějin měnil: </a:t>
            </a:r>
          </a:p>
          <a:p>
            <a:endParaRPr lang="cs-CZ" altLang="cs-CZ" sz="1600" b="1" dirty="0">
              <a:latin typeface="Times New Roman" panose="02020603050405020304" pitchFamily="18" charset="0"/>
            </a:endParaRPr>
          </a:p>
          <a:p>
            <a:r>
              <a:rPr lang="cs-CZ" altLang="cs-CZ" sz="1600" dirty="0">
                <a:latin typeface="Times New Roman" panose="02020603050405020304" pitchFamily="18" charset="0"/>
              </a:rPr>
              <a:t>Ottův slovník naučný: Ilustrovaná </a:t>
            </a:r>
            <a:r>
              <a:rPr lang="cs-CZ" altLang="cs-CZ" sz="1600" dirty="0" err="1">
                <a:latin typeface="Times New Roman" panose="02020603050405020304" pitchFamily="18" charset="0"/>
              </a:rPr>
              <a:t>encyklopaedie</a:t>
            </a:r>
            <a:r>
              <a:rPr lang="cs-CZ" altLang="cs-CZ" sz="1600" dirty="0">
                <a:latin typeface="Times New Roman" panose="02020603050405020304" pitchFamily="18" charset="0"/>
              </a:rPr>
              <a:t> obecných vědomostí. IV. </a:t>
            </a:r>
            <a:r>
              <a:rPr lang="cs-CZ" altLang="cs-CZ" sz="1600" dirty="0" err="1">
                <a:latin typeface="Times New Roman" panose="02020603050405020304" pitchFamily="18" charset="0"/>
              </a:rPr>
              <a:t>Bianchi-Giovini-Bžunda</a:t>
            </a:r>
            <a:r>
              <a:rPr lang="cs-CZ" altLang="cs-CZ" sz="1600" dirty="0">
                <a:latin typeface="Times New Roman" panose="02020603050405020304" pitchFamily="18" charset="0"/>
              </a:rPr>
              <a:t>, Praha 1891, s. 917. </a:t>
            </a:r>
          </a:p>
        </p:txBody>
      </p:sp>
    </p:spTree>
    <p:extLst>
      <p:ext uri="{BB962C8B-B14F-4D97-AF65-F5344CB8AC3E}">
        <p14:creationId xmlns:p14="http://schemas.microsoft.com/office/powerpoint/2010/main" val="952771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7DC83520-C93D-A216-EC66-219ADC0698BA}"/>
              </a:ext>
            </a:extLst>
          </p:cNvPr>
          <p:cNvSpPr/>
          <p:nvPr/>
        </p:nvSpPr>
        <p:spPr>
          <a:xfrm>
            <a:off x="5708825" y="873141"/>
            <a:ext cx="4709160" cy="28007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Shrnutí:</a:t>
            </a:r>
          </a:p>
          <a:p>
            <a:endParaRPr 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výkladu dějin vědomě i bezděky promítáme naši aktuální zkušenost, dějiny se tak stávají projekčním plátnem naší přítomnosti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Vždy se však můžeme vrátit zpět na začátek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Začátkem se rozumí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pramen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Návratem se rozumí kritika a interpretace pramene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276278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736</Words>
  <Application>Microsoft Office PowerPoint</Application>
  <PresentationFormat>Širokoúhlá obrazovka</PresentationFormat>
  <Paragraphs>67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272</cp:revision>
  <cp:lastPrinted>2019-10-16T06:26:31Z</cp:lastPrinted>
  <dcterms:created xsi:type="dcterms:W3CDTF">2019-09-26T11:11:15Z</dcterms:created>
  <dcterms:modified xsi:type="dcterms:W3CDTF">2024-10-25T08:29:39Z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