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Obdélník 5"/>
          <p:cNvSpPr/>
          <p:nvPr/>
        </p:nvSpPr>
        <p:spPr>
          <a:xfrm>
            <a:off x="3002640" y="2109935"/>
            <a:ext cx="287460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„Znovusjednocení“ Západu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(447–561/657)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827475" y="712177"/>
            <a:ext cx="2187527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altLang="de-DE" sz="1600" b="1" dirty="0">
                <a:latin typeface="Times New Roman" panose="02020603050405020304" pitchFamily="18" charset="0"/>
              </a:rPr>
              <a:t>Úvod do terminologie</a:t>
            </a:r>
          </a:p>
          <a:p>
            <a:pPr>
              <a:defRPr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Frankové </a:t>
            </a:r>
            <a:r>
              <a:rPr lang="cs-CZ" altLang="de-DE" sz="1600" dirty="0" err="1">
                <a:latin typeface="Times New Roman" panose="02020603050405020304" pitchFamily="18" charset="0"/>
              </a:rPr>
              <a:t>ripuárští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i="1" dirty="0">
                <a:latin typeface="Times New Roman" panose="02020603050405020304" pitchFamily="18" charset="0"/>
              </a:rPr>
              <a:t>Lex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Ripuaria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 err="1">
                <a:latin typeface="Times New Roman" panose="02020603050405020304" pitchFamily="18" charset="0"/>
              </a:rPr>
              <a:t>Fankové</a:t>
            </a:r>
            <a:r>
              <a:rPr lang="cs-CZ" altLang="de-DE" sz="1600" dirty="0">
                <a:latin typeface="Times New Roman" panose="02020603050405020304" pitchFamily="18" charset="0"/>
              </a:rPr>
              <a:t> sálští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i="1" dirty="0">
                <a:latin typeface="Times New Roman" panose="02020603050405020304" pitchFamily="18" charset="0"/>
              </a:rPr>
              <a:t>Lex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Salica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Majordomát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maior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domus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Poslední „venkovská“ civilizace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Soustava dvorců</a:t>
            </a:r>
          </a:p>
          <a:p>
            <a:pPr>
              <a:defRPr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Rex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crinitus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Král, či spíše volený vůdce</a:t>
            </a:r>
          </a:p>
        </p:txBody>
      </p:sp>
    </p:spTree>
    <p:extLst>
      <p:ext uri="{BB962C8B-B14F-4D97-AF65-F5344CB8AC3E}">
        <p14:creationId xmlns:p14="http://schemas.microsoft.com/office/powerpoint/2010/main" val="43753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64262" y="228655"/>
            <a:ext cx="287931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Vstup Franků do dějin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Chlodio</a:t>
            </a:r>
            <a:r>
              <a:rPr lang="cs-CZ" altLang="de-DE" sz="1600" dirty="0">
                <a:latin typeface="Times New Roman" panose="02020603050405020304" pitchFamily="18" charset="0"/>
              </a:rPr>
              <a:t> † 447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428 zastaven Římany na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Sommě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Merowech</a:t>
            </a:r>
            <a:r>
              <a:rPr lang="cs-CZ" altLang="de-DE" sz="1600" dirty="0">
                <a:latin typeface="Times New Roman" panose="02020603050405020304" pitchFamily="18" charset="0"/>
              </a:rPr>
              <a:t> (448–457)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Childerich</a:t>
            </a:r>
            <a:r>
              <a:rPr lang="cs-CZ" altLang="de-DE" sz="1600" dirty="0">
                <a:latin typeface="Times New Roman" panose="02020603050405020304" pitchFamily="18" charset="0"/>
              </a:rPr>
              <a:t> (457–481)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Hrobka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Tournai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493381" y="499792"/>
            <a:ext cx="2687589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</a:rPr>
              <a:t>Chlodowech</a:t>
            </a:r>
            <a:r>
              <a:rPr lang="cs-CZ" altLang="de-DE" sz="1600" b="1" dirty="0">
                <a:latin typeface="Times New Roman" panose="02020603050405020304" pitchFamily="18" charset="0"/>
              </a:rPr>
              <a:t> (481–511)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486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600" dirty="0">
                <a:latin typeface="Times New Roman" panose="02020603050405020304" pitchFamily="18" charset="0"/>
              </a:rPr>
              <a:t>, porážka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Syagria</a:t>
            </a:r>
            <a:r>
              <a:rPr lang="cs-CZ" altLang="de-DE" sz="1600" dirty="0">
                <a:latin typeface="Times New Roman" panose="02020603050405020304" pitchFamily="18" charset="0"/>
              </a:rPr>
              <a:t>, hranice na Loiře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493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Hrotechildis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Chlodvechův</a:t>
            </a:r>
            <a:r>
              <a:rPr lang="cs-CZ" altLang="de-DE" sz="1600" dirty="0">
                <a:latin typeface="Times New Roman" panose="02020603050405020304" pitchFamily="18" charset="0"/>
              </a:rPr>
              <a:t> křest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507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Vouillé</a:t>
            </a:r>
            <a:r>
              <a:rPr lang="cs-CZ" altLang="de-DE" sz="1600" dirty="0">
                <a:latin typeface="Times New Roman" panose="02020603050405020304" pitchFamily="18" charset="0"/>
              </a:rPr>
              <a:t>, porážka vizigótského krále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Alaricha</a:t>
            </a:r>
            <a:r>
              <a:rPr lang="cs-CZ" altLang="de-DE" sz="1600" dirty="0">
                <a:latin typeface="Times New Roman" panose="02020603050405020304" pitchFamily="18" charset="0"/>
              </a:rPr>
              <a:t> II.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Východořímský císař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Anastasios</a:t>
            </a:r>
            <a:r>
              <a:rPr lang="cs-CZ" altLang="de-DE" sz="1600" dirty="0">
                <a:latin typeface="Times New Roman" panose="02020603050405020304" pitchFamily="18" charset="0"/>
              </a:rPr>
              <a:t> I. udělil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Chlodowechovi</a:t>
            </a:r>
            <a:r>
              <a:rPr lang="cs-CZ" altLang="de-DE" sz="1600" dirty="0">
                <a:latin typeface="Times New Roman" panose="02020603050405020304" pitchFamily="18" charset="0"/>
              </a:rPr>
              <a:t> titul konsula</a:t>
            </a:r>
          </a:p>
        </p:txBody>
      </p:sp>
    </p:spTree>
    <p:extLst>
      <p:ext uri="{BB962C8B-B14F-4D97-AF65-F5344CB8AC3E}">
        <p14:creationId xmlns:p14="http://schemas.microsoft.com/office/powerpoint/2010/main" val="368187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937231" y="289865"/>
            <a:ext cx="1610750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511: Dělení říše</a:t>
            </a:r>
          </a:p>
          <a:p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Theuderich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(Remeš)</a:t>
            </a:r>
          </a:p>
          <a:p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Chlodomer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Orleáns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Childebert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(Paříž)</a:t>
            </a:r>
          </a:p>
          <a:p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Chlothachar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Po roce 561: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Sílící vliv majordomů</a:t>
            </a:r>
          </a:p>
        </p:txBody>
      </p:sp>
      <p:sp>
        <p:nvSpPr>
          <p:cNvPr id="6" name="Obdélník 5"/>
          <p:cNvSpPr/>
          <p:nvPr/>
        </p:nvSpPr>
        <p:spPr>
          <a:xfrm>
            <a:off x="9763466" y="3536908"/>
            <a:ext cx="2236510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Majordomát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Austrasie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Neustrie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Akvitánie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Burgundsko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Grimoald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Starší († 657?)</a:t>
            </a:r>
          </a:p>
        </p:txBody>
      </p:sp>
    </p:spTree>
    <p:extLst>
      <p:ext uri="{BB962C8B-B14F-4D97-AF65-F5344CB8AC3E}">
        <p14:creationId xmlns:p14="http://schemas.microsoft.com/office/powerpoint/2010/main" val="419534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304500" y="223596"/>
            <a:ext cx="23000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Věk stárnoucích králů</a:t>
            </a:r>
          </a:p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(561–657)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73768" y="58846"/>
            <a:ext cx="6601352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Einhard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(kolem 830):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Dříve Frankům vládl rod Merovejců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gens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Meroingorum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který měl prázdný královský titul.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Bohatství a moc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potentia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drželi správcové paláce, majordomové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Merovejci si pěstovali dlouhé vlasy, seděli na trůně a předstírali panování.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Přijímali posly a na závěr slyšení jim oznámili svou vůli, jež jim však byla sdělena, či rovnou přikázána majordomy.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Sami směli vlastnit pouze skromný dvorec s nízkým výnosem a nepočetným služebnictvem.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Merovejci = „líní králové“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rois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fainéants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Přesouvali z jednoho shromáždění k druhému na vozech tažených volským spřežením.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Pisatel vzhlížel ke Karlu Velikému a že patřil k důvěrníkům jeho syna Ludvíka Pobožného.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Proto upravil obraz Merovejců do podoby, jež legitimizovala rok 751, kdy Pipin III. Krátký (751–768) převzal vládu ve franské říši.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185518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309</Words>
  <Application>Microsoft Office PowerPoint</Application>
  <PresentationFormat>Širokoúhlá obrazovka</PresentationFormat>
  <Paragraphs>87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273</cp:revision>
  <cp:lastPrinted>2019-10-16T06:26:31Z</cp:lastPrinted>
  <dcterms:created xsi:type="dcterms:W3CDTF">2019-09-26T11:11:15Z</dcterms:created>
  <dcterms:modified xsi:type="dcterms:W3CDTF">2024-10-14T07:24:38Z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