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436" r:id="rId5"/>
    <p:sldId id="437" r:id="rId6"/>
    <p:sldId id="438" r:id="rId7"/>
    <p:sldId id="439" r:id="rId8"/>
    <p:sldId id="442" r:id="rId9"/>
    <p:sldId id="443" r:id="rId10"/>
    <p:sldId id="444" r:id="rId11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701426D-ED6A-44AF-98A2-02FD345386CC}"/>
              </a:ext>
            </a:extLst>
          </p:cNvPr>
          <p:cNvSpPr/>
          <p:nvPr/>
        </p:nvSpPr>
        <p:spPr>
          <a:xfrm>
            <a:off x="1023499" y="3013501"/>
            <a:ext cx="2229024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Dlouhé počátky</a:t>
            </a:r>
          </a:p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Římsko-německé říše</a:t>
            </a:r>
          </a:p>
          <a:p>
            <a:pPr algn="ctr" eaLnBrk="1" hangingPunct="1"/>
            <a:endParaRPr lang="cs-CZ" alt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911/918–1024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CC7A3E25-C92E-408B-8D83-8A585663E4F1}"/>
              </a:ext>
            </a:extLst>
          </p:cNvPr>
          <p:cNvSpPr/>
          <p:nvPr/>
        </p:nvSpPr>
        <p:spPr>
          <a:xfrm>
            <a:off x="600871" y="1540583"/>
            <a:ext cx="3540306" cy="5016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dirty="0">
                <a:latin typeface="Times New Roman" panose="02020603050405020304" pitchFamily="18" charset="0"/>
              </a:rPr>
              <a:t>- Sjezd pěti hlavních kmenů (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gentes</a:t>
            </a:r>
            <a:r>
              <a:rPr lang="cs-CZ" altLang="de-DE" sz="1600" dirty="0">
                <a:latin typeface="Times New Roman" panose="02020603050405020304" pitchFamily="18" charset="0"/>
              </a:rPr>
              <a:t>) východofranské říše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Bavorů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Sasů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Švábů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Franků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Zástupcové Lotrinčanů účast odmítli, složili hold západofranskému králi Karlovi</a:t>
            </a:r>
            <a:endParaRPr lang="cs-CZ" altLang="de-DE" sz="1600" b="1" dirty="0">
              <a:latin typeface="Times New Roman" panose="02020603050405020304" pitchFamily="18" charset="0"/>
            </a:endParaRPr>
          </a:p>
          <a:p>
            <a:endParaRPr lang="cs-CZ" altLang="de-DE" sz="1600" b="1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Hledání nástupce Ludvíka Dítěte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Odmítnut dědický nárok západofranských Karlovců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Přesto pokrevní spřízněnost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Volba franského vévody Konráda I. (911–918)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Rozklad karolínské správy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(dědičná hrabata, degradace institutu zástupců „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missi</a:t>
            </a:r>
            <a:r>
              <a:rPr lang="cs-CZ" altLang="de-DE" sz="1600" dirty="0">
                <a:latin typeface="Times New Roman" panose="02020603050405020304" pitchFamily="18" charset="0"/>
              </a:rPr>
              <a:t>“)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2EDFA3A-8A48-4FDF-B0BB-789AD6D5E60A}"/>
              </a:ext>
            </a:extLst>
          </p:cNvPr>
          <p:cNvSpPr txBox="1"/>
          <p:nvPr/>
        </p:nvSpPr>
        <p:spPr>
          <a:xfrm>
            <a:off x="630933" y="529414"/>
            <a:ext cx="3510243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911: 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Volební sjezd ve </a:t>
            </a:r>
            <a:r>
              <a:rPr lang="cs-CZ" altLang="de-DE" sz="1600" b="1" dirty="0" err="1">
                <a:latin typeface="Times New Roman" panose="02020603050405020304" pitchFamily="18" charset="0"/>
              </a:rPr>
              <a:t>Forchheimu</a:t>
            </a:r>
            <a:endParaRPr lang="cs-CZ" altLang="de-DE" sz="16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21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F78310BC-DD5A-4508-A204-4EAE6D9929EE}"/>
              </a:ext>
            </a:extLst>
          </p:cNvPr>
          <p:cNvSpPr/>
          <p:nvPr/>
        </p:nvSpPr>
        <p:spPr>
          <a:xfrm>
            <a:off x="5783325" y="355600"/>
            <a:ext cx="267989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Nástup Otonů: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Jindřich I. Ptáčník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(918–936)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D9B67FF3-DF65-4588-8E1A-74D323307EF0}"/>
              </a:ext>
            </a:extLst>
          </p:cNvPr>
          <p:cNvSpPr/>
          <p:nvPr/>
        </p:nvSpPr>
        <p:spPr>
          <a:xfrm>
            <a:off x="8792307" y="355600"/>
            <a:ext cx="2769578" cy="52629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Nová koncepce panovnické moci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Jindřich Ptáčník byl zvolen menšinou, přijal titul „krále Sasů“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Základna v Sasku (nová plošná organizace: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Burgward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Podrobil si Polabské Slovany (929)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Český tribut (Václav, rotunda svatého Víta)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Říšská církev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Sakrální symbolika (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lancea</a:t>
            </a:r>
            <a:r>
              <a:rPr lang="cs-CZ" altLang="de-DE" sz="1600" i="1" dirty="0">
                <a:latin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regni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Maďarská otázka (933: Riade)</a:t>
            </a:r>
            <a:endParaRPr lang="de-DE" altLang="de-DE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323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3607F07D-ADCE-45E6-A931-FE2DA01C36B7}"/>
              </a:ext>
            </a:extLst>
          </p:cNvPr>
          <p:cNvSpPr/>
          <p:nvPr/>
        </p:nvSpPr>
        <p:spPr>
          <a:xfrm>
            <a:off x="164221" y="264832"/>
            <a:ext cx="147114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Ota I. Velký 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(936–972)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3CA8388-8697-4FE8-B08D-93C09220B2C2}"/>
              </a:ext>
            </a:extLst>
          </p:cNvPr>
          <p:cNvSpPr txBox="1"/>
          <p:nvPr/>
        </p:nvSpPr>
        <p:spPr>
          <a:xfrm>
            <a:off x="8826587" y="3928262"/>
            <a:ext cx="2903940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dirty="0">
                <a:latin typeface="Times New Roman" panose="02020603050405020304" pitchFamily="18" charset="0"/>
              </a:rPr>
              <a:t>936: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Volba a korunovace v Cáchách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955: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Vítězství na Lechu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962: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Obnova císařství na Západě</a:t>
            </a:r>
          </a:p>
        </p:txBody>
      </p:sp>
    </p:spTree>
    <p:extLst>
      <p:ext uri="{BB962C8B-B14F-4D97-AF65-F5344CB8AC3E}">
        <p14:creationId xmlns:p14="http://schemas.microsoft.com/office/powerpoint/2010/main" val="4105454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84B731F8-A1BC-4530-BA46-ECE80D63748C}"/>
              </a:ext>
            </a:extLst>
          </p:cNvPr>
          <p:cNvSpPr/>
          <p:nvPr/>
        </p:nvSpPr>
        <p:spPr>
          <a:xfrm>
            <a:off x="5109039" y="1604476"/>
            <a:ext cx="2038418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dirty="0">
                <a:latin typeface="Times New Roman" panose="02020603050405020304" pitchFamily="18" charset="0"/>
              </a:rPr>
              <a:t>- Sňatek Oty II. a </a:t>
            </a:r>
            <a:r>
              <a:rPr lang="cs-CZ" altLang="de-DE" sz="1600" dirty="0" err="1">
                <a:latin typeface="Times New Roman" panose="02020603050405020304" pitchFamily="18" charset="0"/>
              </a:rPr>
              <a:t>Theofano</a:t>
            </a:r>
            <a:r>
              <a:rPr lang="cs-CZ" altLang="de-DE" sz="1600" dirty="0">
                <a:latin typeface="Times New Roman" panose="02020603050405020304" pitchFamily="18" charset="0"/>
              </a:rPr>
              <a:t>: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Synkreze řecké a západní kultury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Přesun centra říše do Říma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982: Bitva u mysu </a:t>
            </a:r>
            <a:r>
              <a:rPr lang="cs-CZ" altLang="de-DE" sz="1600" dirty="0" err="1">
                <a:latin typeface="Times New Roman" panose="02020603050405020304" pitchFamily="18" charset="0"/>
              </a:rPr>
              <a:t>Crotone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983: </a:t>
            </a:r>
            <a:r>
              <a:rPr lang="cs-CZ" altLang="de-DE" sz="1600" dirty="0" err="1">
                <a:latin typeface="Times New Roman" panose="02020603050405020304" pitchFamily="18" charset="0"/>
              </a:rPr>
              <a:t>Lutické</a:t>
            </a:r>
            <a:r>
              <a:rPr lang="cs-CZ" altLang="de-DE" sz="1600" dirty="0">
                <a:latin typeface="Times New Roman" panose="02020603050405020304" pitchFamily="18" charset="0"/>
              </a:rPr>
              <a:t> povstání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2F89EAB-81CB-4194-AFF2-CC3FE8096F06}"/>
              </a:ext>
            </a:extLst>
          </p:cNvPr>
          <p:cNvSpPr txBox="1"/>
          <p:nvPr/>
        </p:nvSpPr>
        <p:spPr>
          <a:xfrm>
            <a:off x="5109039" y="158720"/>
            <a:ext cx="203841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Ota II.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(973–983)</a:t>
            </a:r>
          </a:p>
        </p:txBody>
      </p:sp>
    </p:spTree>
    <p:extLst>
      <p:ext uri="{BB962C8B-B14F-4D97-AF65-F5344CB8AC3E}">
        <p14:creationId xmlns:p14="http://schemas.microsoft.com/office/powerpoint/2010/main" val="2976106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383F16EB-C571-4F61-B3AD-8D6BDF6C475F}"/>
              </a:ext>
            </a:extLst>
          </p:cNvPr>
          <p:cNvSpPr/>
          <p:nvPr/>
        </p:nvSpPr>
        <p:spPr>
          <a:xfrm>
            <a:off x="133710" y="457200"/>
            <a:ext cx="277654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Mezi nadějemi a zklamáním: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Ota III. (983/996–1002)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304EBD5-3E11-4C82-893B-16BED3676973}"/>
              </a:ext>
            </a:extLst>
          </p:cNvPr>
          <p:cNvSpPr txBox="1"/>
          <p:nvPr/>
        </p:nvSpPr>
        <p:spPr>
          <a:xfrm>
            <a:off x="8402320" y="1689100"/>
            <a:ext cx="3411220" cy="25545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dirty="0">
                <a:latin typeface="Times New Roman" panose="02020603050405020304" pitchFamily="18" charset="0"/>
              </a:rPr>
              <a:t>- Vstřícná politika k východním sousedům: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Důvěrníci</a:t>
            </a: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Gerbert</a:t>
            </a:r>
            <a:r>
              <a:rPr lang="cs-CZ" altLang="de-DE" sz="1600" dirty="0">
                <a:latin typeface="Times New Roman" panose="02020603050405020304" pitchFamily="18" charset="0"/>
              </a:rPr>
              <a:t>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Aurillacku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Vojtěch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Hnězdenský akt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Korunovace Štěpána I.</a:t>
            </a:r>
          </a:p>
        </p:txBody>
      </p:sp>
    </p:spTree>
    <p:extLst>
      <p:ext uri="{BB962C8B-B14F-4D97-AF65-F5344CB8AC3E}">
        <p14:creationId xmlns:p14="http://schemas.microsoft.com/office/powerpoint/2010/main" val="3954090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7CFFBC25-32CB-49AB-B695-5318D5A00266}"/>
              </a:ext>
            </a:extLst>
          </p:cNvPr>
          <p:cNvSpPr/>
          <p:nvPr/>
        </p:nvSpPr>
        <p:spPr>
          <a:xfrm>
            <a:off x="7141503" y="2663331"/>
            <a:ext cx="2758635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dirty="0">
                <a:latin typeface="Times New Roman" panose="02020603050405020304" pitchFamily="18" charset="0"/>
              </a:rPr>
              <a:t>1002: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král východních Franků</a:t>
            </a:r>
          </a:p>
          <a:p>
            <a:r>
              <a:rPr lang="de-DE" altLang="de-DE" sz="1600" dirty="0">
                <a:latin typeface="Times New Roman" panose="02020603050405020304" pitchFamily="18" charset="0"/>
              </a:rPr>
              <a:t>(</a:t>
            </a:r>
            <a:r>
              <a:rPr lang="de-DE" altLang="de-DE" sz="1600" i="1" dirty="0" err="1">
                <a:latin typeface="Times New Roman" panose="02020603050405020304" pitchFamily="18" charset="0"/>
              </a:rPr>
              <a:t>re</a:t>
            </a:r>
            <a:r>
              <a:rPr lang="cs-CZ" altLang="de-DE" sz="1600" i="1" dirty="0">
                <a:latin typeface="Times New Roman" panose="02020603050405020304" pitchFamily="18" charset="0"/>
              </a:rPr>
              <a:t>x</a:t>
            </a:r>
            <a:r>
              <a:rPr lang="de-DE" altLang="de-DE" sz="1600" i="1" dirty="0">
                <a:latin typeface="Times New Roman" panose="02020603050405020304" pitchFamily="18" charset="0"/>
              </a:rPr>
              <a:t> </a:t>
            </a:r>
            <a:r>
              <a:rPr lang="de-DE" altLang="de-DE" sz="1600" i="1" dirty="0" err="1">
                <a:latin typeface="Times New Roman" panose="02020603050405020304" pitchFamily="18" charset="0"/>
              </a:rPr>
              <a:t>Francorum</a:t>
            </a:r>
            <a:r>
              <a:rPr lang="de-DE" altLang="de-DE" sz="1600" i="1" dirty="0">
                <a:latin typeface="Times New Roman" panose="02020603050405020304" pitchFamily="18" charset="0"/>
              </a:rPr>
              <a:t> </a:t>
            </a:r>
            <a:r>
              <a:rPr lang="de-DE" altLang="de-DE" sz="1600" i="1" dirty="0" err="1">
                <a:latin typeface="Times New Roman" panose="02020603050405020304" pitchFamily="18" charset="0"/>
              </a:rPr>
              <a:t>orientalium</a:t>
            </a:r>
            <a:r>
              <a:rPr lang="de-DE" altLang="de-DE" sz="1600" dirty="0">
                <a:latin typeface="Times New Roman" panose="02020603050405020304" pitchFamily="18" charset="0"/>
              </a:rPr>
              <a:t>)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1004: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král Italský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1014: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císař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Obrat v říšské politice k Východu?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8B6A290-3394-4235-8CDE-CBB704B9E173}"/>
              </a:ext>
            </a:extLst>
          </p:cNvPr>
          <p:cNvSpPr txBox="1"/>
          <p:nvPr/>
        </p:nvSpPr>
        <p:spPr>
          <a:xfrm>
            <a:off x="7141502" y="804920"/>
            <a:ext cx="275863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Epilog: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Jindřich II. Bavorský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(1002–1024)</a:t>
            </a:r>
          </a:p>
        </p:txBody>
      </p:sp>
    </p:spTree>
    <p:extLst>
      <p:ext uri="{BB962C8B-B14F-4D97-AF65-F5344CB8AC3E}">
        <p14:creationId xmlns:p14="http://schemas.microsoft.com/office/powerpoint/2010/main" val="225202267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291</Words>
  <Application>Microsoft Office PowerPoint</Application>
  <PresentationFormat>Širokoúhlá obrazovka</PresentationFormat>
  <Paragraphs>80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280</cp:revision>
  <cp:lastPrinted>2019-10-16T06:26:31Z</cp:lastPrinted>
  <dcterms:created xsi:type="dcterms:W3CDTF">2019-09-26T11:11:15Z</dcterms:created>
  <dcterms:modified xsi:type="dcterms:W3CDTF">2024-11-05T06:10:29Z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