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38" r:id="rId6"/>
    <p:sldId id="442" r:id="rId7"/>
    <p:sldId id="443" r:id="rId8"/>
    <p:sldId id="444" r:id="rId9"/>
    <p:sldId id="441" r:id="rId10"/>
    <p:sldId id="440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6" name="Obdélník 5"/>
          <p:cNvSpPr/>
          <p:nvPr/>
        </p:nvSpPr>
        <p:spPr>
          <a:xfrm>
            <a:off x="1335880" y="2451272"/>
            <a:ext cx="2603871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Dlouhý počátek středověku</a:t>
            </a:r>
          </a:p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(410–626)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58915" y="2887674"/>
            <a:ext cx="6332659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Vstup Franků do dějin</a:t>
            </a:r>
          </a:p>
          <a:p>
            <a:endParaRPr lang="cs-CZ" altLang="de-DE" sz="1600" b="1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</a:rPr>
              <a:t>Chlodio</a:t>
            </a:r>
            <a:r>
              <a:rPr lang="cs-CZ" altLang="de-DE" sz="1600" dirty="0">
                <a:latin typeface="Times New Roman" panose="02020603050405020304" pitchFamily="18" charset="0"/>
              </a:rPr>
              <a:t> † 447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428 zastaven Římany na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Sommě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</a:rPr>
              <a:t>Merowech</a:t>
            </a:r>
            <a:r>
              <a:rPr lang="cs-CZ" altLang="de-DE" sz="1600" dirty="0">
                <a:latin typeface="Times New Roman" panose="02020603050405020304" pitchFamily="18" charset="0"/>
              </a:rPr>
              <a:t> (448–457)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</a:rPr>
              <a:t>Chlodowech</a:t>
            </a:r>
            <a:r>
              <a:rPr lang="cs-CZ" altLang="de-DE" sz="1600" dirty="0">
                <a:latin typeface="Times New Roman" panose="02020603050405020304" pitchFamily="18" charset="0"/>
              </a:rPr>
              <a:t> (481–511)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486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Soisson</a:t>
            </a:r>
            <a:r>
              <a:rPr lang="cs-CZ" altLang="de-DE" sz="1600" dirty="0">
                <a:latin typeface="Times New Roman" panose="02020603050405020304" pitchFamily="18" charset="0"/>
              </a:rPr>
              <a:t>, porážka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Syagria</a:t>
            </a:r>
            <a:r>
              <a:rPr lang="cs-CZ" altLang="de-DE" sz="1600" dirty="0">
                <a:latin typeface="Times New Roman" panose="02020603050405020304" pitchFamily="18" charset="0"/>
              </a:rPr>
              <a:t>, hranice na Loiře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493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Hrotechildis</a:t>
            </a:r>
            <a:r>
              <a:rPr lang="cs-CZ" altLang="de-DE" sz="1600" dirty="0">
                <a:latin typeface="Times New Roman" panose="02020603050405020304" pitchFamily="18" charset="0"/>
              </a:rPr>
              <a:t>, </a:t>
            </a:r>
            <a:r>
              <a:rPr lang="cs-CZ" altLang="de-DE" sz="1600" dirty="0" err="1">
                <a:latin typeface="Times New Roman" panose="02020603050405020304" pitchFamily="18" charset="0"/>
              </a:rPr>
              <a:t>Chlodvechův</a:t>
            </a:r>
            <a:r>
              <a:rPr lang="cs-CZ" altLang="de-DE" sz="1600" dirty="0">
                <a:latin typeface="Times New Roman" panose="02020603050405020304" pitchFamily="18" charset="0"/>
              </a:rPr>
              <a:t> křest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507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Bitva u </a:t>
            </a:r>
            <a:r>
              <a:rPr lang="cs-CZ" altLang="de-DE" sz="1600" dirty="0" err="1">
                <a:latin typeface="Times New Roman" panose="02020603050405020304" pitchFamily="18" charset="0"/>
              </a:rPr>
              <a:t>Vouillé</a:t>
            </a:r>
            <a:r>
              <a:rPr lang="cs-CZ" altLang="de-DE" sz="1600" dirty="0">
                <a:latin typeface="Times New Roman" panose="02020603050405020304" pitchFamily="18" charset="0"/>
              </a:rPr>
              <a:t>, porážka vizigótského krále </a:t>
            </a:r>
            <a:r>
              <a:rPr lang="cs-CZ" altLang="de-DE" sz="1600" dirty="0" err="1">
                <a:latin typeface="Times New Roman" panose="02020603050405020304" pitchFamily="18" charset="0"/>
              </a:rPr>
              <a:t>Alaricha</a:t>
            </a:r>
            <a:r>
              <a:rPr lang="cs-CZ" altLang="de-DE" sz="1600" dirty="0">
                <a:latin typeface="Times New Roman" panose="02020603050405020304" pitchFamily="18" charset="0"/>
              </a:rPr>
              <a:t> II.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Východořímský císař Anastasios I. udělil </a:t>
            </a:r>
            <a:r>
              <a:rPr lang="cs-CZ" altLang="de-DE" sz="1600" dirty="0" err="1">
                <a:latin typeface="Times New Roman" panose="02020603050405020304" pitchFamily="18" charset="0"/>
              </a:rPr>
              <a:t>Chlodowechovi</a:t>
            </a:r>
            <a:r>
              <a:rPr lang="cs-CZ" altLang="de-DE" sz="1600" dirty="0">
                <a:latin typeface="Times New Roman" panose="02020603050405020304" pitchFamily="18" charset="0"/>
              </a:rPr>
              <a:t> titul konsula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FED7AE8-489B-A082-692E-5765DC849FE7}"/>
              </a:ext>
            </a:extLst>
          </p:cNvPr>
          <p:cNvSpPr txBox="1"/>
          <p:nvPr/>
        </p:nvSpPr>
        <p:spPr>
          <a:xfrm>
            <a:off x="158915" y="111711"/>
            <a:ext cx="3202598" cy="25545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Terminologie: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- Frankové </a:t>
            </a:r>
            <a:r>
              <a:rPr lang="cs-CZ" altLang="de-DE" sz="1600" dirty="0" err="1">
                <a:latin typeface="Times New Roman" panose="02020603050405020304" pitchFamily="18" charset="0"/>
              </a:rPr>
              <a:t>ripuárští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i="1" dirty="0">
                <a:latin typeface="Times New Roman" panose="02020603050405020304" pitchFamily="18" charset="0"/>
              </a:rPr>
              <a:t>Lex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Ripuaria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</a:rPr>
              <a:t>Fankové</a:t>
            </a:r>
            <a:r>
              <a:rPr lang="cs-CZ" altLang="de-DE" sz="1600" dirty="0">
                <a:latin typeface="Times New Roman" panose="02020603050405020304" pitchFamily="18" charset="0"/>
              </a:rPr>
              <a:t> sálští</a:t>
            </a: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i="1" dirty="0">
                <a:latin typeface="Times New Roman" panose="02020603050405020304" pitchFamily="18" charset="0"/>
              </a:rPr>
              <a:t>Lex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Salica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- Majordomát (</a:t>
            </a:r>
            <a:r>
              <a:rPr lang="cs-CZ" altLang="de-DE" sz="1600" i="1" dirty="0">
                <a:latin typeface="Times New Roman" panose="02020603050405020304" pitchFamily="18" charset="0"/>
              </a:rPr>
              <a:t>maior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domus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Poslední „venkovská“ civilizace</a:t>
            </a: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Soustava dvorců</a:t>
            </a: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- „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Rex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crinitus</a:t>
            </a:r>
            <a:r>
              <a:rPr lang="cs-CZ" altLang="de-DE" sz="1600" dirty="0">
                <a:latin typeface="Times New Roman" panose="02020603050405020304" pitchFamily="18" charset="0"/>
              </a:rPr>
              <a:t>“</a:t>
            </a:r>
          </a:p>
          <a:p>
            <a:pPr>
              <a:defRPr/>
            </a:pPr>
            <a:r>
              <a:rPr lang="cs-CZ" altLang="de-DE" sz="1600" dirty="0">
                <a:latin typeface="Times New Roman" panose="02020603050405020304" pitchFamily="18" charset="0"/>
              </a:rPr>
              <a:t>Král, či spíše volený vůdce</a:t>
            </a:r>
          </a:p>
        </p:txBody>
      </p:sp>
    </p:spTree>
    <p:extLst>
      <p:ext uri="{BB962C8B-B14F-4D97-AF65-F5344CB8AC3E}">
        <p14:creationId xmlns:p14="http://schemas.microsoft.com/office/powerpoint/2010/main" val="314892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3ADF152A-53A0-648A-3E19-B97713FC6ECD}"/>
              </a:ext>
            </a:extLst>
          </p:cNvPr>
          <p:cNvSpPr/>
          <p:nvPr/>
        </p:nvSpPr>
        <p:spPr>
          <a:xfrm>
            <a:off x="240849" y="257840"/>
            <a:ext cx="3660591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Římské impérium za císaře Justiniána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(527–565)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56119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CFA47E6A-E381-17D3-5FF3-53105F62DC41}"/>
              </a:ext>
            </a:extLst>
          </p:cNvPr>
          <p:cNvSpPr/>
          <p:nvPr/>
        </p:nvSpPr>
        <p:spPr>
          <a:xfrm>
            <a:off x="8583578" y="288320"/>
            <a:ext cx="2968341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Poslední století antiky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(565–626/641)</a:t>
            </a:r>
            <a:endParaRPr lang="cs-CZ" sz="16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9BCFFC4-03FF-7246-B83A-104D55B2442C}"/>
              </a:ext>
            </a:extLst>
          </p:cNvPr>
          <p:cNvSpPr/>
          <p:nvPr/>
        </p:nvSpPr>
        <p:spPr>
          <a:xfrm>
            <a:off x="7548880" y="1328421"/>
            <a:ext cx="4003039" cy="42780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565–578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Císař Justin II. odmítl platit tribut, války s Peršany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568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Ztráta severní a  střední Itálie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582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Dobytí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Sirmia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Avary a Slovany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610–641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Vlády císaře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Herakleia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626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Obléhání Konstantinopole Avary a Peršany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636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Porážka u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Jamrúku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Sýrie a Palestina obsazeny Araby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639–646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Ztráta Egypta</a:t>
            </a:r>
          </a:p>
        </p:txBody>
      </p:sp>
    </p:spTree>
    <p:extLst>
      <p:ext uri="{BB962C8B-B14F-4D97-AF65-F5344CB8AC3E}">
        <p14:creationId xmlns:p14="http://schemas.microsoft.com/office/powerpoint/2010/main" val="1492548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BC60DABA-35A7-054D-9B94-17902D7967C5}"/>
              </a:ext>
            </a:extLst>
          </p:cNvPr>
          <p:cNvSpPr/>
          <p:nvPr/>
        </p:nvSpPr>
        <p:spPr>
          <a:xfrm>
            <a:off x="240849" y="257840"/>
            <a:ext cx="296834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Římské impérium za císaře </a:t>
            </a:r>
            <a:r>
              <a:rPr lang="cs-CZ" altLang="de-DE" sz="1200" b="1" dirty="0" err="1">
                <a:latin typeface="Times New Roman" panose="02020603050405020304" pitchFamily="18" charset="0"/>
              </a:rPr>
              <a:t>Herakleia</a:t>
            </a:r>
            <a:endParaRPr lang="cs-CZ" altLang="de-DE" sz="1200" b="1" dirty="0">
              <a:latin typeface="Times New Roman" panose="02020603050405020304" pitchFamily="18" charset="0"/>
            </a:endParaRPr>
          </a:p>
          <a:p>
            <a:r>
              <a:rPr lang="cs-CZ" altLang="de-DE" sz="1200" b="1" dirty="0">
                <a:latin typeface="Times New Roman" panose="02020603050405020304" pitchFamily="18" charset="0"/>
              </a:rPr>
              <a:t>(610–641)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498821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07132" y="188212"/>
            <a:ext cx="364851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Franská říše za vlády Merovejců</a:t>
            </a:r>
          </a:p>
          <a:p>
            <a:r>
              <a:rPr lang="cs-CZ" altLang="de-DE" sz="1600" b="1">
                <a:latin typeface="Times New Roman" panose="02020603050405020304" pitchFamily="18" charset="0"/>
              </a:rPr>
              <a:t>(511–657/751</a:t>
            </a:r>
            <a:r>
              <a:rPr lang="cs-CZ" altLang="de-DE" sz="1600" b="1" dirty="0">
                <a:latin typeface="Times New Roman" panose="02020603050405020304" pitchFamily="18" charset="0"/>
              </a:rPr>
              <a:t>)</a:t>
            </a:r>
            <a:endParaRPr lang="cs-CZ" sz="1600" dirty="0"/>
          </a:p>
        </p:txBody>
      </p:sp>
      <p:sp>
        <p:nvSpPr>
          <p:cNvPr id="8" name="Obdélník 7"/>
          <p:cNvSpPr/>
          <p:nvPr/>
        </p:nvSpPr>
        <p:spPr>
          <a:xfrm>
            <a:off x="407132" y="3843397"/>
            <a:ext cx="7060468" cy="25545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Podle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Einharda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(kolem roku 830) 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Frankům vládl rod Merovejců (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gens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Meroingorum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který měl „prázdný“ královský titul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Bohatství a moc (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opes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potentia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regni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drželi správcové paláce, majordomové, Merovejci si pěstovali dlouhé vlasy a předstírali panování 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Přijímali posly, na závěr slyšení jim oznámili svou vůli, jež jim však byla sdělena, či rovnou přikázána majordomy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Sami měli pouze skromný dvorec s nízkým výnosem a nepočetným služebnictvem 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Vše podstatné, jak na domácí půdě, tak v sousedských vztazích (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vel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domi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vel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foris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agenda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disponenda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vyřizovali majordomové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7803E989-762E-DEC7-5E8A-1654CD48DABC}"/>
              </a:ext>
            </a:extLst>
          </p:cNvPr>
          <p:cNvSpPr/>
          <p:nvPr/>
        </p:nvSpPr>
        <p:spPr>
          <a:xfrm>
            <a:off x="407132" y="1002439"/>
            <a:ext cx="3648516" cy="2554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511: Dělení říše</a:t>
            </a:r>
          </a:p>
          <a:p>
            <a:r>
              <a:rPr lang="cs-CZ" altLang="de-DE" sz="1600" i="1" dirty="0" err="1">
                <a:latin typeface="Times New Roman" panose="02020603050405020304" pitchFamily="18" charset="0"/>
              </a:rPr>
              <a:t>Theuderich</a:t>
            </a:r>
            <a:endParaRPr lang="cs-CZ" altLang="de-DE" sz="1600" i="1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(Remeš)</a:t>
            </a:r>
            <a:endParaRPr lang="cs-CZ" altLang="de-DE" sz="1600" i="1" dirty="0">
              <a:latin typeface="Times New Roman" panose="02020603050405020304" pitchFamily="18" charset="0"/>
            </a:endParaRPr>
          </a:p>
          <a:p>
            <a:r>
              <a:rPr lang="cs-CZ" altLang="de-DE" sz="1600" i="1" dirty="0" err="1">
                <a:latin typeface="Times New Roman" panose="02020603050405020304" pitchFamily="18" charset="0"/>
              </a:rPr>
              <a:t>Chlodomer</a:t>
            </a:r>
            <a:endParaRPr lang="cs-CZ" altLang="de-DE" sz="1600" i="1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</a:rPr>
              <a:t>Orleáns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r>
              <a:rPr lang="cs-CZ" altLang="de-DE" sz="1600" i="1" dirty="0" err="1">
                <a:latin typeface="Times New Roman" panose="02020603050405020304" pitchFamily="18" charset="0"/>
              </a:rPr>
              <a:t>Childebert</a:t>
            </a:r>
            <a:endParaRPr lang="cs-CZ" altLang="de-DE" sz="1600" i="1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(Paříž)</a:t>
            </a:r>
          </a:p>
          <a:p>
            <a:r>
              <a:rPr lang="cs-CZ" altLang="de-DE" sz="1600" i="1" dirty="0" err="1">
                <a:latin typeface="Times New Roman" panose="02020603050405020304" pitchFamily="18" charset="0"/>
              </a:rPr>
              <a:t>Chlothachar</a:t>
            </a:r>
            <a:endParaRPr lang="cs-CZ" altLang="de-DE" sz="1600" i="1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</a:rPr>
              <a:t>Soissons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Po roce 561: Sílící vliv majordomů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7720457-50E9-B422-008D-90B2349658D7}"/>
              </a:ext>
            </a:extLst>
          </p:cNvPr>
          <p:cNvSpPr/>
          <p:nvPr/>
        </p:nvSpPr>
        <p:spPr>
          <a:xfrm>
            <a:off x="5231090" y="1002439"/>
            <a:ext cx="2236510" cy="2062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Majordomát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Austrasie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Neustrie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Akvitánie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Burgundsko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Grimoald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Starší († 657?)</a:t>
            </a:r>
          </a:p>
        </p:txBody>
      </p:sp>
    </p:spTree>
    <p:extLst>
      <p:ext uri="{BB962C8B-B14F-4D97-AF65-F5344CB8AC3E}">
        <p14:creationId xmlns:p14="http://schemas.microsoft.com/office/powerpoint/2010/main" val="1718551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26B30A2C-6782-FFF2-B95B-72BCBBC807E1}"/>
              </a:ext>
            </a:extLst>
          </p:cNvPr>
          <p:cNvSpPr/>
          <p:nvPr/>
        </p:nvSpPr>
        <p:spPr>
          <a:xfrm>
            <a:off x="8236769" y="603280"/>
            <a:ext cx="2968341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Franská říše kolem roku 511</a:t>
            </a:r>
          </a:p>
        </p:txBody>
      </p:sp>
    </p:spTree>
    <p:extLst>
      <p:ext uri="{BB962C8B-B14F-4D97-AF65-F5344CB8AC3E}">
        <p14:creationId xmlns:p14="http://schemas.microsoft.com/office/powerpoint/2010/main" val="419534329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344</Words>
  <Application>Microsoft Office PowerPoint</Application>
  <PresentationFormat>Širokoúhlá obrazovka</PresentationFormat>
  <Paragraphs>79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275</cp:revision>
  <cp:lastPrinted>2019-10-16T06:26:31Z</cp:lastPrinted>
  <dcterms:created xsi:type="dcterms:W3CDTF">2019-09-26T11:11:15Z</dcterms:created>
  <dcterms:modified xsi:type="dcterms:W3CDTF">2024-10-14T06:45:28Z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