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4"/>
  </p:notesMasterIdLst>
  <p:handoutMasterIdLst>
    <p:handoutMasterId r:id="rId15"/>
  </p:handoutMasterIdLst>
  <p:sldIdLst>
    <p:sldId id="436" r:id="rId5"/>
    <p:sldId id="437" r:id="rId6"/>
    <p:sldId id="439" r:id="rId7"/>
    <p:sldId id="440" r:id="rId8"/>
    <p:sldId id="442" r:id="rId9"/>
    <p:sldId id="448" r:id="rId10"/>
    <p:sldId id="444" r:id="rId11"/>
    <p:sldId id="449" r:id="rId12"/>
    <p:sldId id="450" r:id="rId13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12BCB1-10AA-4C14-8D56-716F9508FEDA}" v="7" dt="2021-04-29T06:28:59.0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0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20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4012BCB1-10AA-4C14-8D56-716F9508FEDA}"/>
    <pc:docChg chg="custSel delSld modSld">
      <pc:chgData name="Martin Wihoda" userId="58322e09a6bf6d7c" providerId="LiveId" clId="{4012BCB1-10AA-4C14-8D56-716F9508FEDA}" dt="2021-04-29T06:29:27.761" v="212" actId="20577"/>
      <pc:docMkLst>
        <pc:docMk/>
      </pc:docMkLst>
      <pc:sldChg chg="modSp mod">
        <pc:chgData name="Martin Wihoda" userId="58322e09a6bf6d7c" providerId="LiveId" clId="{4012BCB1-10AA-4C14-8D56-716F9508FEDA}" dt="2021-04-28T06:46:05.909" v="4" actId="20577"/>
        <pc:sldMkLst>
          <pc:docMk/>
          <pc:sldMk cId="3295407149" sldId="436"/>
        </pc:sldMkLst>
        <pc:spChg chg="mod">
          <ac:chgData name="Martin Wihoda" userId="58322e09a6bf6d7c" providerId="LiveId" clId="{4012BCB1-10AA-4C14-8D56-716F9508FEDA}" dt="2021-04-28T06:46:05.909" v="4" actId="20577"/>
          <ac:spMkLst>
            <pc:docMk/>
            <pc:sldMk cId="3295407149" sldId="436"/>
            <ac:spMk id="3" creationId="{00000000-0000-0000-0000-000000000000}"/>
          </ac:spMkLst>
        </pc:spChg>
      </pc:sldChg>
      <pc:sldChg chg="modSp mod">
        <pc:chgData name="Martin Wihoda" userId="58322e09a6bf6d7c" providerId="LiveId" clId="{4012BCB1-10AA-4C14-8D56-716F9508FEDA}" dt="2021-04-28T06:47:42.592" v="172" actId="1076"/>
        <pc:sldMkLst>
          <pc:docMk/>
          <pc:sldMk cId="2336082588" sldId="437"/>
        </pc:sldMkLst>
        <pc:spChg chg="mod">
          <ac:chgData name="Martin Wihoda" userId="58322e09a6bf6d7c" providerId="LiveId" clId="{4012BCB1-10AA-4C14-8D56-716F9508FEDA}" dt="2021-04-28T06:47:42.592" v="172" actId="1076"/>
          <ac:spMkLst>
            <pc:docMk/>
            <pc:sldMk cId="2336082588" sldId="437"/>
            <ac:spMk id="4" creationId="{00000000-0000-0000-0000-000000000000}"/>
          </ac:spMkLst>
        </pc:spChg>
      </pc:sldChg>
      <pc:sldChg chg="addSp modSp del mod">
        <pc:chgData name="Martin Wihoda" userId="58322e09a6bf6d7c" providerId="LiveId" clId="{4012BCB1-10AA-4C14-8D56-716F9508FEDA}" dt="2021-04-29T06:24:37.305" v="203" actId="2696"/>
        <pc:sldMkLst>
          <pc:docMk/>
          <pc:sldMk cId="3603449901" sldId="438"/>
        </pc:sldMkLst>
        <pc:spChg chg="mod">
          <ac:chgData name="Martin Wihoda" userId="58322e09a6bf6d7c" providerId="LiveId" clId="{4012BCB1-10AA-4C14-8D56-716F9508FEDA}" dt="2021-04-28T06:48:13.887" v="189" actId="20577"/>
          <ac:spMkLst>
            <pc:docMk/>
            <pc:sldMk cId="3603449901" sldId="438"/>
            <ac:spMk id="5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16.088" v="200"/>
          <ac:spMkLst>
            <pc:docMk/>
            <pc:sldMk cId="3603449901" sldId="438"/>
            <ac:spMk id="6" creationId="{A2419B1F-9307-4B92-B17B-D639A3E09C9F}"/>
          </ac:spMkLst>
        </pc:spChg>
        <pc:picChg chg="mod">
          <ac:chgData name="Martin Wihoda" userId="58322e09a6bf6d7c" providerId="LiveId" clId="{4012BCB1-10AA-4C14-8D56-716F9508FEDA}" dt="2021-04-29T06:23:52.174" v="197" actId="1076"/>
          <ac:picMkLst>
            <pc:docMk/>
            <pc:sldMk cId="3603449901" sldId="438"/>
            <ac:picMk id="4" creationId="{00000000-0000-0000-0000-000000000000}"/>
          </ac:picMkLst>
        </pc:picChg>
      </pc:sldChg>
      <pc:sldChg chg="addSp modSp mod">
        <pc:chgData name="Martin Wihoda" userId="58322e09a6bf6d7c" providerId="LiveId" clId="{4012BCB1-10AA-4C14-8D56-716F9508FEDA}" dt="2021-04-29T06:24:30.519" v="202" actId="1076"/>
        <pc:sldMkLst>
          <pc:docMk/>
          <pc:sldMk cId="1739913436" sldId="439"/>
        </pc:sldMkLst>
        <pc:spChg chg="mod">
          <ac:chgData name="Martin Wihoda" userId="58322e09a6bf6d7c" providerId="LiveId" clId="{4012BCB1-10AA-4C14-8D56-716F9508FEDA}" dt="2021-04-29T06:23:46.813" v="196" actId="207"/>
          <ac:spMkLst>
            <pc:docMk/>
            <pc:sldMk cId="1739913436" sldId="439"/>
            <ac:spMk id="3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30.519" v="202" actId="1076"/>
          <ac:spMkLst>
            <pc:docMk/>
            <pc:sldMk cId="1739913436" sldId="439"/>
            <ac:spMk id="5" creationId="{A72CA988-5290-40EA-A08B-CC13374AA61C}"/>
          </ac:spMkLst>
        </pc:spChg>
        <pc:picChg chg="add mod">
          <ac:chgData name="Martin Wihoda" userId="58322e09a6bf6d7c" providerId="LiveId" clId="{4012BCB1-10AA-4C14-8D56-716F9508FEDA}" dt="2021-04-29T06:24:05.107" v="199" actId="1076"/>
          <ac:picMkLst>
            <pc:docMk/>
            <pc:sldMk cId="1739913436" sldId="439"/>
            <ac:picMk id="4" creationId="{D6553011-98D6-4AFA-A894-F091A7CEAFA0}"/>
          </ac:picMkLst>
        </pc:picChg>
      </pc:sldChg>
      <pc:sldChg chg="modSp mod">
        <pc:chgData name="Martin Wihoda" userId="58322e09a6bf6d7c" providerId="LiveId" clId="{4012BCB1-10AA-4C14-8D56-716F9508FEDA}" dt="2021-04-29T06:29:27.761" v="212" actId="20577"/>
        <pc:sldMkLst>
          <pc:docMk/>
          <pc:sldMk cId="3803359198" sldId="440"/>
        </pc:sldMkLst>
        <pc:spChg chg="mod">
          <ac:chgData name="Martin Wihoda" userId="58322e09a6bf6d7c" providerId="LiveId" clId="{4012BCB1-10AA-4C14-8D56-716F9508FEDA}" dt="2021-04-29T06:29:27.761" v="212" actId="20577"/>
          <ac:spMkLst>
            <pc:docMk/>
            <pc:sldMk cId="3803359198" sldId="440"/>
            <ac:spMk id="4" creationId="{00000000-0000-0000-0000-000000000000}"/>
          </ac:spMkLst>
        </pc:spChg>
        <pc:spChg chg="mod">
          <ac:chgData name="Martin Wihoda" userId="58322e09a6bf6d7c" providerId="LiveId" clId="{4012BCB1-10AA-4C14-8D56-716F9508FEDA}" dt="2021-04-28T06:48:31.430" v="191" actId="1076"/>
          <ac:spMkLst>
            <pc:docMk/>
            <pc:sldMk cId="3803359198" sldId="440"/>
            <ac:spMk id="5" creationId="{00000000-0000-0000-0000-000000000000}"/>
          </ac:spMkLst>
        </pc:spChg>
        <pc:picChg chg="mod">
          <ac:chgData name="Martin Wihoda" userId="58322e09a6bf6d7c" providerId="LiveId" clId="{4012BCB1-10AA-4C14-8D56-716F9508FEDA}" dt="2021-04-28T06:48:26.172" v="190" actId="14100"/>
          <ac:picMkLst>
            <pc:docMk/>
            <pc:sldMk cId="3803359198" sldId="440"/>
            <ac:picMk id="3" creationId="{00000000-0000-0000-0000-000000000000}"/>
          </ac:picMkLst>
        </pc:picChg>
      </pc:sldChg>
      <pc:sldChg chg="modSp mod">
        <pc:chgData name="Martin Wihoda" userId="58322e09a6bf6d7c" providerId="LiveId" clId="{4012BCB1-10AA-4C14-8D56-716F9508FEDA}" dt="2021-04-29T06:29:03.193" v="205" actId="1076"/>
        <pc:sldMkLst>
          <pc:docMk/>
          <pc:sldMk cId="3125076705" sldId="444"/>
        </pc:sldMkLst>
        <pc:spChg chg="mod">
          <ac:chgData name="Martin Wihoda" userId="58322e09a6bf6d7c" providerId="LiveId" clId="{4012BCB1-10AA-4C14-8D56-716F9508FEDA}" dt="2021-04-29T06:29:03.193" v="205" actId="1076"/>
          <ac:spMkLst>
            <pc:docMk/>
            <pc:sldMk cId="3125076705" sldId="444"/>
            <ac:spMk id="6" creationId="{00000000-0000-0000-0000-000000000000}"/>
          </ac:spMkLst>
        </pc:spChg>
        <pc:picChg chg="mod">
          <ac:chgData name="Martin Wihoda" userId="58322e09a6bf6d7c" providerId="LiveId" clId="{4012BCB1-10AA-4C14-8D56-716F9508FEDA}" dt="2021-04-29T06:28:59.061" v="204" actId="14100"/>
          <ac:picMkLst>
            <pc:docMk/>
            <pc:sldMk cId="3125076705" sldId="444"/>
            <ac:picMk id="5" creationId="{00000000-0000-0000-0000-000000000000}"/>
          </ac:picMkLst>
        </pc:picChg>
      </pc:sldChg>
    </pc:docChg>
  </pc:docChgLst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01426D-ED6A-44AF-98A2-02FD345386CC}"/>
              </a:ext>
            </a:extLst>
          </p:cNvPr>
          <p:cNvSpPr/>
          <p:nvPr/>
        </p:nvSpPr>
        <p:spPr>
          <a:xfrm>
            <a:off x="843522" y="1900917"/>
            <a:ext cx="222902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Svět křížových výprav</a:t>
            </a:r>
          </a:p>
        </p:txBody>
      </p:sp>
      <p:sp>
        <p:nvSpPr>
          <p:cNvPr id="3" name="Obdélník 2"/>
          <p:cNvSpPr/>
          <p:nvPr/>
        </p:nvSpPr>
        <p:spPr>
          <a:xfrm>
            <a:off x="3625993" y="1557577"/>
            <a:ext cx="3544808" cy="5016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terminologie: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Křižák/křížová výprava:</a:t>
            </a:r>
          </a:p>
          <a:p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Peregrinatio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Peregrinus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Crucesignatus</a:t>
            </a:r>
            <a:endParaRPr lang="cs-CZ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Zeměpisný obzor: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Svatá země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Pyrenejský poloostrov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reconquista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Slované v Pobaltí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Prusové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Albigenští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Husité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Turci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Nacisté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2104" y="312028"/>
            <a:ext cx="2768655" cy="477053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Prolog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(1071–1095)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Spory mezi šíity a sunity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(</a:t>
            </a:r>
            <a:r>
              <a:rPr lang="cs-CZ" altLang="de-DE" sz="1600" dirty="0" err="1">
                <a:latin typeface="Times New Roman" panose="02020603050405020304" pitchFamily="18" charset="0"/>
              </a:rPr>
              <a:t>Seldžučtí</a:t>
            </a:r>
            <a:r>
              <a:rPr lang="cs-CZ" altLang="de-DE" sz="1600" dirty="0">
                <a:latin typeface="Times New Roman" panose="02020603050405020304" pitchFamily="18" charset="0"/>
              </a:rPr>
              <a:t> Turci se hlásí k sunitské větvi)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</a:rPr>
              <a:t>Kilitsch</a:t>
            </a:r>
            <a:r>
              <a:rPr lang="cs-CZ" altLang="de-DE" sz="1600" dirty="0">
                <a:latin typeface="Times New Roman" panose="02020603050405020304" pitchFamily="18" charset="0"/>
              </a:rPr>
              <a:t> Alp-</a:t>
            </a:r>
            <a:r>
              <a:rPr lang="cs-CZ" altLang="de-DE" sz="1600" dirty="0" err="1">
                <a:latin typeface="Times New Roman" panose="02020603050405020304" pitchFamily="18" charset="0"/>
              </a:rPr>
              <a:t>Arslan</a:t>
            </a:r>
            <a:r>
              <a:rPr lang="cs-CZ" altLang="de-DE" sz="1600" dirty="0">
                <a:latin typeface="Times New Roman" panose="02020603050405020304" pitchFamily="18" charset="0"/>
              </a:rPr>
              <a:t> vyhlásil tažení do Egypta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Požádal císaře Romana IV. o volný průchod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Roman IV. odmítl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Bitva u </a:t>
            </a:r>
            <a:r>
              <a:rPr lang="cs-CZ" altLang="de-DE" sz="1600" dirty="0" err="1">
                <a:latin typeface="Times New Roman" panose="02020603050405020304" pitchFamily="18" charset="0"/>
              </a:rPr>
              <a:t>Mantzikertu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Vnitřní spory v byzantské říši 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Maloasijské provincie se dostaly pod vliv </a:t>
            </a:r>
            <a:r>
              <a:rPr lang="cs-CZ" altLang="de-DE" sz="1600" dirty="0" err="1">
                <a:latin typeface="Times New Roman" panose="02020603050405020304" pitchFamily="18" charset="0"/>
              </a:rPr>
              <a:t>seldžuckých</a:t>
            </a:r>
            <a:r>
              <a:rPr lang="cs-CZ" altLang="de-DE" sz="1600" dirty="0">
                <a:latin typeface="Times New Roman" panose="02020603050405020304" pitchFamily="18" charset="0"/>
              </a:rPr>
              <a:t> Turků</a:t>
            </a:r>
          </a:p>
        </p:txBody>
      </p:sp>
    </p:spTree>
    <p:extLst>
      <p:ext uri="{BB962C8B-B14F-4D97-AF65-F5344CB8AC3E}">
        <p14:creationId xmlns:p14="http://schemas.microsoft.com/office/powerpoint/2010/main" val="2336082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>
            <a:extLst>
              <a:ext uri="{FF2B5EF4-FFF2-40B4-BE49-F238E27FC236}">
                <a16:creationId xmlns:a16="http://schemas.microsoft.com/office/drawing/2014/main" id="{A72CA988-5290-40EA-A08B-CC13374AA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124" y="334108"/>
            <a:ext cx="3003068" cy="35394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 err="1">
                <a:latin typeface="Times New Roman" panose="02020603050405020304" pitchFamily="18" charset="0"/>
              </a:rPr>
              <a:t>Clermont</a:t>
            </a:r>
            <a:r>
              <a:rPr lang="cs-CZ" altLang="de-DE" sz="1600" b="1" dirty="0">
                <a:latin typeface="Times New Roman" panose="02020603050405020304" pitchFamily="18" charset="0"/>
              </a:rPr>
              <a:t> 1095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1071–1091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Válka v Byzanci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Alexios I. </a:t>
            </a:r>
            <a:r>
              <a:rPr lang="cs-CZ" altLang="de-DE" sz="1600" dirty="0" err="1">
                <a:latin typeface="Times New Roman" panose="02020603050405020304" pitchFamily="18" charset="0"/>
              </a:rPr>
              <a:t>Komnenos</a:t>
            </a:r>
            <a:r>
              <a:rPr lang="cs-CZ" altLang="de-DE" sz="1600" dirty="0">
                <a:latin typeface="Times New Roman" panose="02020603050405020304" pitchFamily="18" charset="0"/>
              </a:rPr>
              <a:t> požádal papeže o pomoc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1089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Jednání s Urbanem II. o církevní unii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1095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Koncil v </a:t>
            </a:r>
            <a:r>
              <a:rPr lang="cs-CZ" altLang="de-DE" sz="1600" dirty="0" err="1">
                <a:latin typeface="Times New Roman" panose="02020603050405020304" pitchFamily="18" charset="0"/>
              </a:rPr>
              <a:t>Piacenze</a:t>
            </a:r>
            <a:r>
              <a:rPr lang="cs-CZ" altLang="de-DE" sz="1600" dirty="0">
                <a:latin typeface="Times New Roman" panose="02020603050405020304" pitchFamily="18" charset="0"/>
              </a:rPr>
              <a:t> (březen)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Koncil v </a:t>
            </a:r>
            <a:r>
              <a:rPr lang="cs-CZ" altLang="de-DE" sz="1600" dirty="0" err="1">
                <a:latin typeface="Times New Roman" panose="02020603050405020304" pitchFamily="18" charset="0"/>
              </a:rPr>
              <a:t>Clermontu</a:t>
            </a:r>
            <a:r>
              <a:rPr lang="cs-CZ" altLang="de-DE" sz="1600" dirty="0">
                <a:latin typeface="Times New Roman" panose="02020603050405020304" pitchFamily="18" charset="0"/>
              </a:rPr>
              <a:t> (listopad)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C55BC4D2-2977-37B9-3BAF-6F44267BFE54}"/>
              </a:ext>
            </a:extLst>
          </p:cNvPr>
          <p:cNvSpPr/>
          <p:nvPr/>
        </p:nvSpPr>
        <p:spPr>
          <a:xfrm>
            <a:off x="206125" y="4119299"/>
            <a:ext cx="3003067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1096: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Tažení chudiny a západoevropský antisemitismus</a:t>
            </a:r>
          </a:p>
          <a:p>
            <a:r>
              <a:rPr lang="cs-CZ" altLang="de-DE" sz="1600" i="1" dirty="0">
                <a:latin typeface="Times New Roman" panose="02020603050405020304" pitchFamily="18" charset="0"/>
              </a:rPr>
              <a:t>Petr Poustevník </a:t>
            </a:r>
          </a:p>
          <a:p>
            <a:r>
              <a:rPr lang="cs-CZ" altLang="de-DE" sz="1600" i="1" dirty="0">
                <a:latin typeface="Times New Roman" panose="02020603050405020304" pitchFamily="18" charset="0"/>
              </a:rPr>
              <a:t>Valter Bezzemek</a:t>
            </a:r>
          </a:p>
          <a:p>
            <a:r>
              <a:rPr lang="cs-CZ" altLang="de-DE" sz="1600" i="1" dirty="0" err="1">
                <a:latin typeface="Times New Roman" panose="02020603050405020304" pitchFamily="18" charset="0"/>
              </a:rPr>
              <a:t>Volkmar</a:t>
            </a:r>
            <a:endParaRPr lang="cs-CZ" altLang="de-DE" sz="1600" i="1" dirty="0">
              <a:latin typeface="Times New Roman" panose="02020603050405020304" pitchFamily="18" charset="0"/>
            </a:endParaRPr>
          </a:p>
          <a:p>
            <a:endParaRPr lang="cs-CZ" altLang="de-DE" sz="1600" b="1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Židovské pogromy v Porýní a </a:t>
            </a:r>
            <a:r>
              <a:rPr lang="cs-CZ" altLang="de-DE" sz="1600" dirty="0" err="1">
                <a:latin typeface="Times New Roman" panose="02020603050405020304" pitchFamily="18" charset="0"/>
              </a:rPr>
              <a:t>Pomohaní</a:t>
            </a:r>
            <a:endParaRPr lang="cs-CZ" altLang="de-DE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91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0059508" y="392408"/>
            <a:ext cx="1705403" cy="33855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Urození účastníci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40268" y="288589"/>
            <a:ext cx="2436202" cy="427809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i="1" dirty="0">
                <a:latin typeface="Times New Roman" panose="02020603050405020304" pitchFamily="18" charset="0"/>
              </a:rPr>
              <a:t>Flandry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Gottfried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Bouillonu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 err="1">
                <a:latin typeface="Times New Roman" panose="02020603050405020304" pitchFamily="18" charset="0"/>
              </a:rPr>
              <a:t>Balduin</a:t>
            </a:r>
            <a:r>
              <a:rPr lang="cs-CZ" altLang="de-DE" sz="1600" dirty="0">
                <a:latin typeface="Times New Roman" panose="02020603050405020304" pitchFamily="18" charset="0"/>
              </a:rPr>
              <a:t>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Bouillonu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i="1" dirty="0">
                <a:latin typeface="Times New Roman" panose="02020603050405020304" pitchFamily="18" charset="0"/>
              </a:rPr>
              <a:t>Francie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Hugo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Vermandois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i="1" dirty="0">
                <a:latin typeface="Times New Roman" panose="02020603050405020304" pitchFamily="18" charset="0"/>
              </a:rPr>
              <a:t>Normandie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Robert z Normandie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Štěpán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Blois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i="1" dirty="0">
                <a:latin typeface="Times New Roman" panose="02020603050405020304" pitchFamily="18" charset="0"/>
              </a:rPr>
              <a:t>Provence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Raimund ze St. </a:t>
            </a:r>
            <a:r>
              <a:rPr lang="cs-CZ" altLang="de-DE" sz="1600" dirty="0" err="1">
                <a:latin typeface="Times New Roman" panose="02020603050405020304" pitchFamily="18" charset="0"/>
              </a:rPr>
              <a:t>Gilles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i="1" dirty="0">
                <a:latin typeface="Times New Roman" panose="02020603050405020304" pitchFamily="18" charset="0"/>
              </a:rPr>
              <a:t>Itálie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 err="1">
                <a:latin typeface="Times New Roman" panose="02020603050405020304" pitchFamily="18" charset="0"/>
              </a:rPr>
              <a:t>Bohemund</a:t>
            </a:r>
            <a:r>
              <a:rPr lang="cs-CZ" altLang="de-DE" sz="1600" dirty="0">
                <a:latin typeface="Times New Roman" panose="02020603050405020304" pitchFamily="18" charset="0"/>
              </a:rPr>
              <a:t> z Tarentu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 err="1">
                <a:latin typeface="Times New Roman" panose="02020603050405020304" pitchFamily="18" charset="0"/>
              </a:rPr>
              <a:t>Tankred</a:t>
            </a:r>
            <a:endParaRPr lang="cs-CZ" altLang="de-DE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35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"/>
          <p:cNvSpPr>
            <a:spLocks noChangeArrowheads="1"/>
          </p:cNvSpPr>
          <p:nvPr/>
        </p:nvSpPr>
        <p:spPr bwMode="auto">
          <a:xfrm>
            <a:off x="386861" y="3188059"/>
            <a:ext cx="2630365" cy="329320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</a:rPr>
              <a:t>Konstantinopol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Červen 1096 – květen 1097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Lidové houfy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Přesunuty do tábora </a:t>
            </a:r>
            <a:r>
              <a:rPr lang="cs-CZ" altLang="de-DE" sz="1600" dirty="0" err="1">
                <a:latin typeface="Times New Roman" panose="02020603050405020304" pitchFamily="18" charset="0"/>
              </a:rPr>
              <a:t>Kibotos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Rytířské družiny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Alexios I. </a:t>
            </a:r>
            <a:r>
              <a:rPr lang="cs-CZ" altLang="de-DE" sz="1600" dirty="0" err="1">
                <a:latin typeface="Times New Roman" panose="02020603050405020304" pitchFamily="18" charset="0"/>
              </a:rPr>
              <a:t>Komnenos</a:t>
            </a:r>
            <a:r>
              <a:rPr lang="cs-CZ" altLang="de-DE" sz="1600" dirty="0">
                <a:latin typeface="Times New Roman" panose="02020603050405020304" pitchFamily="18" charset="0"/>
              </a:rPr>
              <a:t> vyžaduje „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lizion</a:t>
            </a:r>
            <a:r>
              <a:rPr lang="cs-CZ" altLang="de-DE" sz="1600" dirty="0">
                <a:latin typeface="Times New Roman" panose="02020603050405020304" pitchFamily="18" charset="0"/>
              </a:rPr>
              <a:t>/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lizios</a:t>
            </a:r>
            <a:r>
              <a:rPr lang="cs-CZ" altLang="de-DE" sz="1600" dirty="0">
                <a:latin typeface="Times New Roman" panose="02020603050405020304" pitchFamily="18" charset="0"/>
              </a:rPr>
              <a:t>“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Přísaha věrnost výměnou za slib budoucí odměny 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Vytvoření válečné rady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2379215" y="2216426"/>
            <a:ext cx="1679930" cy="614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7036039" y="1846054"/>
            <a:ext cx="1751013" cy="487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>
            <a:off x="7386877" y="4502348"/>
            <a:ext cx="1400175" cy="576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9577735" y="1504961"/>
            <a:ext cx="1587294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Červenec 1097: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Bitva u </a:t>
            </a:r>
            <a:r>
              <a:rPr lang="cs-CZ" altLang="de-DE" sz="1600" dirty="0" err="1">
                <a:latin typeface="Times New Roman" panose="02020603050405020304" pitchFamily="18" charset="0"/>
              </a:rPr>
              <a:t>Dorylea</a:t>
            </a:r>
            <a:endParaRPr lang="cs-CZ" altLang="de-DE" sz="1600" dirty="0">
              <a:latin typeface="Times New Roman" panose="02020603050405020304" pitchFamily="18" charset="0"/>
            </a:endParaRPr>
          </a:p>
        </p:txBody>
      </p:sp>
      <p:sp>
        <p:nvSpPr>
          <p:cNvPr id="13" name="Obdélník 1"/>
          <p:cNvSpPr>
            <a:spLocks noChangeArrowheads="1"/>
          </p:cNvSpPr>
          <p:nvPr/>
        </p:nvSpPr>
        <p:spPr bwMode="auto">
          <a:xfrm>
            <a:off x="4540198" y="427199"/>
            <a:ext cx="2018864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</a:rPr>
              <a:t>Květen 1097: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Obléhání </a:t>
            </a:r>
            <a:r>
              <a:rPr lang="cs-CZ" altLang="de-DE" sz="1600" dirty="0" err="1">
                <a:latin typeface="Times New Roman" panose="02020603050405020304" pitchFamily="18" charset="0"/>
              </a:rPr>
              <a:t>Nikáje</a:t>
            </a:r>
            <a:endParaRPr lang="cs-CZ" altLang="de-DE" sz="1600" dirty="0">
              <a:latin typeface="Times New Roman" panose="02020603050405020304" pitchFamily="18" charset="0"/>
            </a:endParaRPr>
          </a:p>
        </p:txBody>
      </p:sp>
      <p:sp>
        <p:nvSpPr>
          <p:cNvPr id="14" name="Obdélník 1"/>
          <p:cNvSpPr>
            <a:spLocks noChangeArrowheads="1"/>
          </p:cNvSpPr>
          <p:nvPr/>
        </p:nvSpPr>
        <p:spPr bwMode="auto">
          <a:xfrm>
            <a:off x="4123004" y="3793626"/>
            <a:ext cx="2630365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Říjen 1097 – červen 1098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Obléhání Antiochie:</a:t>
            </a: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670BC1A8-CD4B-4E01-AFBF-2242C53ED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0583" y="427199"/>
            <a:ext cx="2591030" cy="58477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Tažení Malou Asií do Sýrie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(1096–1098)</a:t>
            </a:r>
          </a:p>
        </p:txBody>
      </p:sp>
    </p:spTree>
    <p:extLst>
      <p:ext uri="{BB962C8B-B14F-4D97-AF65-F5344CB8AC3E}">
        <p14:creationId xmlns:p14="http://schemas.microsoft.com/office/powerpoint/2010/main" val="60130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C6A6CD9-BE7F-73E9-755B-D5CBD5363F1B}"/>
              </a:ext>
            </a:extLst>
          </p:cNvPr>
          <p:cNvSpPr txBox="1"/>
          <p:nvPr/>
        </p:nvSpPr>
        <p:spPr>
          <a:xfrm>
            <a:off x="311055" y="254119"/>
            <a:ext cx="2697960" cy="60016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</a:rPr>
              <a:t>První nedorozumění</a:t>
            </a:r>
          </a:p>
          <a:p>
            <a:pPr eaLnBrk="1" hangingPunct="1"/>
            <a:endParaRPr lang="cs-CZ" altLang="cs-CZ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Alexios I. </a:t>
            </a:r>
            <a:r>
              <a:rPr lang="cs-CZ" altLang="cs-CZ" sz="1600" dirty="0" err="1">
                <a:latin typeface="Times New Roman" panose="02020603050405020304" pitchFamily="18" charset="0"/>
              </a:rPr>
              <a:t>Komnenos</a:t>
            </a:r>
            <a:endParaRPr lang="cs-CZ" altLang="cs-CZ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- Vycházel z pozdně antické imperiální tradice 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- Byl vrchním zákonodárcem i soudcem</a:t>
            </a:r>
          </a:p>
          <a:p>
            <a:pPr eaLnBrk="1" hangingPunct="1"/>
            <a:endParaRPr lang="cs-CZ" altLang="cs-CZ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- Současně ale chápal status leníka, pokusil se vytvořit 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nový typ vazality bez léna (</a:t>
            </a:r>
            <a:r>
              <a:rPr lang="cs-CZ" altLang="cs-CZ" sz="1600" i="1" dirty="0" err="1">
                <a:latin typeface="Times New Roman" panose="02020603050405020304" pitchFamily="18" charset="0"/>
              </a:rPr>
              <a:t>lizion</a:t>
            </a:r>
            <a:r>
              <a:rPr lang="cs-CZ" altLang="cs-CZ" sz="1600" dirty="0">
                <a:latin typeface="Times New Roman" panose="02020603050405020304" pitchFamily="18" charset="0"/>
              </a:rPr>
              <a:t>)</a:t>
            </a:r>
          </a:p>
          <a:p>
            <a:pPr eaLnBrk="1" hangingPunct="1"/>
            <a:endParaRPr lang="cs-CZ" altLang="cs-CZ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- Postupně si vynutil slib věrnosti na všech urozených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účastnících 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- Někteří se jej snažili dodržet 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(</a:t>
            </a:r>
            <a:r>
              <a:rPr lang="cs-CZ" altLang="cs-CZ" sz="1600" dirty="0" err="1">
                <a:latin typeface="Times New Roman" panose="02020603050405020304" pitchFamily="18" charset="0"/>
              </a:rPr>
              <a:t>Raimond</a:t>
            </a:r>
            <a:r>
              <a:rPr lang="cs-CZ" altLang="cs-CZ" sz="1600" dirty="0">
                <a:latin typeface="Times New Roman" panose="02020603050405020304" pitchFamily="18" charset="0"/>
              </a:rPr>
              <a:t> z Toulouse), jiní (</a:t>
            </a:r>
            <a:r>
              <a:rPr lang="cs-CZ" altLang="cs-CZ" sz="1600" dirty="0" err="1">
                <a:latin typeface="Times New Roman" panose="02020603050405020304" pitchFamily="18" charset="0"/>
              </a:rPr>
              <a:t>Bohemund</a:t>
            </a:r>
            <a:r>
              <a:rPr lang="cs-CZ" altLang="cs-CZ" sz="1600" dirty="0">
                <a:latin typeface="Times New Roman" panose="02020603050405020304" pitchFamily="18" charset="0"/>
              </a:rPr>
              <a:t> z Tarentu) jej 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pokládali od začátku za neplatný</a:t>
            </a:r>
          </a:p>
          <a:p>
            <a:pPr eaLnBrk="1" hangingPunct="1"/>
            <a:endParaRPr lang="cs-CZ" altLang="cs-CZ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- Obléhání Antiochie (1097/1098), rozpad koalice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980473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15298" y="281720"/>
            <a:ext cx="2606804" cy="206210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Červenec 1099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Dobytí Jeruzaléma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 err="1">
                <a:latin typeface="Times New Roman" panose="02020603050405020304" pitchFamily="18" charset="0"/>
              </a:rPr>
              <a:t>Godefroi</a:t>
            </a:r>
            <a:r>
              <a:rPr lang="cs-CZ" altLang="de-DE" sz="1600" dirty="0">
                <a:latin typeface="Times New Roman" panose="02020603050405020304" pitchFamily="18" charset="0"/>
              </a:rPr>
              <a:t>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Bouillonu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„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advocatus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Sancti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Sepulchri</a:t>
            </a:r>
            <a:r>
              <a:rPr lang="cs-CZ" altLang="de-DE" sz="1600" dirty="0">
                <a:latin typeface="Times New Roman" panose="02020603050405020304" pitchFamily="18" charset="0"/>
              </a:rPr>
              <a:t>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1100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Jeruzalémské království</a:t>
            </a:r>
          </a:p>
        </p:txBody>
      </p:sp>
    </p:spTree>
    <p:extLst>
      <p:ext uri="{BB962C8B-B14F-4D97-AF65-F5344CB8AC3E}">
        <p14:creationId xmlns:p14="http://schemas.microsoft.com/office/powerpoint/2010/main" val="3125076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69382B60-32BF-52A3-CAA6-7355789C5958}"/>
              </a:ext>
            </a:extLst>
          </p:cNvPr>
          <p:cNvSpPr/>
          <p:nvPr/>
        </p:nvSpPr>
        <p:spPr>
          <a:xfrm>
            <a:off x="284636" y="204305"/>
            <a:ext cx="2529370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</a:rPr>
              <a:t>Konec iluzí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8CD9449-323B-FCDB-66F0-FB841255E489}"/>
              </a:ext>
            </a:extLst>
          </p:cNvPr>
          <p:cNvSpPr/>
          <p:nvPr/>
        </p:nvSpPr>
        <p:spPr>
          <a:xfrm>
            <a:off x="284636" y="951761"/>
            <a:ext cx="6450273" cy="52629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Čtvrtá křížová výprava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1198:	 Inocenc III. vyhlásil pouť do Svaté země,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odmítl světské vedení výpravy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1201:	Smlouva s benátským dóžetem Enricem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Dandolem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příslib 85.000 marek stříbra a poloviny kořisti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1202:	Dostavila se pouze třetina ohlášeného počtu,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Enrico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Dandolo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slíbil odpustit dluh výměnou za dobytí Zadaru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Papežský legát Petr z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Capuy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pohrozil křižákům exkomunikací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Listopad:	Pád Zadaru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1203:	Z vězení v Konstantinopoli unikl Alexios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Angelos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nabídl křižákům 200.000 marek ve stříbře, pomoc při tažení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do Svaté země a církevní unii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Duben:	Mezipřistání na Korfu, první nepokoje (květen)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Červenec:	Pád Konstantinopole, na trůn dosazen Izák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Angelos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Alexiem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12A7EA4-F9A5-C096-EEBE-A4E96B99069B}"/>
              </a:ext>
            </a:extLst>
          </p:cNvPr>
          <p:cNvSpPr/>
          <p:nvPr/>
        </p:nvSpPr>
        <p:spPr>
          <a:xfrm>
            <a:off x="7132143" y="213097"/>
            <a:ext cx="4950070" cy="60016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duben 1204</a:t>
            </a:r>
          </a:p>
          <a:p>
            <a:pPr eaLnBrk="1" hangingPunct="1"/>
            <a:endParaRPr lang="cs-CZ" altLang="de-DE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1203:	Izák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Angelos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Alexiem vypsali mimořádné 	daně, Podařilo se však vybrat asi polovinu 	dlužné částky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1204:	Lednové nepokoje v Konstantinopoli, 	Palácový převrat, moc převzal Alexios 	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Dukas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Murtzuflos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Obrat v názorech císařského dvora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Březen:	V křižáckém táboře dohodnuty podmínky 	útoku na město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Benátčané a Francouzi se dohodli na dělení 	kořisti v poměru 3/1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Hledání budoucího císaře (Filip Švábský,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Bonifác z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Montferratu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duben:	První útok na město, odražen s těžkými 	ztrátami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duben:	Útok z moře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duben: 	Počátek velkého třídenního drancování</a:t>
            </a:r>
          </a:p>
        </p:txBody>
      </p:sp>
    </p:spTree>
    <p:extLst>
      <p:ext uri="{BB962C8B-B14F-4D97-AF65-F5344CB8AC3E}">
        <p14:creationId xmlns:p14="http://schemas.microsoft.com/office/powerpoint/2010/main" val="2883188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F279025F-831F-D072-1623-64F81910F2F9}"/>
              </a:ext>
            </a:extLst>
          </p:cNvPr>
          <p:cNvSpPr/>
          <p:nvPr/>
        </p:nvSpPr>
        <p:spPr>
          <a:xfrm>
            <a:off x="151813" y="122922"/>
            <a:ext cx="6609472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</a:rPr>
              <a:t>„Den“ poté…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Brutální drancování města, včetně křesťanských svatyní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květen 1204	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Prvním latinským císařem zvolen flanderský hrabě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Balduin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Latinské císařství trvalo do roku 1261, kdy Konstantinopol obsadil Michael VIII.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Palailogos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- Kuriální legát Petr z </a:t>
            </a:r>
            <a:r>
              <a:rPr lang="cs-CZ" altLang="cs-CZ" sz="1600" dirty="0" err="1">
                <a:latin typeface="Times New Roman" panose="02020603050405020304" pitchFamily="18" charset="0"/>
              </a:rPr>
              <a:t>Capuy</a:t>
            </a:r>
            <a:r>
              <a:rPr lang="cs-CZ" altLang="cs-CZ" sz="1600" dirty="0">
                <a:latin typeface="Times New Roman" panose="02020603050405020304" pitchFamily="18" charset="0"/>
              </a:rPr>
              <a:t> po krátkém váhání výpravu rozpustil, aniž by dosáhla břehů Svaté země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63825A3-62EA-61D3-A1F8-4BCEC34E5F5E}"/>
              </a:ext>
            </a:extLst>
          </p:cNvPr>
          <p:cNvSpPr/>
          <p:nvPr/>
        </p:nvSpPr>
        <p:spPr>
          <a:xfrm>
            <a:off x="8335108" y="2514673"/>
            <a:ext cx="3784210" cy="42780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</a:rPr>
              <a:t>Východní Středomoří na prahu nových časů</a:t>
            </a:r>
          </a:p>
          <a:p>
            <a:pPr eaLnBrk="1" hangingPunct="1"/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Slabé Latinské císařství v Konstantinopoli</a:t>
            </a:r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Balduin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I. (císař) ovládl Bospor a Dardanely, 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Bonifác z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Montferratu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založil soluňské království 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Ve volném lenním poměru k císařství bylo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achajské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knížectví a vévodství athénské 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Zcela nezávislé bylo Bulharsko</a:t>
            </a:r>
            <a:endParaRPr lang="cs-CZ" altLang="cs-CZ" sz="1600" dirty="0">
              <a:latin typeface="Times New Roman" panose="02020603050405020304" pitchFamily="18" charset="0"/>
            </a:endParaRPr>
          </a:p>
          <a:p>
            <a:pPr eaLnBrk="1" hangingPunct="1"/>
            <a:endParaRPr lang="cs-CZ" altLang="cs-CZ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600" i="1" dirty="0">
                <a:latin typeface="Times New Roman" panose="02020603050405020304" pitchFamily="18" charset="0"/>
              </a:rPr>
              <a:t>Fragmentace byzantské moci</a:t>
            </a:r>
            <a:endParaRPr lang="cs-CZ" altLang="cs-CZ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600">
                <a:latin typeface="Times New Roman" panose="02020603050405020304" pitchFamily="18" charset="0"/>
              </a:rPr>
              <a:t>- Epiros</a:t>
            </a:r>
            <a:r>
              <a:rPr lang="cs-CZ" altLang="cs-CZ" sz="1600" dirty="0">
                <a:latin typeface="Times New Roman" panose="02020603050405020304" pitchFamily="18" charset="0"/>
              </a:rPr>
              <a:t>, Trapezunt, </a:t>
            </a:r>
            <a:r>
              <a:rPr lang="cs-CZ" altLang="cs-CZ" sz="1600" dirty="0" err="1">
                <a:latin typeface="Times New Roman" panose="02020603050405020304" pitchFamily="18" charset="0"/>
              </a:rPr>
              <a:t>Nikája</a:t>
            </a:r>
            <a:endParaRPr lang="cs-CZ" altLang="cs-CZ" sz="1600" dirty="0">
              <a:latin typeface="Times New Roman" panose="02020603050405020304" pitchFamily="18" charset="0"/>
            </a:endParaRPr>
          </a:p>
          <a:p>
            <a:pPr eaLnBrk="1" hangingPunct="1"/>
            <a:endParaRPr lang="cs-CZ" altLang="cs-CZ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600" i="1" dirty="0">
                <a:latin typeface="Times New Roman" panose="02020603050405020304" pitchFamily="18" charset="0"/>
              </a:rPr>
              <a:t>Mocenský vzestup Benátek, 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- Vznik vlivné sítě obchodních stanic</a:t>
            </a:r>
          </a:p>
        </p:txBody>
      </p:sp>
    </p:spTree>
    <p:extLst>
      <p:ext uri="{BB962C8B-B14F-4D97-AF65-F5344CB8AC3E}">
        <p14:creationId xmlns:p14="http://schemas.microsoft.com/office/powerpoint/2010/main" val="337959953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733</Words>
  <Application>Microsoft Office PowerPoint</Application>
  <PresentationFormat>Širokoúhlá obrazovka</PresentationFormat>
  <Paragraphs>181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289</cp:revision>
  <cp:lastPrinted>2019-10-16T06:26:31Z</cp:lastPrinted>
  <dcterms:created xsi:type="dcterms:W3CDTF">2019-09-26T11:11:15Z</dcterms:created>
  <dcterms:modified xsi:type="dcterms:W3CDTF">2024-12-02T07:27:19Z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