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oboto"/>
      <p:regular r:id="rId16"/>
      <p:bold r:id="rId17"/>
      <p:italic r:id="rId18"/>
      <p:boldItalic r:id="rId19"/>
    </p:embeddedFont>
    <p:embeddedFont>
      <p:font typeface="Merriweather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erriweather-regular.fntdata"/><Relationship Id="rId11" Type="http://schemas.openxmlformats.org/officeDocument/2006/relationships/slide" Target="slides/slide6.xml"/><Relationship Id="rId22" Type="http://schemas.openxmlformats.org/officeDocument/2006/relationships/font" Target="fonts/Merriweather-italic.fntdata"/><Relationship Id="rId10" Type="http://schemas.openxmlformats.org/officeDocument/2006/relationships/slide" Target="slides/slide5.xml"/><Relationship Id="rId21" Type="http://schemas.openxmlformats.org/officeDocument/2006/relationships/font" Target="fonts/Merriweather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Merriweather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Italic.fntdata"/><Relationship Id="rId6" Type="http://schemas.openxmlformats.org/officeDocument/2006/relationships/slide" Target="slides/slide1.xml"/><Relationship Id="rId18" Type="http://schemas.openxmlformats.org/officeDocument/2006/relationships/font" Target="fonts/Robo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1a48574dba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1a48574dba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1a2be63658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1a2be63658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1a3d019a95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1a3d019a95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1a3d019a95_1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1a3d019a95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1a3d019a95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1a3d019a9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1a48574dba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1a48574dba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1a48574dba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1a48574dba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3935910ef2877ac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3935910ef2877ac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29119519062245b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29119519062245b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create.kahoot.it/share/interiezioni-linguistica-italiana/f39b9ee3-8abd-4777-bba4-5f2eb6ec66b2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raiplay.it/video/2009/01/Il-coccodrillo-come-fa---1993-951afaa8-8f3b-4cad-a44b-34902e74f14b.html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311700" y="153357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INTERIEZIONI</a:t>
            </a:r>
            <a:endParaRPr/>
          </a:p>
        </p:txBody>
      </p:sp>
      <p:sp>
        <p:nvSpPr>
          <p:cNvPr id="65" name="Google Shape;65;p13"/>
          <p:cNvSpPr txBox="1"/>
          <p:nvPr/>
        </p:nvSpPr>
        <p:spPr>
          <a:xfrm>
            <a:off x="311700" y="2173650"/>
            <a:ext cx="7613400" cy="10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7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Knotková, Šteffeková, Yarkova, Pavlechová </a:t>
            </a:r>
            <a:endParaRPr sz="17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/>
          <p:nvPr>
            <p:ph type="ctrTitle"/>
          </p:nvPr>
        </p:nvSpPr>
        <p:spPr>
          <a:xfrm>
            <a:off x="311700" y="504850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27499"/>
              <a:buNone/>
            </a:pPr>
            <a:r>
              <a:rPr lang="sk"/>
              <a:t>Kahoot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48529"/>
              <a:buNone/>
            </a:pPr>
            <a:r>
              <a:rPr lang="sk" sz="2040" u="sng">
                <a:solidFill>
                  <a:schemeClr val="hlink"/>
                </a:solidFill>
                <a:hlinkClick r:id="rId3"/>
              </a:rPr>
              <a:t>https://create.kahoot.it/share/interiezioni-linguistica-italiana/f39b9ee3-8abd-4777-bba4-5f2eb6ec66b2</a:t>
            </a:r>
            <a:r>
              <a:rPr lang="sk" sz="2040"/>
              <a:t> </a:t>
            </a:r>
            <a:endParaRPr sz="2040"/>
          </a:p>
        </p:txBody>
      </p:sp>
      <p:sp>
        <p:nvSpPr>
          <p:cNvPr id="121" name="Google Shape;121;p22"/>
          <p:cNvSpPr txBox="1"/>
          <p:nvPr/>
        </p:nvSpPr>
        <p:spPr>
          <a:xfrm>
            <a:off x="311700" y="2156200"/>
            <a:ext cx="8764200" cy="10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31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Grazie per l´attenzione!</a:t>
            </a:r>
            <a:endParaRPr b="1" sz="31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>
                <a:latin typeface="Roboto"/>
                <a:ea typeface="Roboto"/>
                <a:cs typeface="Roboto"/>
                <a:sym typeface="Roboto"/>
              </a:rPr>
              <a:t>Che cosa sono le interiezioni?</a:t>
            </a:r>
            <a:r>
              <a:rPr lang="sk">
                <a:latin typeface="Roboto"/>
                <a:ea typeface="Roboto"/>
                <a:cs typeface="Roboto"/>
                <a:sym typeface="Roboto"/>
              </a:rPr>
              <a:t> 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311700" y="1505700"/>
            <a:ext cx="8520600" cy="392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b="1" lang="sk" sz="1800">
                <a:solidFill>
                  <a:srgbClr val="000000"/>
                </a:solidFill>
              </a:rPr>
              <a:t>E</a:t>
            </a:r>
            <a:r>
              <a:rPr b="1" lang="sk" sz="1800">
                <a:solidFill>
                  <a:srgbClr val="000000"/>
                </a:solidFill>
              </a:rPr>
              <a:t>sprimono i nostri sentimenti o reazioni</a:t>
            </a:r>
            <a:r>
              <a:rPr lang="sk" sz="1800">
                <a:solidFill>
                  <a:srgbClr val="000000"/>
                </a:solidFill>
              </a:rPr>
              <a:t> come:</a:t>
            </a:r>
            <a:endParaRPr sz="1800"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 sz="1800">
                <a:solidFill>
                  <a:srgbClr val="000000"/>
                </a:solidFill>
              </a:rPr>
              <a:t>Gioia: </a:t>
            </a:r>
            <a:r>
              <a:rPr i="1" lang="sk" sz="1800">
                <a:solidFill>
                  <a:srgbClr val="000000"/>
                </a:solidFill>
              </a:rPr>
              <a:t>Evviva!, Ottimo!, Benissimo!</a:t>
            </a:r>
            <a:endParaRPr i="1" sz="1800"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 sz="1800">
                <a:solidFill>
                  <a:srgbClr val="000000"/>
                </a:solidFill>
              </a:rPr>
              <a:t>Sorpresa: </a:t>
            </a:r>
            <a:r>
              <a:rPr i="1" lang="sk" sz="1800">
                <a:solidFill>
                  <a:srgbClr val="000000"/>
                </a:solidFill>
              </a:rPr>
              <a:t>Oh!, Accidenti!, Non me l'aspettavo!</a:t>
            </a:r>
            <a:endParaRPr i="1" sz="1800"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 sz="1800">
                <a:solidFill>
                  <a:srgbClr val="000000"/>
                </a:solidFill>
              </a:rPr>
              <a:t>Dolore: </a:t>
            </a:r>
            <a:r>
              <a:rPr i="1" lang="sk" sz="1800">
                <a:solidFill>
                  <a:srgbClr val="000000"/>
                </a:solidFill>
              </a:rPr>
              <a:t>Ahi!, Caspita!, Fa male!</a:t>
            </a:r>
            <a:endParaRPr i="1" sz="1800"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 sz="1800">
                <a:solidFill>
                  <a:srgbClr val="000000"/>
                </a:solidFill>
              </a:rPr>
              <a:t>Un comando: </a:t>
            </a:r>
            <a:r>
              <a:rPr i="1" lang="sk" sz="1800">
                <a:solidFill>
                  <a:srgbClr val="000000"/>
                </a:solidFill>
              </a:rPr>
              <a:t>Fermati!, Attenzione!, Silenzio!</a:t>
            </a:r>
            <a:endParaRPr i="1" sz="18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b="1" lang="sk" sz="1800">
                <a:solidFill>
                  <a:srgbClr val="000000"/>
                </a:solidFill>
              </a:rPr>
              <a:t>Possiamo immaginarle come esclamazioni che usiamo nel parlato</a:t>
            </a:r>
            <a:endParaRPr b="1" sz="1800"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>
                <a:latin typeface="Roboto"/>
                <a:ea typeface="Roboto"/>
                <a:cs typeface="Roboto"/>
                <a:sym typeface="Roboto"/>
              </a:rPr>
              <a:t>Che cosa sono le interiezioni? </a:t>
            </a:r>
            <a:endParaRPr/>
          </a:p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311700" y="1505700"/>
            <a:ext cx="85206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sk" sz="1800">
                <a:solidFill>
                  <a:srgbClr val="000000"/>
                </a:solidFill>
              </a:rPr>
              <a:t>Sono brevi e semplici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sk" sz="1800">
                <a:solidFill>
                  <a:srgbClr val="000000"/>
                </a:solidFill>
              </a:rPr>
              <a:t>Sono </a:t>
            </a:r>
            <a:r>
              <a:rPr b="1" lang="sk" sz="1800">
                <a:solidFill>
                  <a:srgbClr val="000000"/>
                </a:solidFill>
              </a:rPr>
              <a:t>olofrasi</a:t>
            </a:r>
            <a:r>
              <a:rPr lang="sk" sz="1800">
                <a:solidFill>
                  <a:srgbClr val="000000"/>
                </a:solidFill>
              </a:rPr>
              <a:t>, cioè costituiscono frasi a sé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sk" sz="1800">
                <a:solidFill>
                  <a:srgbClr val="000000"/>
                </a:solidFill>
              </a:rPr>
              <a:t>Non cambiano in base al genere o al numero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sk" sz="1800">
                <a:solidFill>
                  <a:srgbClr val="000000"/>
                </a:solidFill>
              </a:rPr>
              <a:t>Possono avere diverse lunghezze e intensità (</a:t>
            </a:r>
            <a:r>
              <a:rPr i="1" lang="sk" sz="1800">
                <a:solidFill>
                  <a:srgbClr val="000000"/>
                </a:solidFill>
              </a:rPr>
              <a:t>uffa</a:t>
            </a:r>
            <a:r>
              <a:rPr lang="sk" sz="1800">
                <a:solidFill>
                  <a:srgbClr val="000000"/>
                </a:solidFill>
              </a:rPr>
              <a:t>, </a:t>
            </a:r>
            <a:r>
              <a:rPr i="1" lang="sk" sz="1800">
                <a:solidFill>
                  <a:srgbClr val="000000"/>
                </a:solidFill>
              </a:rPr>
              <a:t>uffina</a:t>
            </a:r>
            <a:r>
              <a:rPr lang="sk" sz="1800">
                <a:solidFill>
                  <a:srgbClr val="000000"/>
                </a:solidFill>
              </a:rPr>
              <a:t>, </a:t>
            </a:r>
            <a:r>
              <a:rPr i="1" lang="sk" sz="1800">
                <a:solidFill>
                  <a:srgbClr val="000000"/>
                </a:solidFill>
              </a:rPr>
              <a:t>uffissima, molto uffa, uffa che oggi piove</a:t>
            </a:r>
            <a:r>
              <a:rPr lang="sk" sz="1800">
                <a:solidFill>
                  <a:srgbClr val="000000"/>
                </a:solidFill>
              </a:rPr>
              <a:t>)</a:t>
            </a:r>
            <a:endParaRPr sz="25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Interiezioni ed esclamazioni</a:t>
            </a:r>
            <a:endParaRPr/>
          </a:p>
        </p:txBody>
      </p:sp>
      <p:sp>
        <p:nvSpPr>
          <p:cNvPr id="83" name="Google Shape;83;p16"/>
          <p:cNvSpPr txBox="1"/>
          <p:nvPr/>
        </p:nvSpPr>
        <p:spPr>
          <a:xfrm>
            <a:off x="731550" y="1631850"/>
            <a:ext cx="7680900" cy="14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b="1"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Interiezioni come esclamazioni:</a:t>
            </a:r>
            <a:endParaRPr b="1"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espressioni</a:t>
            </a: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di moti dell'animo (dolore, </a:t>
            </a: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gioia</a:t>
            </a: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, stupore ecc) 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b="1"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Non tutte le interiezioni sono esclamazioni </a:t>
            </a:r>
            <a:endParaRPr b="1"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non sono limitate alla sola </a:t>
            </a: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espressione</a:t>
            </a: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di emozioni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b="1"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Valori delle interiezioni: </a:t>
            </a:r>
            <a:endParaRPr b="1"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b="1"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valore assertivo: </a:t>
            </a: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conferma o accettazione di un'informazione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b="1"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valore interrogativo: </a:t>
            </a: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Esprime domanda o richiesta di </a:t>
            </a: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chiarimento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b="1"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Esempi:</a:t>
            </a:r>
            <a:endParaRPr b="1"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Arriverò tardi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Ah! (Va bene)      </a:t>
            </a:r>
            <a:r>
              <a:rPr i="1"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valore assertivo</a:t>
            </a:r>
            <a:endParaRPr i="1"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Non ti sento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Eh? (“Che cosa hai detto?”)     </a:t>
            </a:r>
            <a:r>
              <a:rPr i="1"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valore interrogativo</a:t>
            </a:r>
            <a:endParaRPr i="1"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84" name="Google Shape;84;p16"/>
          <p:cNvCxnSpPr/>
          <p:nvPr/>
        </p:nvCxnSpPr>
        <p:spPr>
          <a:xfrm>
            <a:off x="2779200" y="3836100"/>
            <a:ext cx="137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5" name="Google Shape;85;p16"/>
          <p:cNvCxnSpPr/>
          <p:nvPr/>
        </p:nvCxnSpPr>
        <p:spPr>
          <a:xfrm>
            <a:off x="3751400" y="4439600"/>
            <a:ext cx="137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Particolarità foniche delle interiezioni</a:t>
            </a:r>
            <a:endParaRPr/>
          </a:p>
        </p:txBody>
      </p:sp>
      <p:sp>
        <p:nvSpPr>
          <p:cNvPr id="91" name="Google Shape;91;p17"/>
          <p:cNvSpPr txBox="1"/>
          <p:nvPr/>
        </p:nvSpPr>
        <p:spPr>
          <a:xfrm>
            <a:off x="471325" y="1488025"/>
            <a:ext cx="8201400" cy="30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Le interiezioni possono includere suoni non compresi nel</a:t>
            </a: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l'inventario</a:t>
            </a: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fonetico della  lingua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Esempio: il suono </a:t>
            </a:r>
            <a:r>
              <a:rPr i="1"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“tz”</a:t>
            </a: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, usato per esprimere la negazione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Hai già preso il modulo? 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Tz!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b="1"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importanza dell’intonazione</a:t>
            </a: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: Cambiamenti dell’intonazione alterano il significato delle interiezioni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Esempio: 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intonazione discendente: 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3" marL="1828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Mario è partito alle dieci. 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3" marL="1828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Ah (“Ho capito”)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intonazione ascendente: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3" marL="1828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Mario è partito alle dieci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3" marL="1828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Ah! (“Non me l'aspettavo”)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intonazione ascendente-</a:t>
            </a: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discendente</a:t>
            </a: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: 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3" marL="1828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Mario è partito alle dieci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3" marL="1828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-"/>
            </a:pPr>
            <a:r>
              <a:rPr lang="sk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Aah! (“Mi pareva”)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Interiezioni e onomatopee</a:t>
            </a:r>
            <a:endParaRPr/>
          </a:p>
        </p:txBody>
      </p:sp>
      <p:sp>
        <p:nvSpPr>
          <p:cNvPr id="97" name="Google Shape;97;p18"/>
          <p:cNvSpPr txBox="1"/>
          <p:nvPr/>
        </p:nvSpPr>
        <p:spPr>
          <a:xfrm>
            <a:off x="284775" y="1528525"/>
            <a:ext cx="8520600" cy="3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800">
                <a:solidFill>
                  <a:srgbClr val="040C28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L'interiezione è una parola invariabile che permette di esprimere un'emozione (gioia, paura, sorpresa...).</a:t>
            </a:r>
            <a:endParaRPr sz="1800">
              <a:solidFill>
                <a:srgbClr val="040C28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800">
                <a:solidFill>
                  <a:srgbClr val="040C28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L'onomatopea è una parola che imita foneticamente un oggetto o un'azione</a:t>
            </a:r>
            <a:r>
              <a:rPr lang="sk" sz="180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. </a:t>
            </a:r>
            <a:endParaRPr sz="180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800"/>
              <a:buFont typeface="Roboto"/>
              <a:buChar char="●"/>
            </a:pPr>
            <a:r>
              <a:rPr lang="sk" sz="180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ogni lingua usa diversi </a:t>
            </a:r>
            <a:r>
              <a:rPr lang="sk" sz="180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interiezioni</a:t>
            </a:r>
            <a:r>
              <a:rPr lang="sk" sz="180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per codificare lo stesso suono </a:t>
            </a:r>
            <a:endParaRPr sz="180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800"/>
              <a:buFont typeface="Roboto"/>
              <a:buChar char="○"/>
            </a:pPr>
            <a:r>
              <a:rPr lang="sk" sz="180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il cane -&gt; haf haf(slovacco/ceco), bau bau (italiano), woof (inglese)</a:t>
            </a:r>
            <a:endParaRPr sz="180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800"/>
              <a:buFont typeface="Roboto"/>
              <a:buChar char="●"/>
            </a:pPr>
            <a:r>
              <a:rPr lang="sk" sz="180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ogni interiezione non è onomatopea</a:t>
            </a:r>
            <a:endParaRPr sz="180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800"/>
              <a:buFont typeface="Roboto"/>
              <a:buChar char="●"/>
            </a:pPr>
            <a:r>
              <a:rPr lang="sk" sz="1800" u="sng">
                <a:solidFill>
                  <a:schemeClr val="hlink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  <a:hlinkClick r:id="rId3"/>
              </a:rPr>
              <a:t>https://www.raiplay.it/video/2009/01/Il-coccodrillo-come-fa---1993-951afaa8-8f3b-4cad-a44b-34902e74f14b.html</a:t>
            </a:r>
            <a:r>
              <a:rPr lang="sk" sz="180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endParaRPr sz="180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Interiezioni e onomatopee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9"/>
          <p:cNvSpPr txBox="1"/>
          <p:nvPr/>
        </p:nvSpPr>
        <p:spPr>
          <a:xfrm>
            <a:off x="311700" y="1720325"/>
            <a:ext cx="8520600" cy="21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Roboto"/>
              <a:buChar char="●"/>
            </a:pPr>
            <a:r>
              <a:rPr lang="sk" sz="180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In base alla forma le </a:t>
            </a:r>
            <a:r>
              <a:rPr lang="sk" sz="1800">
                <a:solidFill>
                  <a:srgbClr val="040C28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interiezioni</a:t>
            </a:r>
            <a:r>
              <a:rPr lang="sk" sz="180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si dividono in: </a:t>
            </a:r>
            <a:endParaRPr sz="180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Roboto"/>
              <a:buChar char="○"/>
            </a:pPr>
            <a:r>
              <a:rPr b="1" lang="sk" sz="180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proprie o </a:t>
            </a:r>
            <a:r>
              <a:rPr b="1" lang="sk" sz="1800">
                <a:solidFill>
                  <a:srgbClr val="040C28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primarie</a:t>
            </a:r>
            <a:r>
              <a:rPr b="1" lang="sk" sz="180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-</a:t>
            </a:r>
            <a:r>
              <a:rPr lang="sk" sz="180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se hanno soltanto funzione di interiezione (ah!, eh!, oh!, boh!, ahimè!)</a:t>
            </a:r>
            <a:endParaRPr sz="180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Roboto"/>
              <a:buChar char="○"/>
            </a:pPr>
            <a:r>
              <a:rPr b="1" lang="sk" sz="180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improprie o </a:t>
            </a:r>
            <a:r>
              <a:rPr b="1" lang="sk" sz="1800">
                <a:solidFill>
                  <a:srgbClr val="040C28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secondarie</a:t>
            </a:r>
            <a:r>
              <a:rPr lang="sk" sz="180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- se comprendono altre parti del discorso, utilizzate come interiezione (zitto!, peccato!) </a:t>
            </a:r>
            <a:endParaRPr sz="180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Interiezioni e segnali discorsivi </a:t>
            </a:r>
            <a:endParaRPr/>
          </a:p>
        </p:txBody>
      </p:sp>
      <p:sp>
        <p:nvSpPr>
          <p:cNvPr id="109" name="Google Shape;109;p20"/>
          <p:cNvSpPr txBox="1"/>
          <p:nvPr>
            <p:ph idx="1" type="body"/>
          </p:nvPr>
        </p:nvSpPr>
        <p:spPr>
          <a:xfrm>
            <a:off x="568225" y="1825963"/>
            <a:ext cx="82641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800">
                <a:solidFill>
                  <a:srgbClr val="000000"/>
                </a:solidFill>
              </a:rPr>
              <a:t>Le interiezioni possono funzionare come segnali discorsivi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sk" sz="1800">
                <a:solidFill>
                  <a:srgbClr val="000000"/>
                </a:solidFill>
              </a:rPr>
              <a:t>I </a:t>
            </a:r>
            <a:r>
              <a:rPr b="1" lang="sk" sz="1800">
                <a:solidFill>
                  <a:srgbClr val="000000"/>
                </a:solidFill>
              </a:rPr>
              <a:t>segnali discorsivi</a:t>
            </a:r>
            <a:r>
              <a:rPr lang="sk" sz="1800">
                <a:solidFill>
                  <a:srgbClr val="000000"/>
                </a:solidFill>
              </a:rPr>
              <a:t> = espressioni che forniscono informazioni sullo svolgimento del discorso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sk" sz="1800">
                <a:solidFill>
                  <a:srgbClr val="000000"/>
                </a:solidFill>
              </a:rPr>
              <a:t>Possono appartenere a diverse categorie grammaticali </a:t>
            </a:r>
            <a:r>
              <a:rPr b="1" lang="sk" sz="1800">
                <a:solidFill>
                  <a:srgbClr val="000000"/>
                </a:solidFill>
              </a:rPr>
              <a:t>(avverbi, verbi, aggettivi, nomi, interiezioni).</a:t>
            </a:r>
            <a:endParaRPr b="1" sz="1800"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Interiezioni e segnali discorsivi </a:t>
            </a:r>
            <a:endParaRPr/>
          </a:p>
        </p:txBody>
      </p:sp>
      <p:sp>
        <p:nvSpPr>
          <p:cNvPr id="115" name="Google Shape;115;p21"/>
          <p:cNvSpPr txBox="1"/>
          <p:nvPr/>
        </p:nvSpPr>
        <p:spPr>
          <a:xfrm>
            <a:off x="200250" y="1331993"/>
            <a:ext cx="87435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1800">
                <a:latin typeface="Roboto"/>
                <a:ea typeface="Roboto"/>
                <a:cs typeface="Roboto"/>
                <a:sym typeface="Roboto"/>
              </a:rPr>
              <a:t>Ruolo dei segnali discorsivi:</a:t>
            </a:r>
            <a:endParaRPr b="1"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800">
                <a:latin typeface="Roboto"/>
                <a:ea typeface="Roboto"/>
                <a:cs typeface="Roboto"/>
                <a:sym typeface="Roboto"/>
              </a:rPr>
              <a:t>Servono ad aprire o chiudere uno scambio comunicativo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-"/>
            </a:pPr>
            <a:r>
              <a:rPr lang="sk" sz="1800">
                <a:latin typeface="Roboto"/>
                <a:ea typeface="Roboto"/>
                <a:cs typeface="Roboto"/>
                <a:sym typeface="Roboto"/>
              </a:rPr>
              <a:t>"</a:t>
            </a:r>
            <a:r>
              <a:rPr lang="sk" sz="1800" u="sng">
                <a:latin typeface="Roboto"/>
                <a:ea typeface="Roboto"/>
                <a:cs typeface="Roboto"/>
                <a:sym typeface="Roboto"/>
              </a:rPr>
              <a:t>Buongiorno</a:t>
            </a:r>
            <a:r>
              <a:rPr lang="sk" sz="1800">
                <a:latin typeface="Roboto"/>
                <a:ea typeface="Roboto"/>
                <a:cs typeface="Roboto"/>
                <a:sym typeface="Roboto"/>
              </a:rPr>
              <a:t>, come va?"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800">
                <a:latin typeface="Roboto"/>
                <a:ea typeface="Roboto"/>
                <a:cs typeface="Roboto"/>
                <a:sym typeface="Roboto"/>
              </a:rPr>
              <a:t>Indicando la presa di parola o la continuazione del discorso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-"/>
            </a:pPr>
            <a:r>
              <a:rPr lang="sk" sz="1800">
                <a:latin typeface="Roboto"/>
                <a:ea typeface="Roboto"/>
                <a:cs typeface="Roboto"/>
                <a:sym typeface="Roboto"/>
              </a:rPr>
              <a:t>"Sarai d’accordo, </a:t>
            </a:r>
            <a:r>
              <a:rPr lang="sk" sz="1800" u="sng">
                <a:latin typeface="Roboto"/>
                <a:ea typeface="Roboto"/>
                <a:cs typeface="Roboto"/>
                <a:sym typeface="Roboto"/>
              </a:rPr>
              <a:t>no</a:t>
            </a:r>
            <a:r>
              <a:rPr lang="sk" sz="1800">
                <a:latin typeface="Roboto"/>
                <a:ea typeface="Roboto"/>
                <a:cs typeface="Roboto"/>
                <a:sym typeface="Roboto"/>
              </a:rPr>
              <a:t>?"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800">
                <a:latin typeface="Roboto"/>
                <a:ea typeface="Roboto"/>
                <a:cs typeface="Roboto"/>
                <a:sym typeface="Roboto"/>
              </a:rPr>
              <a:t>Segnalano attenzione o atteggiamento verso l’interlocutore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-"/>
            </a:pPr>
            <a:r>
              <a:rPr lang="sk" sz="1800">
                <a:latin typeface="Roboto"/>
                <a:ea typeface="Roboto"/>
                <a:cs typeface="Roboto"/>
                <a:sym typeface="Roboto"/>
              </a:rPr>
              <a:t>"</a:t>
            </a:r>
            <a:r>
              <a:rPr lang="sk" sz="1800" u="sng">
                <a:latin typeface="Roboto"/>
                <a:ea typeface="Roboto"/>
                <a:cs typeface="Roboto"/>
                <a:sym typeface="Roboto"/>
              </a:rPr>
              <a:t>Ah sì</a:t>
            </a:r>
            <a:r>
              <a:rPr lang="sk" sz="1800">
                <a:latin typeface="Roboto"/>
                <a:ea typeface="Roboto"/>
                <a:cs typeface="Roboto"/>
                <a:sym typeface="Roboto"/>
              </a:rPr>
              <a:t>?"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-"/>
            </a:pPr>
            <a:r>
              <a:rPr lang="sk" sz="1800">
                <a:latin typeface="Roboto"/>
                <a:ea typeface="Roboto"/>
                <a:cs typeface="Roboto"/>
                <a:sym typeface="Roboto"/>
              </a:rPr>
              <a:t> "</a:t>
            </a:r>
            <a:r>
              <a:rPr lang="sk" sz="1800" u="sng">
                <a:latin typeface="Roboto"/>
                <a:ea typeface="Roboto"/>
                <a:cs typeface="Roboto"/>
                <a:sym typeface="Roboto"/>
              </a:rPr>
              <a:t>Ma dai</a:t>
            </a:r>
            <a:r>
              <a:rPr lang="sk" sz="1800">
                <a:latin typeface="Roboto"/>
                <a:ea typeface="Roboto"/>
                <a:cs typeface="Roboto"/>
                <a:sym typeface="Roboto"/>
              </a:rPr>
              <a:t>!”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1800">
                <a:latin typeface="Roboto"/>
                <a:ea typeface="Roboto"/>
                <a:cs typeface="Roboto"/>
                <a:sym typeface="Roboto"/>
              </a:rPr>
              <a:t>Funzione dei segnali discorsivi:</a:t>
            </a:r>
            <a:endParaRPr b="1"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1800">
                <a:latin typeface="Roboto"/>
                <a:ea typeface="Roboto"/>
                <a:cs typeface="Roboto"/>
                <a:sym typeface="Roboto"/>
              </a:rPr>
              <a:t>                 </a:t>
            </a:r>
            <a:r>
              <a:rPr lang="sk" sz="1800">
                <a:latin typeface="Roboto"/>
                <a:ea typeface="Roboto"/>
                <a:cs typeface="Roboto"/>
                <a:sym typeface="Roboto"/>
              </a:rPr>
              <a:t>Agiscono "istruzioni" che parlante e ascoltatore condividono per regolarsi durante lo scambio.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1800">
                <a:latin typeface="Roboto"/>
                <a:ea typeface="Roboto"/>
                <a:cs typeface="Roboto"/>
                <a:sym typeface="Roboto"/>
              </a:rPr>
              <a:t>                      </a:t>
            </a:r>
            <a:r>
              <a:rPr lang="sk" sz="1800">
                <a:latin typeface="Roboto"/>
                <a:ea typeface="Roboto"/>
                <a:cs typeface="Roboto"/>
                <a:sym typeface="Roboto"/>
              </a:rPr>
              <a:t>   Sono fondamentali in certi contesti linguistici codificati.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