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3" r:id="rId3"/>
    <p:sldId id="614" r:id="rId4"/>
    <p:sldId id="615" r:id="rId5"/>
    <p:sldId id="616" r:id="rId6"/>
    <p:sldId id="617" r:id="rId7"/>
    <p:sldId id="618" r:id="rId8"/>
    <p:sldId id="619" r:id="rId9"/>
    <p:sldId id="671" r:id="rId10"/>
    <p:sldId id="620" r:id="rId11"/>
    <p:sldId id="621" r:id="rId12"/>
    <p:sldId id="622" r:id="rId13"/>
    <p:sldId id="623" r:id="rId14"/>
    <p:sldId id="624" r:id="rId15"/>
    <p:sldId id="626" r:id="rId16"/>
    <p:sldId id="625" r:id="rId17"/>
    <p:sldId id="627" r:id="rId18"/>
    <p:sldId id="628" r:id="rId19"/>
    <p:sldId id="629" r:id="rId20"/>
    <p:sldId id="630" r:id="rId21"/>
    <p:sldId id="631" r:id="rId22"/>
    <p:sldId id="632" r:id="rId23"/>
    <p:sldId id="662" r:id="rId24"/>
    <p:sldId id="666" r:id="rId25"/>
    <p:sldId id="633" r:id="rId26"/>
    <p:sldId id="669" r:id="rId27"/>
    <p:sldId id="634" r:id="rId28"/>
    <p:sldId id="635" r:id="rId29"/>
    <p:sldId id="663" r:id="rId30"/>
    <p:sldId id="664" r:id="rId31"/>
    <p:sldId id="636" r:id="rId32"/>
    <p:sldId id="637" r:id="rId33"/>
    <p:sldId id="639" r:id="rId34"/>
    <p:sldId id="638" r:id="rId35"/>
    <p:sldId id="640" r:id="rId36"/>
    <p:sldId id="641" r:id="rId37"/>
    <p:sldId id="642" r:id="rId38"/>
    <p:sldId id="665" r:id="rId39"/>
    <p:sldId id="644" r:id="rId40"/>
    <p:sldId id="645" r:id="rId41"/>
    <p:sldId id="647" r:id="rId42"/>
    <p:sldId id="650" r:id="rId43"/>
    <p:sldId id="668" r:id="rId44"/>
    <p:sldId id="667" r:id="rId45"/>
    <p:sldId id="648" r:id="rId46"/>
    <p:sldId id="646" r:id="rId47"/>
    <p:sldId id="651" r:id="rId48"/>
    <p:sldId id="652" r:id="rId49"/>
    <p:sldId id="653" r:id="rId50"/>
    <p:sldId id="654" r:id="rId51"/>
    <p:sldId id="655" r:id="rId52"/>
    <p:sldId id="656" r:id="rId53"/>
    <p:sldId id="657" r:id="rId54"/>
    <p:sldId id="658" r:id="rId55"/>
    <p:sldId id="660" r:id="rId56"/>
    <p:sldId id="661" r:id="rId57"/>
    <p:sldId id="591" r:id="rId58"/>
  </p:sldIdLst>
  <p:sldSz cx="12192000" cy="6858000"/>
  <p:notesSz cx="6858000" cy="9144000"/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85BF3-C25E-45C6-FE4B-70A526CD1F58}" v="2857" dt="2019-09-19T13:57:31.081"/>
    <p1510:client id="{68D06A17-4073-00AD-52BA-AA66FDA8AB7D}" v="178" dt="2019-09-19T10:08:52.891"/>
    <p1510:client id="{8477F4BE-3B82-1218-2883-999B73081D7B}" v="419" dt="2019-09-19T09:57:55.502"/>
    <p1510:client id="{A824DF15-E8A5-24DD-5AF8-2B78D52D6B37}" v="153" dt="2019-09-19T14:05:46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htp:/koncepce.knihovna.cz/" TargetMode="External"/><Relationship Id="rId2" Type="http://schemas.openxmlformats.org/officeDocument/2006/relationships/hyperlink" Target="https://ipk.nkp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zakonyprolidi.cz/cs/2000-121" TargetMode="External"/><Relationship Id="rId4" Type="http://schemas.openxmlformats.org/officeDocument/2006/relationships/hyperlink" Target="http://www.zakonyprolidi.cz/cs/2001-257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8.jpeg"/><Relationship Id="rId7" Type="http://schemas.openxmlformats.org/officeDocument/2006/relationships/image" Target="../media/image95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4.jpeg"/><Relationship Id="rId4" Type="http://schemas.openxmlformats.org/officeDocument/2006/relationships/image" Target="../media/image99.jpeg"/><Relationship Id="rId9" Type="http://schemas.openxmlformats.org/officeDocument/2006/relationships/image" Target="../media/image103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37176303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.cz/" TargetMode="External"/><Relationship Id="rId2" Type="http://schemas.openxmlformats.org/officeDocument/2006/relationships/hyperlink" Target="http://www.narodnikvalifikace.cz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narodnikvalifikace.cz/kvalifikace-1632-Knihovnik_specialista_spravce_digitalni_knihovny" TargetMode="External"/><Relationship Id="rId3" Type="http://schemas.openxmlformats.org/officeDocument/2006/relationships/hyperlink" Target="http://narodnikvalifikace.cz/kvalifikace-1246-Knihovnik_katalogizator/revize-701" TargetMode="External"/><Relationship Id="rId7" Type="http://schemas.openxmlformats.org/officeDocument/2006/relationships/hyperlink" Target="http://narodnikvalifikace.cz/kvalifikace-1244-Knihovnik_v_knihovne_pro_deti/revize-703" TargetMode="External"/><Relationship Id="rId2" Type="http://schemas.openxmlformats.org/officeDocument/2006/relationships/hyperlink" Target="http://narodnikvalifikace.cz/kvalifikace-1247-Knihovnik_akviziter/revize-7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rodnikvalifikace.cz/kvalifikace-1243-Knihovnik_v_primych_sluzbach/revize-704" TargetMode="External"/><Relationship Id="rId5" Type="http://schemas.openxmlformats.org/officeDocument/2006/relationships/hyperlink" Target="http://narodnikvalifikace.cz/kvalifikace-1242-Referencni_knihovnik/revize-878" TargetMode="External"/><Relationship Id="rId10" Type="http://schemas.openxmlformats.org/officeDocument/2006/relationships/hyperlink" Target="http://narodnikvalifikace.cz/vyber-kvalifikace/profesni-kvalifikace/skupiny-oboru-37" TargetMode="External"/><Relationship Id="rId4" Type="http://schemas.openxmlformats.org/officeDocument/2006/relationships/hyperlink" Target="http://narodnikvalifikace.cz/kvalifikace-1245-Knihovnik_pracovnik_spravy_fondu/revize-702" TargetMode="External"/><Relationship Id="rId9" Type="http://schemas.openxmlformats.org/officeDocument/2006/relationships/hyperlink" Target="http://narodnikvalifikace.cz/kvalifikace-1133-Samostatny_systemovy_knihovnik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ydavatelstvi.citace.com/cs/produkt-s-potiskem/knihovnicke-fondy-procesy-a-sluzb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a.org/files/assets/hq/publications/series/147-cs.pdf" TargetMode="External"/><Relationship Id="rId2" Type="http://schemas.openxmlformats.org/officeDocument/2006/relationships/hyperlink" Target="http://www.mzk.cz/pro-knihovny/vzdelavani-knihovniku/prirucka-pro-knihovnik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Co je knihovna?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Kdo je knihovník? A proč chci studovat zrovna tento obor?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4744107" y="5667601"/>
            <a:ext cx="642033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cs-CZ" dirty="0"/>
              <a:t> ISKB02 Úvod do knihovnictví, podzim </a:t>
            </a:r>
            <a:r>
              <a:rPr lang="cs-CZ" dirty="0" smtClean="0"/>
              <a:t>2024</a:t>
            </a:r>
            <a:endParaRPr lang="cs-CZ" dirty="0"/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4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9BFCD-59DC-434A-9AEA-857CCAD8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B75266-AE52-4495-8AEF-DDA55507B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Informace pro knihovny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Koncepce.knihovna.cz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 zákon</a:t>
            </a:r>
            <a:endParaRPr lang="cs-CZ" dirty="0"/>
          </a:p>
          <a:p>
            <a:r>
              <a:rPr lang="cs-CZ" dirty="0">
                <a:ea typeface="+mn-lt"/>
                <a:cs typeface="+mn-lt"/>
                <a:hlinkClick r:id="rId5"/>
              </a:rPr>
              <a:t>Autorský zákon</a:t>
            </a:r>
            <a:endParaRPr lang="cs-CZ" dirty="0"/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8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6FBEA2-2939-4133-A8EC-9D57FA4C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</a:t>
            </a:r>
            <a:r>
              <a:rPr lang="cs-CZ" dirty="0" err="1">
                <a:cs typeface="Calibri Light"/>
              </a:rPr>
              <a:t>Fotovýzkum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21AF65-A768-4174-84C7-55A80149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07245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cs typeface="Calibri" panose="020F0502020204030204"/>
              </a:rPr>
              <a:t>Vyfoťte:</a:t>
            </a: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1. místo, kde se učíte na důležitou zkoušku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2. co potřebujete k učení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3. vaši oblíbenou knihovnu nebo knihovnu ve vašem městě/obci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4. oblíbené místo ve vaší knihovně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5. místo ve vaší knihovně, které nesnášíte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6. co je pro vás knihovna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731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5971B-0933-4366-8115-51834326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odevzdání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1B5A4E-3386-43FC-890D-A2FBAE994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cs typeface="Calibri"/>
              </a:rPr>
              <a:t>odevzdávárna předmětu v </a:t>
            </a:r>
            <a:r>
              <a:rPr lang="cs-CZ" dirty="0" err="1">
                <a:cs typeface="Calibri"/>
              </a:rPr>
              <a:t>ISu</a:t>
            </a:r>
            <a:endParaRPr lang="cs-CZ" dirty="0" err="1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založte wordovský dokument</a:t>
            </a:r>
          </a:p>
          <a:p>
            <a:pPr lvl="1"/>
            <a:r>
              <a:rPr lang="cs-CZ" dirty="0">
                <a:cs typeface="Calibri"/>
              </a:rPr>
              <a:t>název dokumentu = Vaše příjmení</a:t>
            </a:r>
          </a:p>
          <a:p>
            <a:pPr lvl="1"/>
            <a:r>
              <a:rPr lang="cs-CZ" dirty="0">
                <a:cs typeface="Calibri"/>
              </a:rPr>
              <a:t>do dokumentu vložte vždy číslo, foto a krátký komentář</a:t>
            </a:r>
          </a:p>
          <a:p>
            <a:r>
              <a:rPr lang="cs-CZ" dirty="0">
                <a:ea typeface="+mn-lt"/>
                <a:cs typeface="+mn-lt"/>
              </a:rPr>
              <a:t>vyhodnocení na konci semestru</a:t>
            </a:r>
          </a:p>
          <a:p>
            <a:r>
              <a:rPr lang="cs-CZ" dirty="0">
                <a:cs typeface="Calibri"/>
              </a:rPr>
              <a:t>termín: do </a:t>
            </a:r>
            <a:r>
              <a:rPr lang="cs-CZ" dirty="0" smtClean="0">
                <a:cs typeface="Calibri"/>
              </a:rPr>
              <a:t>31.10.2024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06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obloha, voda, exteriér, řeka&#10;&#10;Popis vygenerovaný s velmi vysokou mírou spolehlivosti">
            <a:extLst>
              <a:ext uri="{FF2B5EF4-FFF2-40B4-BE49-F238E27FC236}">
                <a16:creationId xmlns:a16="http://schemas.microsoft.com/office/drawing/2014/main" id="{E81136F5-C287-463C-9CAD-CFAD50E75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447795-F650-4041-8829-418A2081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8000" dirty="0">
                <a:solidFill>
                  <a:srgbClr val="FFFFFF"/>
                </a:solidFill>
              </a:rPr>
              <a:t>PROLEGOMENA OBORU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aneb</a:t>
            </a:r>
            <a:r>
              <a:rPr lang="en-US" sz="6000" dirty="0">
                <a:solidFill>
                  <a:srgbClr val="FFFFFF"/>
                </a:solidFill>
              </a:rPr>
              <a:t> </a:t>
            </a:r>
            <a:r>
              <a:rPr lang="en-US" sz="6000" dirty="0" err="1">
                <a:solidFill>
                  <a:srgbClr val="FFFFFF"/>
                </a:solidFill>
              </a:rPr>
              <a:t>Proč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cs-CZ" sz="6000" dirty="0">
                <a:solidFill>
                  <a:srgbClr val="FFFFFF"/>
                </a:solidFill>
              </a:rPr>
              <a:t>jet</a:t>
            </a:r>
            <a:r>
              <a:rPr lang="en-US" sz="6000" dirty="0">
                <a:solidFill>
                  <a:srgbClr val="FFFFFF"/>
                </a:solidFill>
              </a:rPr>
              <a:t> do </a:t>
            </a:r>
            <a:r>
              <a:rPr lang="en-US" sz="6000" dirty="0" err="1">
                <a:solidFill>
                  <a:srgbClr val="FFFFFF"/>
                </a:solidFill>
              </a:rPr>
              <a:t>Křižanova</a:t>
            </a:r>
            <a:endParaRPr lang="en-US" sz="6000" dirty="0">
              <a:cs typeface="Calibri Ligh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024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1F0AE9-2311-4F71-A31C-C497A49C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05" y="1962627"/>
            <a:ext cx="6564885" cy="2767563"/>
          </a:xfrm>
        </p:spPr>
        <p:txBody>
          <a:bodyPr anchor="ctr">
            <a:normAutofit/>
          </a:bodyPr>
          <a:lstStyle/>
          <a:p>
            <a:r>
              <a:rPr lang="cs-CZ" sz="6600" dirty="0">
                <a:cs typeface="Calibri Light"/>
              </a:rPr>
              <a:t>Co je knihovna?</a:t>
            </a:r>
            <a:endParaRPr lang="cs-CZ" sz="6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Obrázek 28" descr="Obsah obrázku budova&#10;&#10;Popis vygenerovaný s velmi vysokou mírou spolehlivosti">
            <a:extLst>
              <a:ext uri="{FF2B5EF4-FFF2-40B4-BE49-F238E27FC236}">
                <a16:creationId xmlns:a16="http://schemas.microsoft.com/office/drawing/2014/main" id="{92C31804-FDF5-4814-BBF7-A3E053C8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7" y="1811768"/>
            <a:ext cx="3074894" cy="30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72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6EAE78-7D5C-4A10-8BFD-0AC21CA7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Moravská zemská knihovna v Brně</a:t>
            </a:r>
          </a:p>
        </p:txBody>
      </p:sp>
      <p:pic>
        <p:nvPicPr>
          <p:cNvPr id="6" name="Obrázek 6" descr="Obsah obrázku patro, interiér, strop, židle&#10;&#10;Popis vygenerovaný s velmi vysokou mírou spolehlivosti">
            <a:extLst>
              <a:ext uri="{FF2B5EF4-FFF2-40B4-BE49-F238E27FC236}">
                <a16:creationId xmlns:a16="http://schemas.microsoft.com/office/drawing/2014/main" id="{756CC1EA-7B80-4135-8171-5321D979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1" r="16937" b="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4" name="Obrázek 4" descr="Obsah obrázku exteriér, obloha, budova, silnice&#10;&#10;Popis vygenerovaný s velmi vysokou mírou spolehlivosti">
            <a:extLst>
              <a:ext uri="{FF2B5EF4-FFF2-40B4-BE49-F238E27FC236}">
                <a16:creationId xmlns:a16="http://schemas.microsoft.com/office/drawing/2014/main" id="{33C3448A-3E07-4AC0-9E8B-853783E19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181" r="21967" b="-3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interiér, strop, patro, police&#10;&#10;Popis vygenerovaný s velmi vysokou mírou spolehlivosti">
            <a:extLst>
              <a:ext uri="{FF2B5EF4-FFF2-40B4-BE49-F238E27FC236}">
                <a16:creationId xmlns:a16="http://schemas.microsoft.com/office/drawing/2014/main" id="{D27E8052-A53D-413C-80B7-3FE4AF698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8" r="3453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692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BDBDA8-5875-4BAE-A873-CDFBCB30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  <a:cs typeface="Calibri Light"/>
              </a:rPr>
              <a:t>Národní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technická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knihovna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v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Praze</a:t>
            </a:r>
            <a:endParaRPr lang="en-US" sz="3600" dirty="0" err="1">
              <a:solidFill>
                <a:srgbClr val="FFFFFF"/>
              </a:solidFill>
            </a:endParaRPr>
          </a:p>
        </p:txBody>
      </p:sp>
      <p:pic>
        <p:nvPicPr>
          <p:cNvPr id="10" name="Obrázek 10" descr="Obsah obrázku interiér&#10;&#10;Popis vygenerovaný s velmi vysokou mírou spolehlivosti">
            <a:extLst>
              <a:ext uri="{FF2B5EF4-FFF2-40B4-BE49-F238E27FC236}">
                <a16:creationId xmlns:a16="http://schemas.microsoft.com/office/drawing/2014/main" id="{CE0D9CFF-F7C9-42DC-BE2A-90BE295F7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6" r="-2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2" name="Obrázek 12" descr="Obsah obrázku žlutá, interiér, stůl, zeď&#10;&#10;Popis vygenerovaný s vysokou mírou spolehlivosti">
            <a:extLst>
              <a:ext uri="{FF2B5EF4-FFF2-40B4-BE49-F238E27FC236}">
                <a16:creationId xmlns:a16="http://schemas.microsoft.com/office/drawing/2014/main" id="{B216A05B-2108-41F3-A66C-4FD7465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6" r="13929" b="-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budova, exteriér, obloha, země&#10;&#10;Popis vygenerovaný s velmi vysokou mírou spolehlivosti">
            <a:extLst>
              <a:ext uri="{FF2B5EF4-FFF2-40B4-BE49-F238E27FC236}">
                <a16:creationId xmlns:a16="http://schemas.microsoft.com/office/drawing/2014/main" id="{B5F73BE1-B51B-44F9-949B-0D447BBCA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831" r="23526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7479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DB41AD-D257-4CFC-8231-2852E25A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Ústřední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knihovna</a:t>
            </a:r>
            <a:r>
              <a:rPr lang="en-US" sz="3600" dirty="0">
                <a:solidFill>
                  <a:srgbClr val="FFFFFF"/>
                </a:solidFill>
              </a:rPr>
              <a:t> FF MU</a:t>
            </a:r>
          </a:p>
        </p:txBody>
      </p:sp>
      <p:pic>
        <p:nvPicPr>
          <p:cNvPr id="10" name="Obrázek 10" descr="Obsah obrázku knihovna, interiér, police, místnost&#10;&#10;Popis vygenerovaný s velmi vysokou mírou spolehlivosti">
            <a:extLst>
              <a:ext uri="{FF2B5EF4-FFF2-40B4-BE49-F238E27FC236}">
                <a16:creationId xmlns:a16="http://schemas.microsoft.com/office/drawing/2014/main" id="{974477BB-FB5B-4A07-8398-3B349A922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9" r="17999" b="1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8" name="Obrázek 8" descr="Obsah obrázku interiér, patro, knihovna, stůl&#10;&#10;Popis vygenerovaný s velmi vysokou mírou spolehlivosti">
            <a:extLst>
              <a:ext uri="{FF2B5EF4-FFF2-40B4-BE49-F238E27FC236}">
                <a16:creationId xmlns:a16="http://schemas.microsoft.com/office/drawing/2014/main" id="{EF298FF3-1816-45D9-85A2-28F68911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9" r="-4" b="1312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budova, exteriér, obloha&#10;&#10;Popis vygenerovaný s velmi vysokou mírou spolehlivosti">
            <a:extLst>
              <a:ext uri="{FF2B5EF4-FFF2-40B4-BE49-F238E27FC236}">
                <a16:creationId xmlns:a16="http://schemas.microsoft.com/office/drawing/2014/main" id="{17E96047-E29F-4B33-8052-EF01DA2D2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211" r="2726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4092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patro, interiér, stůl, budova&#10;&#10;Popis vygenerovaný s velmi vysokou mírou spolehlivosti">
            <a:extLst>
              <a:ext uri="{FF2B5EF4-FFF2-40B4-BE49-F238E27FC236}">
                <a16:creationId xmlns:a16="http://schemas.microsoft.com/office/drawing/2014/main" id="{84E174EE-4730-43E0-9E42-FAD1AD62F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81" b="2151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EC85C9-3FF3-439A-AC52-89F9C747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Národní knihovna  - Klementinum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9277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537953-69FA-4D4A-BAC0-DF02348C0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Knihovna obce Kujavy</a:t>
            </a:r>
          </a:p>
        </p:txBody>
      </p:sp>
      <p:pic>
        <p:nvPicPr>
          <p:cNvPr id="4" name="Obrázek 4" descr="Obsah obrázku exteriér, strom, budova, silnice&#10;&#10;Popis vygenerovaný s velmi vysokou mírou spolehlivosti">
            <a:extLst>
              <a:ext uri="{FF2B5EF4-FFF2-40B4-BE49-F238E27FC236}">
                <a16:creationId xmlns:a16="http://schemas.microsoft.com/office/drawing/2014/main" id="{A0F7EEEB-93AB-4A37-9128-3366F212A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86" r="5822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632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17D0E-048B-457D-9829-94C392C2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Harmonogram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7BA8A-69CD-4D64-8DD0-70D8C2C97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páteční výuka 14:00-15:30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cs typeface="Calibri" panose="020F0502020204030204"/>
              </a:rPr>
              <a:t>exkurze do MZK</a:t>
            </a:r>
          </a:p>
          <a:p>
            <a:pPr lvl="1"/>
            <a:r>
              <a:rPr lang="cs-CZ" dirty="0">
                <a:cs typeface="Calibri" panose="020F0502020204030204"/>
              </a:rPr>
              <a:t>v rámci </a:t>
            </a:r>
            <a:r>
              <a:rPr lang="cs-CZ" dirty="0" smtClean="0">
                <a:cs typeface="Calibri" panose="020F0502020204030204"/>
              </a:rPr>
              <a:t>výuky</a:t>
            </a:r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1915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B16A53-3782-4CFB-8799-04616F5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Městská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knihovna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sz="4400" dirty="0" err="1">
                <a:solidFill>
                  <a:srgbClr val="FFFFFF"/>
                </a:solidFill>
              </a:rPr>
              <a:t>Česká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Třebová</a:t>
            </a:r>
            <a:endParaRPr lang="en-US" sz="4400" dirty="0" err="1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budova, exteriér, obloha, silnice&#10;&#10;Popis vygenerovaný s velmi vysokou mírou spolehlivosti">
            <a:extLst>
              <a:ext uri="{FF2B5EF4-FFF2-40B4-BE49-F238E27FC236}">
                <a16:creationId xmlns:a16="http://schemas.microsoft.com/office/drawing/2014/main" id="{2D8D6713-2678-4245-BCFE-784F5D2C3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15" r="25740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1214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B071F4D-76BA-41B7-AF5E-21D1B78A8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id="{86FCD404-9027-499D-9BB6-82690AFB8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4" r="4776"/>
          <a:stretch/>
        </p:blipFill>
        <p:spPr>
          <a:xfrm>
            <a:off x="20" y="10"/>
            <a:ext cx="3194655" cy="6857990"/>
          </a:xfrm>
          <a:prstGeom prst="rect">
            <a:avLst/>
          </a:prstGeom>
        </p:spPr>
      </p:pic>
      <p:pic>
        <p:nvPicPr>
          <p:cNvPr id="8" name="Obrázek 8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id="{E7BA0E85-D9C3-486A-84AA-73B2D57B5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9" r="-4" b="-4"/>
          <a:stretch/>
        </p:blipFill>
        <p:spPr>
          <a:xfrm>
            <a:off x="3355541" y="1"/>
            <a:ext cx="1637339" cy="2814321"/>
          </a:xfrm>
          <a:prstGeom prst="rect">
            <a:avLst/>
          </a:prstGeom>
        </p:spPr>
      </p:pic>
      <p:pic>
        <p:nvPicPr>
          <p:cNvPr id="10" name="Obrázek 10" descr="Obsah obrázku patro, interiér, zeď, místnost&#10;&#10;Popis vygenerovaný s velmi vysokou mírou spolehlivosti">
            <a:extLst>
              <a:ext uri="{FF2B5EF4-FFF2-40B4-BE49-F238E27FC236}">
                <a16:creationId xmlns:a16="http://schemas.microsoft.com/office/drawing/2014/main" id="{DFD525EA-0142-4FDD-BC0A-1C680DEC8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61" r="1" b="6644"/>
          <a:stretch/>
        </p:blipFill>
        <p:spPr>
          <a:xfrm>
            <a:off x="5153748" y="-975"/>
            <a:ext cx="2377110" cy="2814320"/>
          </a:xfrm>
          <a:prstGeom prst="rect">
            <a:avLst/>
          </a:prstGeom>
        </p:spPr>
      </p:pic>
      <p:pic>
        <p:nvPicPr>
          <p:cNvPr id="4" name="Obrázek 4" descr="Obsah obrázku interiér, police, kniha, místnost&#10;&#10;Popis vygenerovaný s velmi vysokou mírou spolehlivosti">
            <a:extLst>
              <a:ext uri="{FF2B5EF4-FFF2-40B4-BE49-F238E27FC236}">
                <a16:creationId xmlns:a16="http://schemas.microsoft.com/office/drawing/2014/main" id="{41F0916A-675C-4EEC-983C-107478538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35" r="15732" b="-3"/>
          <a:stretch/>
        </p:blipFill>
        <p:spPr>
          <a:xfrm>
            <a:off x="3356712" y="2963015"/>
            <a:ext cx="4181563" cy="389498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59042FD-2D65-4239-8BD0-71C98C0E1D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99142" y="0"/>
            <a:ext cx="44990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8188FB-26A8-4EE7-855E-6A7FED6B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0079"/>
            <a:ext cx="3636261" cy="31907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 err="1">
                <a:solidFill>
                  <a:srgbClr val="FFFFFF"/>
                </a:solidFill>
              </a:rPr>
              <a:t>Městská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knihovna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/>
              <a:t/>
            </a:r>
            <a:br>
              <a:rPr lang="en-US" sz="4700" dirty="0"/>
            </a:br>
            <a:r>
              <a:rPr lang="en-US" sz="4700" dirty="0" err="1">
                <a:solidFill>
                  <a:srgbClr val="FFFFFF"/>
                </a:solidFill>
              </a:rPr>
              <a:t>Česká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Třebová</a:t>
            </a:r>
            <a:endParaRPr lang="en-US" sz="4700" dirty="0" err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FA3A5B-E53E-46E9-8D6D-21E4EE2C3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9869" y="3996022"/>
            <a:ext cx="3636262" cy="2319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cap="all" spc="200" dirty="0" err="1">
                <a:solidFill>
                  <a:srgbClr val="FFFFFF"/>
                </a:solidFill>
                <a:latin typeface="+mj-lt"/>
              </a:rPr>
              <a:t>interiér</a:t>
            </a:r>
            <a:endParaRPr lang="en-US" sz="2000" cap="all" spc="200" dirty="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68B810-3FFA-4D90-9F1C-938BE544B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3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1C517C-7F6F-49E8-8789-542881A3E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8165" y="3913426"/>
            <a:ext cx="2468880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783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A8433D0D-2814-4D55-BAB3-6BD1ADB09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0" b="31892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Knihovna Cesty domů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1970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C16D81-C684-41B3-91CA-034B36EBF4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2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Digitalniknihovna.cz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7277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awesomescreenshot.s3.amazonaws.com/image/1057689/50759955-8550faa7389f1659d075a7842c873af2.png?X-Amz-Algorithm=AWS4-HMAC-SHA256&amp;X-Amz-Credential=AKIAJSCJQ2NM3XLFPVKA%2F20240925%2Fus-east-1%2Fs3%2Faws4_request&amp;X-Amz-Date=20240925T120048Z&amp;X-Amz-Expires=28800&amp;X-Amz-SignedHeaders=host&amp;X-Amz-Signature=7aadd124b9a31a6131e3fbc6bd9aca16b24010a5f67975deb5ea7f3efc31687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66"/>
          <a:stretch/>
        </p:blipFill>
        <p:spPr bwMode="auto">
          <a:xfrm>
            <a:off x="1284439" y="111376"/>
            <a:ext cx="9619915" cy="486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Knihovny</a:t>
            </a:r>
            <a:r>
              <a:rPr lang="en-US" sz="3600" dirty="0">
                <a:solidFill>
                  <a:srgbClr val="FFFFFF"/>
                </a:solidFill>
              </a:rPr>
              <a:t>.cz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679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0A2616-E2E7-4F2E-BC08-4F8ED7A2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Bibliobus</a:t>
            </a:r>
          </a:p>
        </p:txBody>
      </p:sp>
      <p:pic>
        <p:nvPicPr>
          <p:cNvPr id="6" name="Obrázek 6" descr="Obsah obrázku obloha, autobus, silnice, žlutá&#10;&#10;Popis vygenerovaný s velmi vysokou mírou spolehlivosti">
            <a:extLst>
              <a:ext uri="{FF2B5EF4-FFF2-40B4-BE49-F238E27FC236}">
                <a16:creationId xmlns:a16="http://schemas.microsoft.com/office/drawing/2014/main" id="{C46AD6E2-9134-49F1-907D-86337988D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7" r="25767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8" name="Obrázek 19" descr="Obsah obrázku interiér, osoba, kniha, police&#10;&#10;Popis vygenerovaný s velmi vysokou mírou spolehlivosti">
            <a:extLst>
              <a:ext uri="{FF2B5EF4-FFF2-40B4-BE49-F238E27FC236}">
                <a16:creationId xmlns:a16="http://schemas.microsoft.com/office/drawing/2014/main" id="{DD63B0D4-6282-4023-B671-DC7182BB4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916" r="16225" b="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exteriér, obloha, silnice, strom&#10;&#10;Popis vygenerovaný s velmi vysokou mírou spolehlivosti">
            <a:extLst>
              <a:ext uri="{FF2B5EF4-FFF2-40B4-BE49-F238E27FC236}">
                <a16:creationId xmlns:a16="http://schemas.microsoft.com/office/drawing/2014/main" id="{C96784ED-A90F-4DC0-ABE0-56376B683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20" r="11650" b="-2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9436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ěstská knihovna otevřela v Centru Černý Most samoobslužnou pobočku">
            <a:extLst>
              <a:ext uri="{FF2B5EF4-FFF2-40B4-BE49-F238E27FC236}">
                <a16:creationId xmlns:a16="http://schemas.microsoft.com/office/drawing/2014/main" id="{7F6E80CC-E3A0-7D89-D313-D8CC952268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0A2616-E2E7-4F2E-BC08-4F8ED7A2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Samoobslužný kiosek v (obchodním) Centru Černý Most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8785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414D18-AD0C-4EEA-9279-76A3C649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...a tohle taky měla být knihovna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Obrázek 15" descr="Obsah obrázku strom, exteriér&#10;&#10;Popis vygenerovaný s velmi vysokou mírou spolehlivosti">
            <a:extLst>
              <a:ext uri="{FF2B5EF4-FFF2-40B4-BE49-F238E27FC236}">
                <a16:creationId xmlns:a16="http://schemas.microsoft.com/office/drawing/2014/main" id="{354D709D-B820-429C-8413-6B3B23EC9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" r="21" b="4006"/>
          <a:stretch/>
        </p:blipFill>
        <p:spPr>
          <a:xfrm>
            <a:off x="3175" y="-161"/>
            <a:ext cx="12192012" cy="49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33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751E-6ADE-4416-A817-03FE0306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Knihovna Na Křižovatce</a:t>
            </a:r>
            <a:endParaRPr lang="cs-CZ" dirty="0"/>
          </a:p>
        </p:txBody>
      </p:sp>
      <p:pic>
        <p:nvPicPr>
          <p:cNvPr id="4" name="Obrázek 4" descr="Obsah obrázku interiér, zeď, počítač, elektronika&#10;&#10;Popis vygenerovaný s velmi vysokou mírou spolehlivosti">
            <a:extLst>
              <a:ext uri="{FF2B5EF4-FFF2-40B4-BE49-F238E27FC236}">
                <a16:creationId xmlns:a16="http://schemas.microsoft.com/office/drawing/2014/main" id="{B1458849-5843-45A6-BF68-EB20D9E19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66" y="4125891"/>
            <a:ext cx="2190750" cy="1640541"/>
          </a:xfrm>
          <a:prstGeom prst="rect">
            <a:avLst/>
          </a:prstGeom>
        </p:spPr>
      </p:pic>
      <p:pic>
        <p:nvPicPr>
          <p:cNvPr id="6" name="Obrázek 6" descr="Obsah obrázku osoba, interiér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F88EBA08-F7C0-4891-94B9-C4EA6D70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203" y="2004732"/>
            <a:ext cx="2627219" cy="1961029"/>
          </a:xfrm>
          <a:prstGeom prst="rect">
            <a:avLst/>
          </a:prstGeom>
        </p:spPr>
      </p:pic>
      <p:pic>
        <p:nvPicPr>
          <p:cNvPr id="8" name="Obrázek 8" descr="Obsah obrázku osoba, skupina, pózování, interiér&#10;&#10;Popis vygenerovaný s velmi vysokou mírou spolehlivosti">
            <a:extLst>
              <a:ext uri="{FF2B5EF4-FFF2-40B4-BE49-F238E27FC236}">
                <a16:creationId xmlns:a16="http://schemas.microsoft.com/office/drawing/2014/main" id="{16B5E9A7-AACE-4AA8-8B7B-1222B8C40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209" y="4118333"/>
            <a:ext cx="2338667" cy="1635498"/>
          </a:xfrm>
          <a:prstGeom prst="rect">
            <a:avLst/>
          </a:prstGeom>
        </p:spPr>
      </p:pic>
      <p:pic>
        <p:nvPicPr>
          <p:cNvPr id="10" name="Obrázek 10" descr="Obsah obrázku interiér, stůl, patro&#10;&#10;Popis vygenerovaný s velmi vysokou mírou spolehlivosti">
            <a:extLst>
              <a:ext uri="{FF2B5EF4-FFF2-40B4-BE49-F238E27FC236}">
                <a16:creationId xmlns:a16="http://schemas.microsoft.com/office/drawing/2014/main" id="{36B46FE3-DBF5-4658-B0AF-7364B6A4A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60" y="2010691"/>
            <a:ext cx="2352675" cy="1959908"/>
          </a:xfrm>
          <a:prstGeom prst="rect">
            <a:avLst/>
          </a:prstGeom>
        </p:spPr>
      </p:pic>
      <p:pic>
        <p:nvPicPr>
          <p:cNvPr id="14" name="Obrázek 14" descr="Obsah obrázku osoba, interiér, stojící, zeď&#10;&#10;Popis vygenerovaný s velmi vysokou mírou spolehlivosti">
            <a:extLst>
              <a:ext uri="{FF2B5EF4-FFF2-40B4-BE49-F238E27FC236}">
                <a16:creationId xmlns:a16="http://schemas.microsoft.com/office/drawing/2014/main" id="{3C8E78C9-1FCC-4087-8D4F-4996BA01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241" y="2008654"/>
            <a:ext cx="2619375" cy="1962150"/>
          </a:xfrm>
          <a:prstGeom prst="rect">
            <a:avLst/>
          </a:prstGeom>
        </p:spPr>
      </p:pic>
      <p:pic>
        <p:nvPicPr>
          <p:cNvPr id="16" name="Obrázek 16" descr="Obsah obrázku interiér, osoba, kniha, vsedě&#10;&#10;Popis vygenerovaný s velmi vysokou mírou spolehlivosti">
            <a:extLst>
              <a:ext uri="{FF2B5EF4-FFF2-40B4-BE49-F238E27FC236}">
                <a16:creationId xmlns:a16="http://schemas.microsoft.com/office/drawing/2014/main" id="{A68259A0-FF1C-4D90-BDAB-267FF1F47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536" y="4121523"/>
            <a:ext cx="2413188" cy="1636059"/>
          </a:xfrm>
          <a:prstGeom prst="rect">
            <a:avLst/>
          </a:prstGeom>
        </p:spPr>
      </p:pic>
      <p:pic>
        <p:nvPicPr>
          <p:cNvPr id="18" name="Obrázek 18" descr="Obsah obrázku budova, zeď, interiér, silnice&#10;&#10;Popis vygenerovaný s vysokou mírou spolehlivosti">
            <a:extLst>
              <a:ext uri="{FF2B5EF4-FFF2-40B4-BE49-F238E27FC236}">
                <a16:creationId xmlns:a16="http://schemas.microsoft.com/office/drawing/2014/main" id="{BC3961C9-FF5D-4A59-922A-D813EA298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062" y="4120123"/>
            <a:ext cx="2657475" cy="1647825"/>
          </a:xfrm>
          <a:prstGeom prst="rect">
            <a:avLst/>
          </a:prstGeom>
        </p:spPr>
      </p:pic>
      <p:pic>
        <p:nvPicPr>
          <p:cNvPr id="20" name="Obrázek 20" descr="Obsah obrázku interiér, osoba, knihovna, místnost&#10;&#10;Popis vygenerovaný s velmi vysokou mírou spolehlivosti">
            <a:extLst>
              <a:ext uri="{FF2B5EF4-FFF2-40B4-BE49-F238E27FC236}">
                <a16:creationId xmlns:a16="http://schemas.microsoft.com/office/drawing/2014/main" id="{EF9FE8E3-7785-4B0F-A899-EC45B4D8A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005" y="2010896"/>
            <a:ext cx="2595282" cy="1957667"/>
          </a:xfrm>
          <a:prstGeom prst="rect">
            <a:avLst/>
          </a:prstGeom>
        </p:spPr>
      </p:pic>
      <p:pic>
        <p:nvPicPr>
          <p:cNvPr id="22" name="Obrázek 22" descr="Obsah obrázku osoba, interiér, držení, zeď&#10;&#10;Popis vygenerovaný s velmi vysokou mírou spolehlivosti">
            <a:extLst>
              <a:ext uri="{FF2B5EF4-FFF2-40B4-BE49-F238E27FC236}">
                <a16:creationId xmlns:a16="http://schemas.microsoft.com/office/drawing/2014/main" id="{963876F9-FDA0-4A13-A0BC-464FF29E9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7524" y="4126973"/>
            <a:ext cx="1258981" cy="16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1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E16D43-5878-4D91-8F37-34E22B78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066596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Knihovna Na </a:t>
            </a:r>
            <a:r>
              <a:rPr lang="cs-CZ" sz="3600" dirty="0" smtClean="0">
                <a:solidFill>
                  <a:srgbClr val="FFFFFF"/>
                </a:solidFill>
              </a:rPr>
              <a:t>Křižovatce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ovéPole 2"/>
          <p:cNvSpPr txBox="1"/>
          <p:nvPr/>
        </p:nvSpPr>
        <p:spPr>
          <a:xfrm>
            <a:off x="1082842" y="5837092"/>
            <a:ext cx="613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https://</a:t>
            </a:r>
            <a:r>
              <a:rPr lang="cs-CZ" sz="2000" b="1" dirty="0" smtClean="0">
                <a:solidFill>
                  <a:schemeClr val="bg1"/>
                </a:solidFill>
              </a:rPr>
              <a:t>knihovna.kisk.cz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Knihovna Jiřího Mahena v Brn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2" y="176462"/>
            <a:ext cx="6835489" cy="45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nihovna Jiřího Mahena v Brn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176462"/>
            <a:ext cx="4780547" cy="318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087343" y="6183613"/>
            <a:ext cx="4711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https://www.facebook.com/nakrizovatce/</a:t>
            </a:r>
          </a:p>
        </p:txBody>
      </p:sp>
    </p:spTree>
    <p:extLst>
      <p:ext uri="{BB962C8B-B14F-4D97-AF65-F5344CB8AC3E}">
        <p14:creationId xmlns:p14="http://schemas.microsoft.com/office/powerpoint/2010/main" val="3522502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DDA77-670E-423E-961C-52C596F5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Podmínky ukončení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B03FE8-A841-46B6-B0A2-91A54317B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 smtClean="0">
                <a:cs typeface="Calibri"/>
              </a:rPr>
              <a:t>docházka</a:t>
            </a:r>
            <a:endParaRPr lang="cs-CZ" dirty="0" smtClean="0">
              <a:cs typeface="Calibri"/>
            </a:endParaRPr>
          </a:p>
          <a:p>
            <a:r>
              <a:rPr lang="cs-CZ" dirty="0" smtClean="0">
                <a:cs typeface="Calibri"/>
              </a:rPr>
              <a:t>hybridní </a:t>
            </a:r>
            <a:r>
              <a:rPr lang="cs-CZ" dirty="0">
                <a:cs typeface="Calibri"/>
              </a:rPr>
              <a:t>výuka bez nahrávek</a:t>
            </a:r>
          </a:p>
          <a:p>
            <a:r>
              <a:rPr lang="cs-CZ" dirty="0">
                <a:cs typeface="Calibri"/>
              </a:rPr>
              <a:t>písemný test</a:t>
            </a:r>
            <a:endParaRPr lang="cs-CZ" dirty="0"/>
          </a:p>
          <a:p>
            <a:pPr marL="804545" lvl="1" indent="-356870"/>
            <a:r>
              <a:rPr lang="cs-CZ" dirty="0">
                <a:cs typeface="Calibri"/>
              </a:rPr>
              <a:t>termíny budou vyhlášené v </a:t>
            </a:r>
            <a:r>
              <a:rPr lang="cs-CZ" dirty="0" err="1">
                <a:cs typeface="Calibri"/>
              </a:rPr>
              <a:t>ISu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první termín v zápočtovém týdnu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znalosti z kurzu, fakta a praxe = aplikace znalostí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učte se průběžně!!!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36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16373D-BA1B-460E-83E4-57E81F0015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 b="136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87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28712-A13F-42FE-85D2-EE82E9A4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Charakteristika knihovny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697D5D-6BA6-4D1E-AFF5-C43959A1F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kulturní, informační a vzdělávací instituce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hlavní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shromažďování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zpracovávání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uchovávání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zpřístupňování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poskytování služeb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organizovaná sbírka dokumentů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paměťová instituce</a:t>
            </a:r>
            <a:endParaRPr lang="cs-CZ" dirty="0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090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BC0CD5-3685-462C-B9F5-5496A913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systém knihovny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53A710D8-563B-4537-AA16-65A8366F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5" y="767110"/>
            <a:ext cx="7333558" cy="520350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6894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ED7B78D1-BFD0-4A82-9FD9-C395A4429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A6791A-DA82-4B01-B39F-F21E5744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Knihovník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361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44935-8191-4097-87FF-8F72B783E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Librarian v Googlu</a:t>
            </a:r>
            <a:endParaRPr lang="cs-CZ"/>
          </a:p>
        </p:txBody>
      </p:sp>
      <p:pic>
        <p:nvPicPr>
          <p:cNvPr id="6" name="Obrázek 6" descr="Obsah obrázku objekt&#10;&#10;Popis vygenerovaný s vysokou mírou spolehlivosti">
            <a:extLst>
              <a:ext uri="{FF2B5EF4-FFF2-40B4-BE49-F238E27FC236}">
                <a16:creationId xmlns:a16="http://schemas.microsoft.com/office/drawing/2014/main" id="{96D4012F-1A52-4B8D-B08E-3697C244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381" y="71157"/>
            <a:ext cx="2305050" cy="2305050"/>
          </a:xfrm>
          <a:prstGeom prst="rect">
            <a:avLst/>
          </a:prstGeom>
        </p:spPr>
      </p:pic>
      <p:pic>
        <p:nvPicPr>
          <p:cNvPr id="14" name="Obrázek 14">
            <a:extLst>
              <a:ext uri="{FF2B5EF4-FFF2-40B4-BE49-F238E27FC236}">
                <a16:creationId xmlns:a16="http://schemas.microsoft.com/office/drawing/2014/main" id="{C9C5BBA6-6BA3-4CE4-9F93-43C8898A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53" y="1805184"/>
            <a:ext cx="1342831" cy="1819776"/>
          </a:xfrm>
          <a:prstGeom prst="rect">
            <a:avLst/>
          </a:prstGeom>
        </p:spPr>
      </p:pic>
      <p:pic>
        <p:nvPicPr>
          <p:cNvPr id="18" name="Obrázek 18">
            <a:extLst>
              <a:ext uri="{FF2B5EF4-FFF2-40B4-BE49-F238E27FC236}">
                <a16:creationId xmlns:a16="http://schemas.microsoft.com/office/drawing/2014/main" id="{CBB778F3-19FA-4C09-8309-B253A2C4F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389" y="1946372"/>
            <a:ext cx="1748119" cy="1539866"/>
          </a:xfrm>
          <a:prstGeom prst="rect">
            <a:avLst/>
          </a:prstGeom>
        </p:spPr>
      </p:pic>
      <p:pic>
        <p:nvPicPr>
          <p:cNvPr id="22" name="Obrázek 22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C12BCD55-7B40-4203-A9A8-3016CFF25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33" y="4135558"/>
            <a:ext cx="2178984" cy="1449481"/>
          </a:xfrm>
          <a:prstGeom prst="rect">
            <a:avLst/>
          </a:prstGeom>
        </p:spPr>
      </p:pic>
      <p:pic>
        <p:nvPicPr>
          <p:cNvPr id="26" name="Obrázek 26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B3FBDB5A-81AF-4AC8-8AD6-ADE14C7E2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257" y="1973893"/>
            <a:ext cx="2356286" cy="1630185"/>
          </a:xfrm>
          <a:prstGeom prst="rect">
            <a:avLst/>
          </a:prstGeom>
        </p:spPr>
      </p:pic>
      <p:pic>
        <p:nvPicPr>
          <p:cNvPr id="30" name="Obrázek 30" descr="Obsah obrázku knihovna, kniha, police, interiér&#10;&#10;Popis vygenerovaný s velmi vysokou mírou spolehlivosti">
            <a:extLst>
              <a:ext uri="{FF2B5EF4-FFF2-40B4-BE49-F238E27FC236}">
                <a16:creationId xmlns:a16="http://schemas.microsoft.com/office/drawing/2014/main" id="{CF7C744C-C659-4D86-8C2D-23F24EA22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065" y="4127176"/>
            <a:ext cx="2205037" cy="1467096"/>
          </a:xfrm>
          <a:prstGeom prst="rect">
            <a:avLst/>
          </a:prstGeom>
        </p:spPr>
      </p:pic>
      <p:pic>
        <p:nvPicPr>
          <p:cNvPr id="36" name="Obrázek 36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411A8183-975E-4A89-AA32-FF4BF6408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6772" y="2013403"/>
            <a:ext cx="2386013" cy="1590675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1C066689-BC82-4A9F-9C5B-01C979B53E26}"/>
              </a:ext>
            </a:extLst>
          </p:cNvPr>
          <p:cNvSpPr txBox="1"/>
          <p:nvPr/>
        </p:nvSpPr>
        <p:spPr>
          <a:xfrm>
            <a:off x="7330449" y="360735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Arial"/>
                <a:cs typeface="Arial"/>
              </a:rPr>
              <a:t>2019, 2021 a 2022</a:t>
            </a:r>
          </a:p>
        </p:txBody>
      </p:sp>
      <p:pic>
        <p:nvPicPr>
          <p:cNvPr id="4098" name="Picture 2" descr="The Librarian of Auschwitz, Současná beletrie, Beletrie, Cizojazyčné knihy,  Slovart - knihy moderního člověka">
            <a:extLst>
              <a:ext uri="{FF2B5EF4-FFF2-40B4-BE49-F238E27FC236}">
                <a16:creationId xmlns:a16="http://schemas.microsoft.com/office/drawing/2014/main" id="{1C338F80-E5C5-47F5-8C17-1F5ACDCD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968" y="3030422"/>
            <a:ext cx="17049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8B3B392-737B-4E9B-8B9F-1AC48ECFF1B6}"/>
              </a:ext>
            </a:extLst>
          </p:cNvPr>
          <p:cNvSpPr txBox="1"/>
          <p:nvPr/>
        </p:nvSpPr>
        <p:spPr>
          <a:xfrm>
            <a:off x="10692881" y="5754451"/>
            <a:ext cx="16276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>
                <a:latin typeface="Arial"/>
                <a:cs typeface="Arial"/>
              </a:rPr>
              <a:t>2020</a:t>
            </a:r>
          </a:p>
        </p:txBody>
      </p:sp>
      <p:pic>
        <p:nvPicPr>
          <p:cNvPr id="3074" name="Picture 2" descr="Google Is a Librarian: Teaching SEO to Non-Specialist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8" y="4135558"/>
            <a:ext cx="2591756" cy="14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521817" y="5688253"/>
            <a:ext cx="180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66579" y="3607355"/>
            <a:ext cx="138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949388" y="3607355"/>
            <a:ext cx="165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2012 a 2013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66346" y="3607355"/>
            <a:ext cx="138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109762" y="5679871"/>
            <a:ext cx="138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172206" y="5647052"/>
            <a:ext cx="25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2014, 2016 a 2017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https://awesomescreenshot.s3.amazonaws.com/image/1057689/50760062-ee5ccdac4a66e889247e0df638ce6f44.png?X-Amz-Algorithm=AWS4-HMAC-SHA256&amp;X-Amz-Credential=AKIAJSCJQ2NM3XLFPVKA%2F20240925%2Fus-east-1%2Fs3%2Faws4_request&amp;X-Amz-Date=20240925T120437Z&amp;X-Amz-Expires=28800&amp;X-Amz-SignedHeaders=host&amp;X-Amz-Signature=952d8521f5a1a8eb461f606e61af197b89ffc4248b4940294510711cd4ee6c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151" y="4127176"/>
            <a:ext cx="2045306" cy="14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8242983" y="5670638"/>
            <a:ext cx="138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40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641A38FB-BC28-4D87-838E-7086DDD9BC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58686" y="1974031"/>
            <a:ext cx="2381250" cy="2124075"/>
          </a:xfrm>
          <a:prstGeom prst="rect">
            <a:avLst/>
          </a:prstGeom>
        </p:spPr>
      </p:pic>
      <p:pic>
        <p:nvPicPr>
          <p:cNvPr id="6" name="Obrázek 6" descr="Obsah obrázku police, interiér, kniha&#10;&#10;Popis vygenerovaný s velmi vysokou mírou spolehlivosti">
            <a:extLst>
              <a:ext uri="{FF2B5EF4-FFF2-40B4-BE49-F238E27FC236}">
                <a16:creationId xmlns:a16="http://schemas.microsoft.com/office/drawing/2014/main" id="{9FBBF6F1-BB8E-418D-B8E1-0AE1145B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13" y="3426439"/>
            <a:ext cx="2590800" cy="2381250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C751D7F3-F56B-427C-9BE4-06DB7CB74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43" y="487977"/>
            <a:ext cx="1771650" cy="2162175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EABDD72E-00C4-421E-980B-A59129DE5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832" y="357904"/>
            <a:ext cx="1228725" cy="1209675"/>
          </a:xfrm>
          <a:prstGeom prst="rect">
            <a:avLst/>
          </a:prstGeom>
        </p:spPr>
      </p:pic>
      <p:pic>
        <p:nvPicPr>
          <p:cNvPr id="14" name="Obrázek 14" descr="Obsah obrázku kontejner&#10;&#10;Popis vygenerovaný s vysokou mírou spolehlivosti">
            <a:extLst>
              <a:ext uri="{FF2B5EF4-FFF2-40B4-BE49-F238E27FC236}">
                <a16:creationId xmlns:a16="http://schemas.microsoft.com/office/drawing/2014/main" id="{45E90F81-D1B9-476A-8EE7-F36C3D5B5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634" y="3474986"/>
            <a:ext cx="1514475" cy="2038350"/>
          </a:xfrm>
          <a:prstGeom prst="rect">
            <a:avLst/>
          </a:prstGeom>
        </p:spPr>
      </p:pic>
      <p:pic>
        <p:nvPicPr>
          <p:cNvPr id="16" name="Obrázek 16" descr="Obsah obrázku elektronika, displej&#10;&#10;Popis vygenerovaný s vysokou mírou spolehlivosti">
            <a:extLst>
              <a:ext uri="{FF2B5EF4-FFF2-40B4-BE49-F238E27FC236}">
                <a16:creationId xmlns:a16="http://schemas.microsoft.com/office/drawing/2014/main" id="{F1FB328F-C823-4F6E-8AA2-62399A1E5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97" y="883725"/>
            <a:ext cx="2505075" cy="2009775"/>
          </a:xfrm>
          <a:prstGeom prst="rect">
            <a:avLst/>
          </a:prstGeom>
        </p:spPr>
      </p:pic>
      <p:pic>
        <p:nvPicPr>
          <p:cNvPr id="18" name="Obrázek 18" descr="Obsah obrázku osoba, oblečení, žena, mluvení&#10;&#10;Popis vygenerovaný s velmi vysokou mírou spolehlivosti">
            <a:extLst>
              <a:ext uri="{FF2B5EF4-FFF2-40B4-BE49-F238E27FC236}">
                <a16:creationId xmlns:a16="http://schemas.microsoft.com/office/drawing/2014/main" id="{3A6D8425-438D-4C99-9C06-AD304A5A1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7700" y="4394148"/>
            <a:ext cx="1543050" cy="1724025"/>
          </a:xfrm>
          <a:prstGeom prst="rect">
            <a:avLst/>
          </a:prstGeom>
        </p:spPr>
      </p:pic>
      <p:pic>
        <p:nvPicPr>
          <p:cNvPr id="20" name="Obrázek 20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ED40A946-3B24-4F26-8560-864AF4BB9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684" y="290257"/>
            <a:ext cx="1371600" cy="1181100"/>
          </a:xfrm>
          <a:prstGeom prst="rect">
            <a:avLst/>
          </a:prstGeom>
        </p:spPr>
      </p:pic>
      <p:pic>
        <p:nvPicPr>
          <p:cNvPr id="22" name="Obrázek 22" descr="Obsah obrázku muž&#10;&#10;Popis vygenerovaný s vysokou mírou spolehlivosti">
            <a:extLst>
              <a:ext uri="{FF2B5EF4-FFF2-40B4-BE49-F238E27FC236}">
                <a16:creationId xmlns:a16="http://schemas.microsoft.com/office/drawing/2014/main" id="{C86239C1-1CB9-43D0-9C87-CD0DDF347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5324" y="1970242"/>
            <a:ext cx="2076450" cy="21145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1545931E-58F9-4FD1-B78A-EC1F94D02C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7813" y="4498923"/>
            <a:ext cx="1685925" cy="1514475"/>
          </a:xfrm>
          <a:prstGeom prst="rect">
            <a:avLst/>
          </a:prstGeom>
        </p:spPr>
      </p:pic>
      <p:pic>
        <p:nvPicPr>
          <p:cNvPr id="26" name="Obrázek 26">
            <a:extLst>
              <a:ext uri="{FF2B5EF4-FFF2-40B4-BE49-F238E27FC236}">
                <a16:creationId xmlns:a16="http://schemas.microsoft.com/office/drawing/2014/main" id="{F505D11B-D361-4B0F-B72C-9BBB47A9F1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6494" y="314837"/>
            <a:ext cx="11906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57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interiér, počítač, osoba, přenosný počítač&#10;&#10;Popis vygenerovaný s velmi vysokou mírou spolehlivosti">
            <a:extLst>
              <a:ext uri="{FF2B5EF4-FFF2-40B4-BE49-F238E27FC236}">
                <a16:creationId xmlns:a16="http://schemas.microsoft.com/office/drawing/2014/main" id="{7F0BBB1B-B713-45D5-B6D8-630B2598B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28" y="2154911"/>
            <a:ext cx="2667000" cy="1781175"/>
          </a:xfrm>
          <a:prstGeom prst="rect">
            <a:avLst/>
          </a:prstGeom>
        </p:spPr>
      </p:pic>
      <p:pic>
        <p:nvPicPr>
          <p:cNvPr id="5" name="Obrázek 6" descr="Obsah obrázku interiér, police, knihovna, osoba&#10;&#10;Popis vygenerovaný s velmi vysokou mírou spolehlivosti">
            <a:extLst>
              <a:ext uri="{FF2B5EF4-FFF2-40B4-BE49-F238E27FC236}">
                <a16:creationId xmlns:a16="http://schemas.microsoft.com/office/drawing/2014/main" id="{A57A4868-15B6-4A9B-887F-D453D11A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47" y="2227999"/>
            <a:ext cx="2590800" cy="1609725"/>
          </a:xfrm>
          <a:prstGeom prst="rect">
            <a:avLst/>
          </a:prstGeom>
        </p:spPr>
      </p:pic>
      <p:pic>
        <p:nvPicPr>
          <p:cNvPr id="9" name="Obrázek 10" descr="Obsah obrázku osoba, dítě, interiér, patro&#10;&#10;Popis vygenerovaný s velmi vysokou mírou spolehlivosti">
            <a:extLst>
              <a:ext uri="{FF2B5EF4-FFF2-40B4-BE49-F238E27FC236}">
                <a16:creationId xmlns:a16="http://schemas.microsoft.com/office/drawing/2014/main" id="{B5CB946B-5011-4FC2-8DC4-4CF53818D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70" y="352706"/>
            <a:ext cx="2286000" cy="2914650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id="{2F101230-76F4-4D60-9D46-22A4F0C6E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890" y="371756"/>
            <a:ext cx="2162175" cy="1438275"/>
          </a:xfrm>
          <a:prstGeom prst="rect">
            <a:avLst/>
          </a:prstGeom>
        </p:spPr>
      </p:pic>
      <p:pic>
        <p:nvPicPr>
          <p:cNvPr id="15" name="Obrázek 16" descr="Obsah obrázku knihovna, police, kniha, interiér&#10;&#10;Popis vygenerovaný s velmi vysokou mírou spolehlivosti">
            <a:extLst>
              <a:ext uri="{FF2B5EF4-FFF2-40B4-BE49-F238E27FC236}">
                <a16:creationId xmlns:a16="http://schemas.microsoft.com/office/drawing/2014/main" id="{3D901A54-DE0A-4703-B1AB-92E9670FA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048" y="4409689"/>
            <a:ext cx="2400300" cy="1724025"/>
          </a:xfrm>
          <a:prstGeom prst="rect">
            <a:avLst/>
          </a:prstGeom>
        </p:spPr>
      </p:pic>
      <p:pic>
        <p:nvPicPr>
          <p:cNvPr id="19" name="Obrázek 20" descr="Obsah obrázku police, kniha, interiér, knihovna&#10;&#10;Popis vygenerovaný s velmi vysokou mírou spolehlivosti">
            <a:extLst>
              <a:ext uri="{FF2B5EF4-FFF2-40B4-BE49-F238E27FC236}">
                <a16:creationId xmlns:a16="http://schemas.microsoft.com/office/drawing/2014/main" id="{FAFE3557-8C67-4FC5-BF74-2BAF57BDC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673" y="397975"/>
            <a:ext cx="2419350" cy="1419225"/>
          </a:xfrm>
          <a:prstGeom prst="rect">
            <a:avLst/>
          </a:prstGeom>
        </p:spPr>
      </p:pic>
      <p:pic>
        <p:nvPicPr>
          <p:cNvPr id="23" name="Obrázek 24" descr="Obsah obrázku interiér, osoba, police, kniha&#10;&#10;Popis vygenerovaný s velmi vysokou mírou spolehlivosti">
            <a:extLst>
              <a:ext uri="{FF2B5EF4-FFF2-40B4-BE49-F238E27FC236}">
                <a16:creationId xmlns:a16="http://schemas.microsoft.com/office/drawing/2014/main" id="{1B5BF568-1760-463F-8492-E91836444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69" y="4282339"/>
            <a:ext cx="2562225" cy="1771650"/>
          </a:xfrm>
          <a:prstGeom prst="rect">
            <a:avLst/>
          </a:prstGeom>
        </p:spPr>
      </p:pic>
      <p:pic>
        <p:nvPicPr>
          <p:cNvPr id="27" name="Obrázek 27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6D8CF6D2-B289-4A88-9F15-537EBC468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215" y="3923923"/>
            <a:ext cx="2486025" cy="1771650"/>
          </a:xfrm>
          <a:prstGeom prst="rect">
            <a:avLst/>
          </a:prstGeom>
        </p:spPr>
      </p:pic>
      <p:pic>
        <p:nvPicPr>
          <p:cNvPr id="5122" name="Picture 2" descr="Librarian: snímky, stock fotografie a vektory | Shutterstock">
            <a:extLst>
              <a:ext uri="{FF2B5EF4-FFF2-40B4-BE49-F238E27FC236}">
                <a16:creationId xmlns:a16="http://schemas.microsoft.com/office/drawing/2014/main" id="{0EAF2EFE-C69D-4C57-9D61-2F54AD38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22" y="4269701"/>
            <a:ext cx="2562224" cy="19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28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kniha, police, osoba, interiér&#10;&#10;Popis vygenerovaný s velmi vysokou mírou spolehlivosti">
            <a:extLst>
              <a:ext uri="{FF2B5EF4-FFF2-40B4-BE49-F238E27FC236}">
                <a16:creationId xmlns:a16="http://schemas.microsoft.com/office/drawing/2014/main" id="{02489EBA-1F74-496C-AA96-57081A9E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267" y="306439"/>
            <a:ext cx="3839015" cy="57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70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B10C69C-548E-4882-BEC6-D54788EF5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" b="99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7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828593" cy="4502212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Úvodní hodina</a:t>
            </a:r>
            <a:endParaRPr lang="cs-CZ" dirty="0">
              <a:cs typeface="Calibri" panose="020F0502020204030204"/>
            </a:endParaRPr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role knihovníka, informační povolání, postavení knihoven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Vývoj knihovnictví v Česku od 1918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změny v knihovnictví, trendy, budoucnost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Koncepce rozvoje knihoven</a:t>
            </a:r>
            <a:endParaRPr lang="cs-CZ" dirty="0"/>
          </a:p>
          <a:p>
            <a:pPr marL="804545" lvl="1" indent="-35687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popis koncepce, orientace na služby pro uživatele, fondy, financování, legislativa 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Legislativa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zákony, vyhlášky, nařízení a normy platné pro knihovny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178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8C047F5-D121-4DF8-8665-8D103A451844}"/>
              </a:ext>
            </a:extLst>
          </p:cNvPr>
          <p:cNvSpPr txBox="1"/>
          <p:nvPr/>
        </p:nvSpPr>
        <p:spPr>
          <a:xfrm>
            <a:off x="1635432" y="4396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Jiří Mahen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40810A4-4CF3-4800-9FB6-E4F55562418E}"/>
              </a:ext>
            </a:extLst>
          </p:cNvPr>
          <p:cNvSpPr txBox="1"/>
          <p:nvPr/>
        </p:nvSpPr>
        <p:spPr>
          <a:xfrm>
            <a:off x="2954593" y="3224979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Nádvorník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0993D98-2D1C-424D-B693-E4226CB2BACB}"/>
              </a:ext>
            </a:extLst>
          </p:cNvPr>
          <p:cNvSpPr txBox="1"/>
          <p:nvPr/>
        </p:nvSpPr>
        <p:spPr>
          <a:xfrm>
            <a:off x="2954593" y="5773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Antonín Sova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1C0E327-513B-4EE6-91E7-DF1ADEEA4EE9}"/>
              </a:ext>
            </a:extLst>
          </p:cNvPr>
          <p:cNvSpPr txBox="1"/>
          <p:nvPr/>
        </p:nvSpPr>
        <p:spPr>
          <a:xfrm>
            <a:off x="4880076" y="5969817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Zdeněk Václav Tobolka</a:t>
            </a:r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0CEE99B-C275-402D-A34C-F7D199F9EE96}"/>
              </a:ext>
            </a:extLst>
          </p:cNvPr>
          <p:cNvSpPr txBox="1"/>
          <p:nvPr/>
        </p:nvSpPr>
        <p:spPr>
          <a:xfrm>
            <a:off x="7485624" y="4847301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Jaroslav Borecký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E667B8B-D000-422A-ADCC-3FA8B7F19905}"/>
              </a:ext>
            </a:extLst>
          </p:cNvPr>
          <p:cNvSpPr txBox="1"/>
          <p:nvPr/>
        </p:nvSpPr>
        <p:spPr>
          <a:xfrm>
            <a:off x="4871883" y="3741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Ladislav Jan Živný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7ADFA1C-E47E-4DC3-A039-3A4545007B3F}"/>
              </a:ext>
            </a:extLst>
          </p:cNvPr>
          <p:cNvSpPr txBox="1"/>
          <p:nvPr/>
        </p:nvSpPr>
        <p:spPr>
          <a:xfrm>
            <a:off x="9714270" y="5445430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Jiří Cejpek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393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43" t="106" r="7967" b="-853"/>
          <a:stretch/>
        </p:blipFill>
        <p:spPr>
          <a:xfrm>
            <a:off x="9137087" y="4206465"/>
            <a:ext cx="1871505" cy="198729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AB58537-9486-4343-A671-3210185B0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1" r="34395" b="49184"/>
          <a:stretch/>
        </p:blipFill>
        <p:spPr bwMode="auto">
          <a:xfrm>
            <a:off x="9138677" y="4225812"/>
            <a:ext cx="1877082" cy="19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44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C5359AB5-D9A7-41C7-993A-02EB41071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1" r="34395" b="49184"/>
          <a:stretch/>
        </p:blipFill>
        <p:spPr bwMode="auto">
          <a:xfrm>
            <a:off x="9138677" y="4225812"/>
            <a:ext cx="1877082" cy="19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Zlata Houšková</a:t>
            </a: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Vít Richter</a:t>
            </a: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2F723B-629D-42BC-8531-A25650D85C97}"/>
              </a:ext>
            </a:extLst>
          </p:cNvPr>
          <p:cNvSpPr txBox="1"/>
          <p:nvPr/>
        </p:nvSpPr>
        <p:spPr>
          <a:xfrm>
            <a:off x="5068530" y="3773948"/>
            <a:ext cx="1940230" cy="285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Bartošek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44E438-F6CC-464B-8ABC-50DA7A421AB8}"/>
              </a:ext>
            </a:extLst>
          </p:cNvPr>
          <p:cNvSpPr txBox="1"/>
          <p:nvPr/>
        </p:nvSpPr>
        <p:spPr>
          <a:xfrm>
            <a:off x="7190658" y="3773947"/>
            <a:ext cx="1719006" cy="285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Libuše Nivnická</a:t>
            </a:r>
            <a:endParaRPr lang="cs-CZ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Tomáš Řehák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8BFB9F-5121-4379-895E-B8902DB57C62}"/>
              </a:ext>
            </a:extLst>
          </p:cNvPr>
          <p:cNvSpPr txBox="1"/>
          <p:nvPr/>
        </p:nvSpPr>
        <p:spPr>
          <a:xfrm>
            <a:off x="693176" y="5928849"/>
            <a:ext cx="194842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Bohdana Stoklasová</a:t>
            </a:r>
            <a:endParaRPr lang="cs-CZ">
              <a:cs typeface="Calibri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1F81EB-D630-4D47-8CFB-66350EEC5A3D}"/>
              </a:ext>
            </a:extLst>
          </p:cNvPr>
          <p:cNvSpPr txBox="1"/>
          <p:nvPr/>
        </p:nvSpPr>
        <p:spPr>
          <a:xfrm>
            <a:off x="2856272" y="5928848"/>
            <a:ext cx="20303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Svoboda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8434E36-FEC8-4A53-93EF-ABEFEB8AA135}"/>
              </a:ext>
            </a:extLst>
          </p:cNvPr>
          <p:cNvSpPr txBox="1"/>
          <p:nvPr/>
        </p:nvSpPr>
        <p:spPr>
          <a:xfrm>
            <a:off x="5453626" y="5920656"/>
            <a:ext cx="155513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Lhoták</a:t>
            </a:r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29A4684-5029-468C-A756-BA150189ED84}"/>
              </a:ext>
            </a:extLst>
          </p:cNvPr>
          <p:cNvSpPr txBox="1"/>
          <p:nvPr/>
        </p:nvSpPr>
        <p:spPr>
          <a:xfrm>
            <a:off x="7944464" y="5920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Petr Žabička</a:t>
            </a:r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F439215-85D5-44C7-9867-FEB382B3683A}"/>
              </a:ext>
            </a:extLst>
          </p:cNvPr>
          <p:cNvSpPr txBox="1"/>
          <p:nvPr/>
        </p:nvSpPr>
        <p:spPr>
          <a:xfrm>
            <a:off x="9583173" y="5887883"/>
            <a:ext cx="1374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Tomáš Kubíček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4433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Příspěvek: České e-knihy pro knihovny, zkušenosti z Jihočeské vědecké  knihovny v Českých Budějovicích | INFORUM 2015">
            <a:extLst>
              <a:ext uri="{FF2B5EF4-FFF2-40B4-BE49-F238E27FC236}">
                <a16:creationId xmlns:a16="http://schemas.microsoft.com/office/drawing/2014/main" id="{477EFA43-AE17-4E45-9A6F-CD7C3D5BA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5170" r="23441" b="53588"/>
          <a:stretch/>
        </p:blipFill>
        <p:spPr bwMode="auto">
          <a:xfrm>
            <a:off x="2923099" y="4200258"/>
            <a:ext cx="1948048" cy="20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rkéta Bočková - fotografie — IPK - informace pro knihovny">
            <a:extLst>
              <a:ext uri="{FF2B5EF4-FFF2-40B4-BE49-F238E27FC236}">
                <a16:creationId xmlns:a16="http://schemas.microsoft.com/office/drawing/2014/main" id="{446D5319-9799-4283-9F82-D175B7A73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15227"/>
          <a:stretch/>
        </p:blipFill>
        <p:spPr bwMode="auto">
          <a:xfrm>
            <a:off x="680042" y="4200563"/>
            <a:ext cx="198924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ým, na který se můžete spolehnout | Koha v knihovně">
            <a:extLst>
              <a:ext uri="{FF2B5EF4-FFF2-40B4-BE49-F238E27FC236}">
                <a16:creationId xmlns:a16="http://schemas.microsoft.com/office/drawing/2014/main" id="{3284FA2D-C1AF-4392-A6DA-9F23F8C6F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10277" r="23854" b="14697"/>
          <a:stretch/>
        </p:blipFill>
        <p:spPr bwMode="auto">
          <a:xfrm>
            <a:off x="9137086" y="1932651"/>
            <a:ext cx="1871505" cy="210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dka Římanová - fotografie">
            <a:extLst>
              <a:ext uri="{FF2B5EF4-FFF2-40B4-BE49-F238E27FC236}">
                <a16:creationId xmlns:a16="http://schemas.microsoft.com/office/drawing/2014/main" id="{B5AA959B-C4CA-4790-8AF0-EEF51D9E5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0" r="7186" b="5437"/>
          <a:stretch/>
        </p:blipFill>
        <p:spPr bwMode="auto">
          <a:xfrm>
            <a:off x="5066702" y="1883478"/>
            <a:ext cx="1942057" cy="21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ostat všechny na palubu: Vzdělávací program pro začínající leadery - Blog  Knihovny ČZU">
            <a:extLst>
              <a:ext uri="{FF2B5EF4-FFF2-40B4-BE49-F238E27FC236}">
                <a16:creationId xmlns:a16="http://schemas.microsoft.com/office/drawing/2014/main" id="{A10AC2E4-6A8F-4013-AC8A-44EA61083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26039" r="41715" b="4220"/>
          <a:stretch/>
        </p:blipFill>
        <p:spPr bwMode="auto">
          <a:xfrm>
            <a:off x="678576" y="1935916"/>
            <a:ext cx="1990711" cy="211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Aktuální osobnosti českého knihovnictví</a:t>
            </a:r>
            <a:endParaRPr lang="cs-CZ" dirty="0"/>
          </a:p>
        </p:txBody>
      </p:sp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143" t="106" r="7967" b="-853"/>
          <a:stretch/>
        </p:blipFill>
        <p:spPr>
          <a:xfrm>
            <a:off x="7137170" y="1942260"/>
            <a:ext cx="1871505" cy="2097662"/>
          </a:xfrm>
          <a:prstGeom prst="rect">
            <a:avLst/>
          </a:prstGeom>
        </p:spPr>
      </p:pic>
      <p:pic>
        <p:nvPicPr>
          <p:cNvPr id="2066" name="Picture 18" descr="Jiří Pavlik">
            <a:extLst>
              <a:ext uri="{FF2B5EF4-FFF2-40B4-BE49-F238E27FC236}">
                <a16:creationId xmlns:a16="http://schemas.microsoft.com/office/drawing/2014/main" id="{703CFFD9-5605-434E-A9D1-F049BF5A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63" y="4185728"/>
            <a:ext cx="1985620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, police, kniha, interiér&#10;&#10;Popis byl vytvořen automaticky">
            <a:extLst>
              <a:ext uri="{FF2B5EF4-FFF2-40B4-BE49-F238E27FC236}">
                <a16:creationId xmlns:a16="http://schemas.microsoft.com/office/drawing/2014/main" id="{7EB1AEDA-AF39-4F58-AA80-FAA7C2AE3C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309" t="15587" r="28791" b="66780"/>
          <a:stretch/>
        </p:blipFill>
        <p:spPr>
          <a:xfrm>
            <a:off x="2923099" y="1942260"/>
            <a:ext cx="1940231" cy="2097662"/>
          </a:xfrm>
          <a:prstGeom prst="rect">
            <a:avLst/>
          </a:prstGeom>
        </p:spPr>
      </p:pic>
      <p:pic>
        <p:nvPicPr>
          <p:cNvPr id="3" name="Picture 2" descr="Václav Šubrta - Library Director - Centre of information and Library  Services, Prague University of Economics and Business | LinkedIn">
            <a:extLst>
              <a:ext uri="{FF2B5EF4-FFF2-40B4-BE49-F238E27FC236}">
                <a16:creationId xmlns:a16="http://schemas.microsoft.com/office/drawing/2014/main" id="{0E060F0C-5DCF-7766-8D56-33ADD27E1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7"/>
          <a:stretch/>
        </p:blipFill>
        <p:spPr bwMode="auto">
          <a:xfrm>
            <a:off x="7137170" y="4200258"/>
            <a:ext cx="187150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1851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sah obrázku text, police, kniha, interiér&#10;&#10;Popis byl vytvořen automaticky">
            <a:extLst>
              <a:ext uri="{FF2B5EF4-FFF2-40B4-BE49-F238E27FC236}">
                <a16:creationId xmlns:a16="http://schemas.microsoft.com/office/drawing/2014/main" id="{5F1BCE84-1D6C-4A69-B3F4-64A3A22C7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9" t="15587" r="28791" b="66780"/>
          <a:stretch/>
        </p:blipFill>
        <p:spPr>
          <a:xfrm>
            <a:off x="2923099" y="1942260"/>
            <a:ext cx="1940231" cy="2097662"/>
          </a:xfrm>
          <a:prstGeom prst="rect">
            <a:avLst/>
          </a:prstGeom>
        </p:spPr>
      </p:pic>
      <p:pic>
        <p:nvPicPr>
          <p:cNvPr id="2064" name="Picture 16" descr="Příspěvek: České e-knihy pro knihovny, zkušenosti z Jihočeské vědecké  knihovny v Českých Budějovicích | INFORUM 2015">
            <a:extLst>
              <a:ext uri="{FF2B5EF4-FFF2-40B4-BE49-F238E27FC236}">
                <a16:creationId xmlns:a16="http://schemas.microsoft.com/office/drawing/2014/main" id="{477EFA43-AE17-4E45-9A6F-CD7C3D5BA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5170" r="23441" b="53588"/>
          <a:stretch/>
        </p:blipFill>
        <p:spPr bwMode="auto">
          <a:xfrm>
            <a:off x="2923099" y="4200258"/>
            <a:ext cx="1948048" cy="20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rkéta Bočková - fotografie — IPK - informace pro knihovny">
            <a:extLst>
              <a:ext uri="{FF2B5EF4-FFF2-40B4-BE49-F238E27FC236}">
                <a16:creationId xmlns:a16="http://schemas.microsoft.com/office/drawing/2014/main" id="{446D5319-9799-4283-9F82-D175B7A73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15227"/>
          <a:stretch/>
        </p:blipFill>
        <p:spPr bwMode="auto">
          <a:xfrm>
            <a:off x="680042" y="4200563"/>
            <a:ext cx="198924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ým, na který se můžete spolehnout | Koha v knihovně">
            <a:extLst>
              <a:ext uri="{FF2B5EF4-FFF2-40B4-BE49-F238E27FC236}">
                <a16:creationId xmlns:a16="http://schemas.microsoft.com/office/drawing/2014/main" id="{3284FA2D-C1AF-4392-A6DA-9F23F8C6F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10277" r="23854" b="14697"/>
          <a:stretch/>
        </p:blipFill>
        <p:spPr bwMode="auto">
          <a:xfrm>
            <a:off x="9137086" y="1932651"/>
            <a:ext cx="1871505" cy="210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dka Římanová - fotografie">
            <a:extLst>
              <a:ext uri="{FF2B5EF4-FFF2-40B4-BE49-F238E27FC236}">
                <a16:creationId xmlns:a16="http://schemas.microsoft.com/office/drawing/2014/main" id="{B5AA959B-C4CA-4790-8AF0-EEF51D9E5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0" r="7186" b="5437"/>
          <a:stretch/>
        </p:blipFill>
        <p:spPr bwMode="auto">
          <a:xfrm>
            <a:off x="5066702" y="1883478"/>
            <a:ext cx="1942057" cy="21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ostat všechny na palubu: Vzdělávací program pro začínající leadery - Blog  Knihovny ČZU">
            <a:extLst>
              <a:ext uri="{FF2B5EF4-FFF2-40B4-BE49-F238E27FC236}">
                <a16:creationId xmlns:a16="http://schemas.microsoft.com/office/drawing/2014/main" id="{A10AC2E4-6A8F-4013-AC8A-44EA61083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26039" r="41715" b="4220"/>
          <a:stretch/>
        </p:blipFill>
        <p:spPr bwMode="auto">
          <a:xfrm>
            <a:off x="678576" y="1935916"/>
            <a:ext cx="1990711" cy="211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Aktuální osobnosti českého knihovnictví</a:t>
            </a:r>
            <a:endParaRPr lang="cs-CZ" dirty="0"/>
          </a:p>
        </p:txBody>
      </p:sp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143" t="106" r="7967" b="-853"/>
          <a:stretch/>
        </p:blipFill>
        <p:spPr>
          <a:xfrm>
            <a:off x="7137170" y="1942260"/>
            <a:ext cx="1871505" cy="209766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Hana Landová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Jan Kříž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2F723B-629D-42BC-8531-A25650D85C97}"/>
              </a:ext>
            </a:extLst>
          </p:cNvPr>
          <p:cNvSpPr txBox="1"/>
          <p:nvPr/>
        </p:nvSpPr>
        <p:spPr>
          <a:xfrm>
            <a:off x="5068530" y="3773948"/>
            <a:ext cx="1940230" cy="285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Radka Římanová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Josef Moravec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8BFB9F-5121-4379-895E-B8902DB57C62}"/>
              </a:ext>
            </a:extLst>
          </p:cNvPr>
          <p:cNvSpPr txBox="1"/>
          <p:nvPr/>
        </p:nvSpPr>
        <p:spPr>
          <a:xfrm>
            <a:off x="668743" y="5968181"/>
            <a:ext cx="202529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/>
              <a:t>Markéta Bočková</a:t>
            </a:r>
            <a:endParaRPr lang="cs-CZ" dirty="0">
              <a:cs typeface="Calibri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1F81EB-D630-4D47-8CFB-66350EEC5A3D}"/>
              </a:ext>
            </a:extLst>
          </p:cNvPr>
          <p:cNvSpPr txBox="1"/>
          <p:nvPr/>
        </p:nvSpPr>
        <p:spPr>
          <a:xfrm>
            <a:off x="2856272" y="5928848"/>
            <a:ext cx="203035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/>
              <a:t>Zuzana Hájková</a:t>
            </a:r>
            <a:endParaRPr lang="cs-CZ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F439215-85D5-44C7-9867-FEB382B3683A}"/>
              </a:ext>
            </a:extLst>
          </p:cNvPr>
          <p:cNvSpPr txBox="1"/>
          <p:nvPr/>
        </p:nvSpPr>
        <p:spPr>
          <a:xfrm>
            <a:off x="7583256" y="3751494"/>
            <a:ext cx="1374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Michal Denár</a:t>
            </a:r>
            <a:endParaRPr lang="cs-CZ" dirty="0"/>
          </a:p>
        </p:txBody>
      </p:sp>
      <p:pic>
        <p:nvPicPr>
          <p:cNvPr id="2066" name="Picture 18" descr="Jiří Pavlik">
            <a:extLst>
              <a:ext uri="{FF2B5EF4-FFF2-40B4-BE49-F238E27FC236}">
                <a16:creationId xmlns:a16="http://schemas.microsoft.com/office/drawing/2014/main" id="{703CFFD9-5605-434E-A9D1-F049BF5A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63" y="4185728"/>
            <a:ext cx="1985620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D7764774-B6FC-4812-98B9-39A19C59C3F6}"/>
              </a:ext>
            </a:extLst>
          </p:cNvPr>
          <p:cNvSpPr txBox="1"/>
          <p:nvPr/>
        </p:nvSpPr>
        <p:spPr>
          <a:xfrm>
            <a:off x="6032814" y="58911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Jiří </a:t>
            </a:r>
            <a:r>
              <a:rPr lang="cs-CZ" sz="1200" dirty="0" err="1">
                <a:solidFill>
                  <a:schemeClr val="bg1"/>
                </a:solidFill>
              </a:rPr>
              <a:t>Pavík</a:t>
            </a:r>
            <a:endParaRPr lang="cs-CZ" dirty="0"/>
          </a:p>
        </p:txBody>
      </p:sp>
      <p:pic>
        <p:nvPicPr>
          <p:cNvPr id="8" name="Picture 2" descr="Václav Šubrta - Library Director - Centre of information and Library  Services, Prague University of Economics and Business | LinkedIn">
            <a:extLst>
              <a:ext uri="{FF2B5EF4-FFF2-40B4-BE49-F238E27FC236}">
                <a16:creationId xmlns:a16="http://schemas.microsoft.com/office/drawing/2014/main" id="{12743BA9-8EBF-3B7C-52C6-A1D081B7F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7"/>
          <a:stretch/>
        </p:blipFill>
        <p:spPr bwMode="auto">
          <a:xfrm>
            <a:off x="7137170" y="4200258"/>
            <a:ext cx="187150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0D3E77-D1BC-4513-7814-56E69CFD35D1}"/>
              </a:ext>
            </a:extLst>
          </p:cNvPr>
          <p:cNvSpPr txBox="1"/>
          <p:nvPr/>
        </p:nvSpPr>
        <p:spPr>
          <a:xfrm>
            <a:off x="7106729" y="5901547"/>
            <a:ext cx="203035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/>
              <a:t>Václav Šubrta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726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91743-63F8-4BD7-A26F-23057080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Další osobnosti českého knihovnictví</a:t>
            </a:r>
            <a:endParaRPr lang="cs-CZ"/>
          </a:p>
        </p:txBody>
      </p:sp>
      <p:pic>
        <p:nvPicPr>
          <p:cNvPr id="4" name="Obrázek 4" descr="Obsah obrázku osoba, strom, vsedě, muž&#10;&#10;Popis vygenerovaný s velmi vysokou mírou spolehlivosti">
            <a:extLst>
              <a:ext uri="{FF2B5EF4-FFF2-40B4-BE49-F238E27FC236}">
                <a16:creationId xmlns:a16="http://schemas.microsoft.com/office/drawing/2014/main" id="{0CD8B3FB-D182-484C-99D4-3582BBE6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286" y="2553417"/>
            <a:ext cx="4687426" cy="26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81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BCC0E0-8C6C-4F18-944E-0C3B33AA1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34998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...a ještě jeden </a:t>
            </a:r>
            <a:r>
              <a:rPr lang="en-US" sz="6600">
                <a:solidFill>
                  <a:srgbClr val="FFFFFF"/>
                </a:solidFill>
              </a:rPr>
              <a:t>knihovník</a:t>
            </a:r>
            <a:endParaRPr lang="en-US" sz="660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hudba, zeď, osoba, držení&#10;&#10;Popis vygenerovaný s velmi vysokou mírou spolehlivosti">
            <a:extLst>
              <a:ext uri="{FF2B5EF4-FFF2-40B4-BE49-F238E27FC236}">
                <a16:creationId xmlns:a16="http://schemas.microsoft.com/office/drawing/2014/main" id="{C42473EF-3EA0-4EA4-A216-020E4764F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9" r="15329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8230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1D4B1-4402-4366-B7E4-05846197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Knihovník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D2CF07-8028-4A35-A808-B8E69079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pracovník knihovny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vykonávající odborné knihovnické práce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výběr, zpracování, organizování, vyhledávání dokumentů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zpřístupňování/dodávání dokumentů a informací uživatelům knihovny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 smtClean="0">
                <a:ea typeface="+mn-lt"/>
                <a:cs typeface="+mn-lt"/>
              </a:rPr>
              <a:t>znalost technologií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...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098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0774C8-7058-4B1C-A224-A2ABE1E6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Ideální knihovník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F39CA97-496C-477F-A257-E2FD443F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77" y="640081"/>
            <a:ext cx="4877260" cy="505415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2690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99C47-BB02-464A-81A8-6D1F0AC6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činnosti</a:t>
            </a:r>
            <a:endParaRPr lang="cs-CZ"/>
          </a:p>
        </p:txBody>
      </p:sp>
      <p:pic>
        <p:nvPicPr>
          <p:cNvPr id="4" name="Obrázek 4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3A2F6A16-6A7E-4D74-A514-243C93E22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274" y="1956816"/>
            <a:ext cx="5124577" cy="36971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DD5A62-B1E1-42DB-9E18-6BD08CF0D7E0}"/>
              </a:ext>
            </a:extLst>
          </p:cNvPr>
          <p:cNvSpPr txBox="1"/>
          <p:nvPr/>
        </p:nvSpPr>
        <p:spPr>
          <a:xfrm>
            <a:off x="3413433" y="5740400"/>
            <a:ext cx="5127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hlinkClick r:id="rId3"/>
              </a:rPr>
              <a:t>http://vimeo.com/37176303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022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46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Systém knihoven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knihoven, funkce knihoven, rozdílné potřeby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procesy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akvizice, katalogizace, proces půjčování, digitalizace, ochrana fondu, využití technologií,...</a:t>
            </a:r>
            <a:endParaRPr lang="cs-CZ" dirty="0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a informační služby,  </a:t>
            </a:r>
            <a:endParaRPr lang="cs-CZ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výpůjční, reprografické, rešeršní, meziknihovní,…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informační vzdělávání, regionální funkce,... 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684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74EBD-FE5F-4ADB-A77A-55A909FC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  <a:hlinkClick r:id="rId2"/>
              </a:rPr>
              <a:t>Národní soustava kvalifikací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034FE-AE72-4C6B-93BD-940767B33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r>
              <a:rPr lang="cs-CZ">
                <a:ea typeface="+mn-lt"/>
                <a:cs typeface="+mn-lt"/>
              </a:rPr>
              <a:t>registr národních kvalifikací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garantuje stát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zákon č. 179/2006 Sb., o ověřování a uznávání výsledků dalšího vzdělávání a o změně některých zákonů</a:t>
            </a:r>
            <a:endParaRPr lang="cs-CZ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certifikace (certifikační autorita)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zisk certifikátu – finanční náročnost</a:t>
            </a:r>
            <a:endParaRPr lang="cs-CZ">
              <a:cs typeface="Calibri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uplatnění???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vsrovnávání se zahraničím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kvalifikační a hodnotící standard</a:t>
            </a:r>
            <a:endParaRPr lang="cs-CZ"/>
          </a:p>
          <a:p>
            <a:r>
              <a:rPr lang="cs-CZ">
                <a:ea typeface="+mn-lt"/>
                <a:cs typeface="+mn-lt"/>
              </a:rPr>
              <a:t>vazba na </a:t>
            </a:r>
            <a:r>
              <a:rPr lang="cs-CZ" dirty="0">
                <a:ea typeface="+mn-lt"/>
                <a:cs typeface="+mn-lt"/>
                <a:hlinkClick r:id="rId3"/>
              </a:rPr>
              <a:t>Národní soustavu povolání</a:t>
            </a:r>
            <a:endParaRPr lang="cs-CZ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854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1362E-BEDF-488F-8175-9EE833D5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kvalifikace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2F2863-F271-4184-956C-4B24123B0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fontScale="70000" lnSpcReduction="20000"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Knihovník akvizitér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Knihovník katalogizátor</a:t>
            </a:r>
            <a:endParaRPr lang="cs-CZ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Knihovník pracovník správy fondů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5"/>
              </a:rPr>
              <a:t>Referenční knihovník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6"/>
              </a:rPr>
              <a:t>Knihovník v přímých službách</a:t>
            </a:r>
            <a:endParaRPr lang="cs-CZ"/>
          </a:p>
          <a:p>
            <a:r>
              <a:rPr lang="cs-CZ" dirty="0">
                <a:ea typeface="+mn-lt"/>
                <a:cs typeface="+mn-lt"/>
                <a:hlinkClick r:id="rId7"/>
              </a:rPr>
              <a:t>Knihovník v knihovně pro děti</a:t>
            </a:r>
            <a:endParaRPr lang="cs-CZ"/>
          </a:p>
          <a:p>
            <a:r>
              <a:rPr lang="cs-CZ" dirty="0">
                <a:cs typeface="Calibri"/>
                <a:hlinkClick r:id="rId8"/>
              </a:rPr>
              <a:t>Knihovník specialista správce digitální knihovny</a:t>
            </a:r>
          </a:p>
          <a:p>
            <a:r>
              <a:rPr lang="cs-CZ" dirty="0">
                <a:cs typeface="Calibri"/>
                <a:hlinkClick r:id="rId9"/>
              </a:rPr>
              <a:t>Samostatný systémový knihovník</a:t>
            </a:r>
          </a:p>
          <a:p>
            <a:r>
              <a:rPr lang="cs-CZ" dirty="0">
                <a:cs typeface="Calibri"/>
                <a:hlinkClick r:id="rId10"/>
              </a:rPr>
              <a:t>další kvalifikace &gt;&gt;&gt;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318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688FC2-6DAA-431F-B629-8F00998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88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  <a:cs typeface="Calibri Light"/>
              </a:rPr>
              <a:t>Knihovník akvizitér</a:t>
            </a:r>
            <a:endParaRPr lang="cs-CZ" sz="360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5DB6CA-E4A4-436E-99E3-FC1A487B2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1500">
                <a:solidFill>
                  <a:srgbClr val="FFFFFF"/>
                </a:solidFill>
                <a:cs typeface="Calibri"/>
              </a:rPr>
              <a:t>ukázka kvalifikace na NSK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7A1E2521-CB56-447B-8F28-FD3784E9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9677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36173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E0D571E8-5533-4DA1-AA2A-CB09DAA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469" b="8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184FF93-7890-4669-94A7-F0EE5DA0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  <a:cs typeface="Calibri Light"/>
              </a:rPr>
              <a:t>Problémy NSK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039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5B4ACB-D319-4644-9BD9-ABF44D0A3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565" y="813795"/>
            <a:ext cx="7648073" cy="5225627"/>
          </a:xfrm>
        </p:spPr>
        <p:txBody>
          <a:bodyPr anchor="ctr">
            <a:normAutofit/>
          </a:bodyPr>
          <a:lstStyle/>
          <a:p>
            <a:r>
              <a:rPr lang="cs-CZ" sz="6600">
                <a:cs typeface="Calibri Light"/>
              </a:rPr>
              <a:t>Znáte nějaké knihovnické profese?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0E76CF6C-2020-4354-ACE4-14C8E6459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352" y="2249992"/>
            <a:ext cx="1905000" cy="1905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921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7933BB-42AA-4F5E-9767-4F025888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A DAY IN THE LIFE</a:t>
            </a:r>
            <a:endParaRPr lang="cs-CZ" dirty="0"/>
          </a:p>
        </p:txBody>
      </p:sp>
      <p:pic>
        <p:nvPicPr>
          <p:cNvPr id="4" name="Obrázek 4" descr="Obsah obrázku kniha, text&#10;&#10;Popis vygenerovaný s vysokou mírou spolehlivosti">
            <a:extLst>
              <a:ext uri="{FF2B5EF4-FFF2-40B4-BE49-F238E27FC236}">
                <a16:creationId xmlns:a16="http://schemas.microsoft.com/office/drawing/2014/main" id="{7A13B745-8410-4023-8844-149AFDD27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7363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DD3501-FF31-4A43-ABD1-DC8024C9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SHONTZ, Priscilla K</a:t>
            </a:r>
            <a:r>
              <a:rPr lang="cs-CZ" dirty="0" smtClean="0">
                <a:ea typeface="+mn-lt"/>
                <a:cs typeface="+mn-lt"/>
              </a:rPr>
              <a:t>. </a:t>
            </a:r>
            <a:r>
              <a:rPr lang="cs-CZ" dirty="0">
                <a:ea typeface="+mn-lt"/>
                <a:cs typeface="+mn-lt"/>
              </a:rPr>
              <a:t>a MURRAY, Richard </a:t>
            </a:r>
            <a:r>
              <a:rPr lang="cs-CZ" dirty="0" smtClean="0">
                <a:ea typeface="+mn-lt"/>
                <a:cs typeface="+mn-lt"/>
              </a:rPr>
              <a:t>A. </a:t>
            </a:r>
            <a:r>
              <a:rPr lang="cs-CZ" dirty="0">
                <a:ea typeface="+mn-lt"/>
                <a:cs typeface="+mn-lt"/>
              </a:rPr>
              <a:t>(</a:t>
            </a:r>
            <a:r>
              <a:rPr lang="cs-CZ" dirty="0" err="1">
                <a:ea typeface="+mn-lt"/>
                <a:cs typeface="+mn-lt"/>
              </a:rPr>
              <a:t>eds</a:t>
            </a:r>
            <a:r>
              <a:rPr lang="cs-CZ" dirty="0">
                <a:ea typeface="+mn-lt"/>
                <a:cs typeface="+mn-lt"/>
              </a:rPr>
              <a:t>). </a:t>
            </a:r>
            <a:r>
              <a:rPr lang="cs-CZ" i="1" dirty="0">
                <a:ea typeface="+mn-lt"/>
                <a:cs typeface="+mn-lt"/>
              </a:rPr>
              <a:t>A </a:t>
            </a:r>
            <a:r>
              <a:rPr lang="cs-CZ" i="1" dirty="0" err="1">
                <a:ea typeface="+mn-lt"/>
                <a:cs typeface="+mn-lt"/>
              </a:rPr>
              <a:t>day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the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life</a:t>
            </a:r>
            <a:r>
              <a:rPr lang="cs-CZ" dirty="0">
                <a:ea typeface="+mn-lt"/>
                <a:cs typeface="+mn-lt"/>
              </a:rPr>
              <a:t>: </a:t>
            </a:r>
            <a:r>
              <a:rPr lang="cs-CZ" i="1" dirty="0" err="1">
                <a:ea typeface="+mn-lt"/>
                <a:cs typeface="+mn-lt"/>
              </a:rPr>
              <a:t>career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options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library</a:t>
            </a:r>
            <a:r>
              <a:rPr lang="cs-CZ" i="1" dirty="0">
                <a:ea typeface="+mn-lt"/>
                <a:cs typeface="+mn-lt"/>
              </a:rPr>
              <a:t> and </a:t>
            </a:r>
            <a:r>
              <a:rPr lang="cs-CZ" i="1" dirty="0" err="1">
                <a:ea typeface="+mn-lt"/>
                <a:cs typeface="+mn-lt"/>
              </a:rPr>
              <a:t>information</a:t>
            </a:r>
            <a:r>
              <a:rPr lang="cs-CZ" i="1" dirty="0">
                <a:ea typeface="+mn-lt"/>
                <a:cs typeface="+mn-lt"/>
              </a:rPr>
              <a:t> science</a:t>
            </a:r>
            <a:r>
              <a:rPr lang="cs-CZ" dirty="0">
                <a:ea typeface="+mn-lt"/>
                <a:cs typeface="+mn-lt"/>
              </a:rPr>
              <a:t>. London: </a:t>
            </a:r>
            <a:r>
              <a:rPr lang="cs-CZ" dirty="0" err="1">
                <a:ea typeface="+mn-lt"/>
                <a:cs typeface="+mn-lt"/>
              </a:rPr>
              <a:t>Libraries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Unlimited</a:t>
            </a:r>
            <a:r>
              <a:rPr lang="cs-CZ" dirty="0">
                <a:ea typeface="+mn-lt"/>
                <a:cs typeface="+mn-lt"/>
              </a:rPr>
              <a:t>, c2007. </a:t>
            </a:r>
            <a:r>
              <a:rPr lang="cs-CZ" dirty="0" smtClean="0">
                <a:ea typeface="+mn-lt"/>
                <a:cs typeface="+mn-lt"/>
              </a:rPr>
              <a:t>ISBN </a:t>
            </a:r>
            <a:r>
              <a:rPr lang="cs-CZ" dirty="0">
                <a:ea typeface="+mn-lt"/>
                <a:cs typeface="+mn-lt"/>
              </a:rPr>
              <a:t>15-915-8364-0.</a:t>
            </a:r>
            <a:endParaRPr lang="cs-CZ" dirty="0">
              <a:cs typeface="Calibri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</a:rPr>
              <a:t>seznam povolání v oblasti knihovnictví a informační vědy</a:t>
            </a:r>
            <a:endParaRPr lang="cs-CZ" sz="3000" dirty="0">
              <a:cs typeface="Calibri" panose="020F0502020204030204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</a:rPr>
              <a:t>rozděleno dle typů knihoven</a:t>
            </a:r>
            <a:endParaRPr lang="cs-CZ" sz="3000" dirty="0">
              <a:cs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6038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012DB-B65B-4F1F-A65C-3F1F94C4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Vybraná knihovnická povolání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7267D9-3B16-4641-AC10-FC17B7FC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054" y="1956816"/>
            <a:ext cx="3315110" cy="4264600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adult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teen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children‘s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multimedia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electronic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internet </a:t>
            </a:r>
            <a:r>
              <a:rPr lang="cs-CZ" sz="1800" err="1">
                <a:ea typeface="+mn-lt"/>
                <a:cs typeface="+mn-lt"/>
              </a:rPr>
              <a:t>trainer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web marketing 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project</a:t>
            </a:r>
            <a:r>
              <a:rPr lang="cs-CZ" sz="1800" dirty="0">
                <a:ea typeface="+mn-lt"/>
                <a:cs typeface="+mn-lt"/>
              </a:rPr>
              <a:t> manager/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information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architect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librarian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for</a:t>
            </a:r>
            <a:r>
              <a:rPr lang="cs-CZ" sz="1800" dirty="0">
                <a:ea typeface="+mn-lt"/>
                <a:cs typeface="+mn-lt"/>
              </a:rPr>
              <a:t> blind and </a:t>
            </a:r>
            <a:r>
              <a:rPr lang="cs-CZ" sz="1800" err="1">
                <a:ea typeface="+mn-lt"/>
                <a:cs typeface="+mn-lt"/>
              </a:rPr>
              <a:t>disabled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human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 err="1">
              <a:cs typeface="Calibri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9329C94E-483A-40BA-9640-4C2B4212AFFA}"/>
              </a:ext>
            </a:extLst>
          </p:cNvPr>
          <p:cNvSpPr txBox="1">
            <a:spLocks/>
          </p:cNvSpPr>
          <p:nvPr/>
        </p:nvSpPr>
        <p:spPr>
          <a:xfrm>
            <a:off x="5698776" y="1945345"/>
            <a:ext cx="3749368" cy="428098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reference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/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curriculum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metadata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technology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e-</a:t>
            </a:r>
            <a:r>
              <a:rPr lang="cs-CZ" sz="1800" dirty="0" err="1">
                <a:ea typeface="+mn-lt"/>
                <a:cs typeface="+mn-lt"/>
              </a:rPr>
              <a:t>periodicals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learning </a:t>
            </a:r>
            <a:r>
              <a:rPr lang="cs-CZ" sz="1800" dirty="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medical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rights</a:t>
            </a:r>
            <a:r>
              <a:rPr lang="cs-CZ" sz="1800" dirty="0">
                <a:ea typeface="+mn-lt"/>
                <a:cs typeface="+mn-lt"/>
              </a:rPr>
              <a:t> and </a:t>
            </a:r>
            <a:r>
              <a:rPr lang="cs-CZ" sz="1800" dirty="0" err="1">
                <a:ea typeface="+mn-lt"/>
                <a:cs typeface="+mn-lt"/>
              </a:rPr>
              <a:t>permission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knowledge</a:t>
            </a:r>
            <a:r>
              <a:rPr lang="cs-CZ" sz="1800" dirty="0">
                <a:ea typeface="+mn-lt"/>
                <a:cs typeface="+mn-lt"/>
              </a:rPr>
              <a:t> managment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community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...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endParaRPr lang="cs-CZ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430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FE8A7-2F69-4986-B7D1-B4461AAF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08BF12-CB30-47EE-8F19-0763BA79A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fontScale="92500"/>
          </a:bodyPr>
          <a:lstStyle/>
          <a:p>
            <a:r>
              <a:rPr lang="cs-CZ" dirty="0">
                <a:ea typeface="+mn-lt"/>
                <a:cs typeface="+mn-lt"/>
              </a:rPr>
              <a:t>Typologie dokumentů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dokumentů a jejich identifikace</a:t>
            </a:r>
            <a:endParaRPr lang="cs-CZ" dirty="0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Veřejné knihovny a jejich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k čemu jsou veřejné knihovny, jaká je jejich role ve společnosti, čím jsou specifické např. základní, akademické, podnikové</a:t>
            </a:r>
            <a:r>
              <a:rPr lang="cs-CZ" dirty="0" smtClean="0">
                <a:ea typeface="+mn-lt"/>
                <a:cs typeface="+mn-lt"/>
              </a:rPr>
              <a:t>...</a:t>
            </a:r>
          </a:p>
          <a:p>
            <a:r>
              <a:rPr lang="cs-CZ" dirty="0" smtClean="0">
                <a:ea typeface="+mn-lt"/>
                <a:cs typeface="+mn-lt"/>
              </a:rPr>
              <a:t>Budoucnost knihoven?</a:t>
            </a:r>
            <a:endParaRPr lang="cs-CZ" dirty="0"/>
          </a:p>
          <a:p>
            <a:pPr marL="804545" lvl="1" indent="-356870"/>
            <a:r>
              <a:rPr lang="cs-CZ" dirty="0" smtClean="0">
                <a:ea typeface="+mn-lt"/>
                <a:cs typeface="+mn-lt"/>
              </a:rPr>
              <a:t>Mají knihovny nějakou budoucnost? Jak budou vypadat? Jaké služby budou nabízet? Jak je ovlivní nové technologie? A co na to AI?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8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1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FC88A7-EDDF-4787-9A4C-18B4FB34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947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Učebnice ke studiu</a:t>
            </a:r>
            <a:endParaRPr lang="cs-CZ" dirty="0"/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C97BB40B-D61B-494B-BB01-EB003A85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" r="-2" b="10646"/>
          <a:stretch/>
        </p:blipFill>
        <p:spPr>
          <a:xfrm>
            <a:off x="535387" y="989705"/>
            <a:ext cx="3795127" cy="5045465"/>
          </a:xfrm>
          <a:prstGeom prst="rect">
            <a:avLst/>
          </a:prstGeom>
        </p:spPr>
      </p:pic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E04CAD-5DF4-4538-AD94-30E5B61FD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270632"/>
            <a:ext cx="6574973" cy="397498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chemeClr val="accent2"/>
                </a:solidFill>
                <a:ea typeface="+mn-lt"/>
                <a:cs typeface="+mn-lt"/>
              </a:rPr>
              <a:t>Knihovnické fondy, procesy a služby</a:t>
            </a:r>
            <a:endParaRPr lang="cs-CZ" sz="2400" dirty="0">
              <a:solidFill>
                <a:schemeClr val="accent2"/>
              </a:solidFill>
              <a:cs typeface="Calibri" panose="020F0502020204030204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Autoři: </a:t>
            </a:r>
            <a:r>
              <a:rPr lang="cs-CZ" sz="1800" dirty="0">
                <a:ea typeface="+mn-lt"/>
                <a:cs typeface="+mn-lt"/>
              </a:rPr>
              <a:t>Martin Krčál, Pavla Kovářová, Pavlína Mazáčová, Iva Zadražilová a Klára Masařová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Místo: </a:t>
            </a:r>
            <a:r>
              <a:rPr lang="cs-CZ" sz="1800" dirty="0">
                <a:ea typeface="+mn-lt"/>
                <a:cs typeface="+mn-lt"/>
              </a:rPr>
              <a:t>Brno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Vydavatel: </a:t>
            </a:r>
            <a:r>
              <a:rPr lang="cs-CZ" sz="1800" dirty="0">
                <a:ea typeface="+mn-lt"/>
                <a:cs typeface="+mn-lt"/>
              </a:rPr>
              <a:t>Citace.com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Rok vydání: </a:t>
            </a:r>
            <a:r>
              <a:rPr lang="cs-CZ" sz="1800" dirty="0" smtClean="0">
                <a:ea typeface="+mn-lt"/>
                <a:cs typeface="+mn-lt"/>
              </a:rPr>
              <a:t>2018 a 2024 (upravená verze)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Stran: </a:t>
            </a:r>
            <a:r>
              <a:rPr lang="cs-CZ" sz="1800" dirty="0">
                <a:ea typeface="+mn-lt"/>
                <a:cs typeface="+mn-lt"/>
              </a:rPr>
              <a:t>127</a:t>
            </a:r>
            <a:endParaRPr lang="cs-CZ" sz="1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1800" b="1" dirty="0">
                <a:ea typeface="+mn-lt"/>
                <a:cs typeface="+mn-lt"/>
              </a:rPr>
              <a:t>Kde koupit:</a:t>
            </a:r>
            <a:endParaRPr lang="cs-CZ" sz="1800" b="1" dirty="0">
              <a:cs typeface="Calibri" panose="020F0502020204030204"/>
            </a:endParaRPr>
          </a:p>
          <a:p>
            <a:pPr marL="283210" indent="-28321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dirty="0">
                <a:ea typeface="+mn-lt"/>
                <a:cs typeface="+mn-lt"/>
              </a:rPr>
              <a:t>na sekretariátu </a:t>
            </a:r>
            <a:r>
              <a:rPr lang="cs-CZ" sz="1600" dirty="0" err="1">
                <a:ea typeface="+mn-lt"/>
                <a:cs typeface="+mn-lt"/>
              </a:rPr>
              <a:t>KISKu</a:t>
            </a:r>
            <a:r>
              <a:rPr lang="cs-CZ" sz="1600" dirty="0">
                <a:ea typeface="+mn-lt"/>
                <a:cs typeface="+mn-lt"/>
              </a:rPr>
              <a:t> (Alice Lukavská)</a:t>
            </a:r>
            <a:endParaRPr lang="cs-CZ" sz="1600" dirty="0">
              <a:cs typeface="Calibri" panose="020F0502020204030204"/>
            </a:endParaRPr>
          </a:p>
          <a:p>
            <a:pPr marL="285750" indent="-28575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dirty="0">
                <a:ea typeface="+mn-lt"/>
                <a:cs typeface="+mn-lt"/>
              </a:rPr>
              <a:t>E-shop T-</a:t>
            </a:r>
            <a:r>
              <a:rPr lang="cs-CZ" sz="1600" dirty="0" err="1">
                <a:ea typeface="+mn-lt"/>
                <a:cs typeface="+mn-lt"/>
              </a:rPr>
              <a:t>shock</a:t>
            </a:r>
            <a:r>
              <a:rPr lang="cs-CZ" sz="1600" dirty="0">
                <a:ea typeface="+mn-lt"/>
                <a:cs typeface="+mn-lt"/>
              </a:rPr>
              <a:t> (</a:t>
            </a:r>
            <a:r>
              <a:rPr lang="cs-CZ" sz="1600" dirty="0">
                <a:ea typeface="+mn-lt"/>
                <a:cs typeface="+mn-lt"/>
                <a:hlinkClick r:id="rId3"/>
              </a:rPr>
              <a:t>https://vydavatelstvi.citace.com/</a:t>
            </a:r>
            <a:r>
              <a:rPr lang="cs-CZ" sz="1600" dirty="0" err="1">
                <a:ea typeface="+mn-lt"/>
                <a:cs typeface="+mn-lt"/>
                <a:hlinkClick r:id="rId3"/>
              </a:rPr>
              <a:t>cs</a:t>
            </a:r>
            <a:r>
              <a:rPr lang="cs-CZ" sz="1600" dirty="0">
                <a:ea typeface="+mn-lt"/>
                <a:cs typeface="+mn-lt"/>
                <a:hlinkClick r:id="rId3"/>
              </a:rPr>
              <a:t>/)</a:t>
            </a:r>
            <a:endParaRPr lang="cs-CZ" sz="1600" dirty="0">
              <a:cs typeface="Calibri" panose="020F0502020204030204"/>
            </a:endParaRPr>
          </a:p>
          <a:p>
            <a:endParaRPr lang="en-US" sz="1800" dirty="0">
              <a:cs typeface="Calibri" panose="020F0502020204030204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939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970D3-FAD8-4464-9D59-856CB9BC3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doporučená literatura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A21AA4-2016-4039-A9F8-4BB00A921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731" y="1956816"/>
            <a:ext cx="9107948" cy="4223632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1900" dirty="0">
                <a:ea typeface="+mn-lt"/>
                <a:cs typeface="+mn-lt"/>
              </a:rPr>
              <a:t>DILHOFOVÁ, </a:t>
            </a:r>
            <a:r>
              <a:rPr lang="cs-CZ" sz="1900" dirty="0" smtClean="0">
                <a:ea typeface="+mn-lt"/>
                <a:cs typeface="+mn-lt"/>
              </a:rPr>
              <a:t>Adéla; KRATOCHVÍLOVÁ Monika </a:t>
            </a:r>
            <a:r>
              <a:rPr lang="cs-CZ" sz="1900" dirty="0">
                <a:ea typeface="+mn-lt"/>
                <a:cs typeface="+mn-lt"/>
              </a:rPr>
              <a:t>a </a:t>
            </a:r>
            <a:r>
              <a:rPr lang="cs-CZ" sz="1900" dirty="0" smtClean="0">
                <a:ea typeface="+mn-lt"/>
                <a:cs typeface="+mn-lt"/>
              </a:rPr>
              <a:t>LIDMILA, Jan. </a:t>
            </a:r>
            <a:r>
              <a:rPr lang="cs-CZ" sz="1900" i="1" dirty="0" smtClean="0">
                <a:ea typeface="+mn-lt"/>
                <a:cs typeface="+mn-lt"/>
              </a:rPr>
              <a:t>Příručka </a:t>
            </a:r>
            <a:r>
              <a:rPr lang="cs-CZ" sz="1900" i="1" dirty="0">
                <a:ea typeface="+mn-lt"/>
                <a:cs typeface="+mn-lt"/>
              </a:rPr>
              <a:t>pro knihovníky veřejných knihoven</a:t>
            </a:r>
            <a:r>
              <a:rPr lang="cs-CZ" sz="1900" dirty="0">
                <a:ea typeface="+mn-lt"/>
                <a:cs typeface="+mn-lt"/>
              </a:rPr>
              <a:t>. </a:t>
            </a:r>
            <a:r>
              <a:rPr lang="cs-CZ" sz="1900" dirty="0" smtClean="0">
                <a:ea typeface="+mn-lt"/>
                <a:cs typeface="+mn-lt"/>
              </a:rPr>
              <a:t>Brno</a:t>
            </a:r>
            <a:r>
              <a:rPr lang="cs-CZ" sz="1900" dirty="0">
                <a:ea typeface="+mn-lt"/>
                <a:cs typeface="+mn-lt"/>
              </a:rPr>
              <a:t>: Moravská zemská knihovna, </a:t>
            </a:r>
            <a:r>
              <a:rPr lang="cs-CZ" sz="1900" dirty="0" smtClean="0">
                <a:ea typeface="+mn-lt"/>
                <a:cs typeface="+mn-lt"/>
              </a:rPr>
              <a:t>2013. </a:t>
            </a:r>
            <a:r>
              <a:rPr lang="cs-CZ" sz="1900" dirty="0" smtClean="0">
                <a:ea typeface="+mn-lt"/>
                <a:cs typeface="+mn-lt"/>
              </a:rPr>
              <a:t>ISBN </a:t>
            </a:r>
            <a:r>
              <a:rPr lang="cs-CZ" sz="1900" dirty="0">
                <a:ea typeface="+mn-lt"/>
                <a:cs typeface="+mn-lt"/>
              </a:rPr>
              <a:t>978-807-0511-992. Dostupné také z: </a:t>
            </a:r>
            <a:r>
              <a:rPr lang="cs-CZ" sz="1900" dirty="0">
                <a:ea typeface="+mn-lt"/>
                <a:cs typeface="+mn-lt"/>
                <a:hlinkClick r:id="rId2"/>
              </a:rPr>
              <a:t>http://www.mzk.cz/pro-knihovny/vzdelavani-knihovniku/prirucka-pro-knihovniky</a:t>
            </a:r>
            <a:endParaRPr lang="cs-CZ" sz="1900" dirty="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KOONTZ, </a:t>
            </a:r>
            <a:r>
              <a:rPr lang="cs-CZ" sz="1900" dirty="0" err="1" smtClean="0">
                <a:ea typeface="+mn-lt"/>
                <a:cs typeface="+mn-lt"/>
              </a:rPr>
              <a:t>Christie</a:t>
            </a:r>
            <a:r>
              <a:rPr lang="cs-CZ" sz="1900" dirty="0">
                <a:ea typeface="+mn-lt"/>
                <a:cs typeface="+mn-lt"/>
              </a:rPr>
              <a:t>; GUBBIN, </a:t>
            </a:r>
            <a:r>
              <a:rPr lang="cs-CZ" sz="1900" dirty="0" smtClean="0">
                <a:ea typeface="+mn-lt"/>
                <a:cs typeface="+mn-lt"/>
              </a:rPr>
              <a:t>Barbara. </a:t>
            </a:r>
            <a:r>
              <a:rPr lang="cs-CZ" sz="1900" i="1" dirty="0" smtClean="0">
                <a:ea typeface="+mn-lt"/>
                <a:cs typeface="+mn-lt"/>
              </a:rPr>
              <a:t>Služby </a:t>
            </a:r>
            <a:r>
              <a:rPr lang="cs-CZ" sz="1900" i="1" dirty="0">
                <a:ea typeface="+mn-lt"/>
                <a:cs typeface="+mn-lt"/>
              </a:rPr>
              <a:t>veřejných knihoven: směrnice IFLA</a:t>
            </a:r>
            <a:r>
              <a:rPr lang="cs-CZ" sz="1900" dirty="0">
                <a:ea typeface="+mn-lt"/>
                <a:cs typeface="+mn-lt"/>
              </a:rPr>
              <a:t>. </a:t>
            </a:r>
            <a:br>
              <a:rPr lang="cs-CZ" sz="1900" dirty="0">
                <a:ea typeface="+mn-lt"/>
                <a:cs typeface="+mn-lt"/>
              </a:rPr>
            </a:br>
            <a:r>
              <a:rPr lang="cs-CZ" sz="1900" dirty="0">
                <a:ea typeface="+mn-lt"/>
                <a:cs typeface="+mn-lt"/>
              </a:rPr>
              <a:t>2., zcela </a:t>
            </a:r>
            <a:r>
              <a:rPr lang="cs-CZ" sz="1900" dirty="0" err="1">
                <a:ea typeface="+mn-lt"/>
                <a:cs typeface="+mn-lt"/>
              </a:rPr>
              <a:t>přeprac</a:t>
            </a:r>
            <a:r>
              <a:rPr lang="cs-CZ" sz="1900" dirty="0">
                <a:ea typeface="+mn-lt"/>
                <a:cs typeface="+mn-lt"/>
              </a:rPr>
              <a:t>. vyd. Praha: Národní knihovna České republiky - Knihovnický institut, </a:t>
            </a:r>
            <a:r>
              <a:rPr lang="cs-CZ" sz="1900" dirty="0" smtClean="0">
                <a:ea typeface="+mn-lt"/>
                <a:cs typeface="+mn-lt"/>
              </a:rPr>
              <a:t>2012</a:t>
            </a:r>
            <a:r>
              <a:rPr lang="cs-CZ" sz="1900" dirty="0" smtClean="0">
                <a:ea typeface="+mn-lt"/>
                <a:cs typeface="+mn-lt"/>
              </a:rPr>
              <a:t>. </a:t>
            </a:r>
            <a:r>
              <a:rPr lang="cs-CZ" sz="1900" dirty="0">
                <a:ea typeface="+mn-lt"/>
                <a:cs typeface="+mn-lt"/>
              </a:rPr>
              <a:t>ISBN 9788070506127. Dostupné také z: </a:t>
            </a:r>
            <a:r>
              <a:rPr lang="cs-CZ" sz="1900" dirty="0">
                <a:ea typeface="+mn-lt"/>
                <a:cs typeface="+mn-lt"/>
                <a:hlinkClick r:id="rId3"/>
              </a:rPr>
              <a:t>http://www.ifla.org/files/assets/hq/publications/series/147-cs.pdf</a:t>
            </a:r>
            <a:endParaRPr lang="cs-CZ" sz="1900" dirty="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CEJPEK, Jiří. </a:t>
            </a:r>
            <a:r>
              <a:rPr lang="cs-CZ" sz="1900" i="1" dirty="0" smtClean="0">
                <a:ea typeface="+mn-lt"/>
                <a:cs typeface="+mn-lt"/>
              </a:rPr>
              <a:t>Proměny </a:t>
            </a:r>
            <a:r>
              <a:rPr lang="cs-CZ" sz="1900" i="1" dirty="0">
                <a:ea typeface="+mn-lt"/>
                <a:cs typeface="+mn-lt"/>
              </a:rPr>
              <a:t>let devadesátých: knihovnictví na prahu informačního věku - děje, myšlenky a názory</a:t>
            </a:r>
            <a:r>
              <a:rPr lang="cs-CZ" sz="1900" dirty="0">
                <a:ea typeface="+mn-lt"/>
                <a:cs typeface="+mn-lt"/>
              </a:rPr>
              <a:t>. Praha: Svaz knihovníků a informačních pracovníků ČR, </a:t>
            </a:r>
            <a:r>
              <a:rPr lang="cs-CZ" sz="1900" dirty="0">
                <a:ea typeface="+mn-lt"/>
                <a:cs typeface="+mn-lt"/>
              </a:rPr>
              <a:t>2005. </a:t>
            </a:r>
            <a:r>
              <a:rPr lang="cs-CZ" sz="1900" dirty="0" smtClean="0">
                <a:ea typeface="+mn-lt"/>
                <a:cs typeface="+mn-lt"/>
              </a:rPr>
              <a:t>Aktuality </a:t>
            </a:r>
            <a:r>
              <a:rPr lang="cs-CZ" sz="1900" dirty="0">
                <a:ea typeface="+mn-lt"/>
                <a:cs typeface="+mn-lt"/>
              </a:rPr>
              <a:t>SKIP. ISBN 80-858-5115-6.</a:t>
            </a:r>
            <a:endParaRPr lang="cs-CZ" sz="1900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21161E1-7F78-4807-B2F8-6B8A4A82A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17" y="2002503"/>
            <a:ext cx="913375" cy="40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7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970D3-FAD8-4464-9D59-856CB9BC3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doporučená literatura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A21AA4-2016-4039-A9F8-4BB00A921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731" y="1956816"/>
            <a:ext cx="9107948" cy="4223632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KATUŠČÁK, Dušan; FOBEROVÁ, Libuše; PAPÍK, Richard; TIMKO, Marek a VALJENTOVÁ, Lucie. </a:t>
            </a:r>
            <a:r>
              <a:rPr lang="cs-CZ" sz="1900" i="1" dirty="0">
                <a:ea typeface="+mn-lt"/>
                <a:cs typeface="+mn-lt"/>
              </a:rPr>
              <a:t>Kompendium </a:t>
            </a:r>
            <a:r>
              <a:rPr lang="cs-CZ" sz="1900" i="1" dirty="0" smtClean="0">
                <a:ea typeface="+mn-lt"/>
                <a:cs typeface="+mn-lt"/>
              </a:rPr>
              <a:t>knihovnictví 1</a:t>
            </a:r>
            <a:r>
              <a:rPr lang="cs-CZ" sz="1900" dirty="0" smtClean="0">
                <a:ea typeface="+mn-lt"/>
                <a:cs typeface="+mn-lt"/>
              </a:rPr>
              <a:t>. </a:t>
            </a:r>
            <a:r>
              <a:rPr lang="cs-CZ" sz="1900" dirty="0">
                <a:ea typeface="+mn-lt"/>
                <a:cs typeface="+mn-lt"/>
              </a:rPr>
              <a:t>Ostrava: Moravskoslezská vědecká knihovna v Ostravě, 2022-. </a:t>
            </a:r>
            <a:r>
              <a:rPr lang="cs-CZ" sz="1900" dirty="0" smtClean="0">
                <a:ea typeface="+mn-lt"/>
                <a:cs typeface="+mn-lt"/>
              </a:rPr>
              <a:t>ISBN </a:t>
            </a:r>
            <a:r>
              <a:rPr lang="cs-CZ" sz="1900" dirty="0">
                <a:ea typeface="+mn-lt"/>
                <a:cs typeface="+mn-lt"/>
              </a:rPr>
              <a:t>978-80-7054-306-1</a:t>
            </a:r>
            <a:r>
              <a:rPr lang="cs-CZ" sz="1900" dirty="0" smtClean="0">
                <a:ea typeface="+mn-lt"/>
                <a:cs typeface="+mn-lt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9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/>
              <a:t>KATUŠČÁK, Dušan; FOBEROVÁ, Libuše; NIEĆ, Grzegorz; RANKOV, Pavol; DOSTÁLOVÁ, Lenka et al. </a:t>
            </a:r>
            <a:r>
              <a:rPr lang="cs-CZ" sz="1900" i="1" dirty="0"/>
              <a:t>Kompendium knihovnictví 2</a:t>
            </a:r>
            <a:r>
              <a:rPr lang="cs-CZ" sz="1900" dirty="0"/>
              <a:t>. Ostrava: Moravskoslezská vědecká knihovna v Ostravě, 2023. ISBN 978-80-7054-331-3.</a:t>
            </a:r>
            <a:endParaRPr lang="cs-CZ" sz="1900" dirty="0" smtClean="0">
              <a:ea typeface="+mn-lt"/>
              <a:cs typeface="+mn-lt"/>
            </a:endParaRPr>
          </a:p>
        </p:txBody>
      </p:sp>
      <p:pic>
        <p:nvPicPr>
          <p:cNvPr id="1028" name="Picture 4" descr="https://www.obalkyknih.cz/file/cover/2891657/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28" y="1956816"/>
            <a:ext cx="960414" cy="135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obalkyknih.cz/file/cover/3100889/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28" y="3532151"/>
            <a:ext cx="964507" cy="136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8866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858</Words>
  <Application>Microsoft Office PowerPoint</Application>
  <PresentationFormat>Širokoúhlá obrazovka</PresentationFormat>
  <Paragraphs>223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Verdana</vt:lpstr>
      <vt:lpstr>Wingdings</vt:lpstr>
      <vt:lpstr>Retrospektiva</vt:lpstr>
      <vt:lpstr>Co je knihovna?</vt:lpstr>
      <vt:lpstr>Harmonogram kurzu</vt:lpstr>
      <vt:lpstr>Podmínky ukončení</vt:lpstr>
      <vt:lpstr>Obsah kurzu</vt:lpstr>
      <vt:lpstr>Obsah kurzu</vt:lpstr>
      <vt:lpstr>Obsah kurzu</vt:lpstr>
      <vt:lpstr>Učebnice ke studiu</vt:lpstr>
      <vt:lpstr>Další doporučená literatura</vt:lpstr>
      <vt:lpstr>Další doporučená literatura</vt:lpstr>
      <vt:lpstr>Další zdroje</vt:lpstr>
      <vt:lpstr>Úkol #1 - Fotovýzkum</vt:lpstr>
      <vt:lpstr>Úkol #1 - odevzdání</vt:lpstr>
      <vt:lpstr>PROLEGOMENA OBORU aneb Proč jet do Křižanova</vt:lpstr>
      <vt:lpstr>Co je knihovna?</vt:lpstr>
      <vt:lpstr>Moravská zemská knihovna v Brně</vt:lpstr>
      <vt:lpstr>Národní technická knihovna v Praze</vt:lpstr>
      <vt:lpstr>Ústřední knihovna FF MU</vt:lpstr>
      <vt:lpstr>Národní knihovna  - Klementinum</vt:lpstr>
      <vt:lpstr>Knihovna obce Kujavy</vt:lpstr>
      <vt:lpstr>Městská knihovna  Česká Třebová</vt:lpstr>
      <vt:lpstr>Městská knihovna  Česká Třebová</vt:lpstr>
      <vt:lpstr>Knihovna Cesty domů</vt:lpstr>
      <vt:lpstr>Digitalniknihovna.cz</vt:lpstr>
      <vt:lpstr>Knihovny.cz</vt:lpstr>
      <vt:lpstr>Bibliobus</vt:lpstr>
      <vt:lpstr>Samoobslužný kiosek v (obchodním) Centru Černý Most</vt:lpstr>
      <vt:lpstr>...a tohle taky měla být knihovna</vt:lpstr>
      <vt:lpstr>Knihovna Na Křižovatce</vt:lpstr>
      <vt:lpstr>Knihovna Na Křižovatce</vt:lpstr>
      <vt:lpstr>Prezentace aplikace PowerPoint</vt:lpstr>
      <vt:lpstr>Charakteristika knihovny</vt:lpstr>
      <vt:lpstr>Informační systém knihovny</vt:lpstr>
      <vt:lpstr>Knihovník</vt:lpstr>
      <vt:lpstr>Librarian v Googlu</vt:lpstr>
      <vt:lpstr>Prezentace aplikace PowerPoint</vt:lpstr>
      <vt:lpstr>Prezentace aplikace PowerPoint</vt:lpstr>
      <vt:lpstr>Prezentace aplikace PowerPoint</vt:lpstr>
      <vt:lpstr>Prezentace aplikace PowerPoint</vt:lpstr>
      <vt:lpstr>České knihovnické legendy</vt:lpstr>
      <vt:lpstr>České knihovnické legendy</vt:lpstr>
      <vt:lpstr>Aktuální osobnosti českého knihovnictví</vt:lpstr>
      <vt:lpstr>Aktuální osobnosti českého knihovnictví</vt:lpstr>
      <vt:lpstr>Aktuální osobnosti českého knihovnictví</vt:lpstr>
      <vt:lpstr>Aktuální osobnosti českého knihovnictví</vt:lpstr>
      <vt:lpstr>Další osobnosti českého knihovnictví</vt:lpstr>
      <vt:lpstr>...a ještě jeden knihovník</vt:lpstr>
      <vt:lpstr>Knihovník</vt:lpstr>
      <vt:lpstr>Ideální knihovník</vt:lpstr>
      <vt:lpstr>Knihovnické činnosti</vt:lpstr>
      <vt:lpstr>Národní soustava kvalifikací</vt:lpstr>
      <vt:lpstr>Knihovnické kvalifikace</vt:lpstr>
      <vt:lpstr>Knihovník akvizitér</vt:lpstr>
      <vt:lpstr>Problémy NSK</vt:lpstr>
      <vt:lpstr>Znáte nějaké knihovnické profese?</vt:lpstr>
      <vt:lpstr>A DAY IN THE LIFE</vt:lpstr>
      <vt:lpstr>Vybraná knihovnická povolání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je knihovna?</dc:title>
  <dc:creator>Martin Krčál</dc:creator>
  <cp:lastModifiedBy>Martin Krčál</cp:lastModifiedBy>
  <cp:revision>15</cp:revision>
  <dcterms:created xsi:type="dcterms:W3CDTF">2020-10-08T09:42:37Z</dcterms:created>
  <dcterms:modified xsi:type="dcterms:W3CDTF">2024-09-25T12:22:54Z</dcterms:modified>
</cp:coreProperties>
</file>