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692" r:id="rId5"/>
    <p:sldId id="689" r:id="rId6"/>
    <p:sldId id="690" r:id="rId7"/>
    <p:sldId id="691" r:id="rId8"/>
    <p:sldId id="696" r:id="rId9"/>
    <p:sldId id="697" r:id="rId10"/>
    <p:sldId id="694" r:id="rId11"/>
    <p:sldId id="698" r:id="rId12"/>
    <p:sldId id="699" r:id="rId13"/>
    <p:sldId id="700" r:id="rId14"/>
    <p:sldId id="701" r:id="rId15"/>
    <p:sldId id="702" r:id="rId16"/>
    <p:sldId id="695" r:id="rId17"/>
    <p:sldId id="703" r:id="rId18"/>
    <p:sldId id="717" r:id="rId19"/>
    <p:sldId id="718" r:id="rId20"/>
    <p:sldId id="721" r:id="rId21"/>
    <p:sldId id="719" r:id="rId22"/>
    <p:sldId id="720" r:id="rId23"/>
    <p:sldId id="722" r:id="rId24"/>
    <p:sldId id="723" r:id="rId25"/>
    <p:sldId id="724" r:id="rId26"/>
    <p:sldId id="725" r:id="rId27"/>
    <p:sldId id="726" r:id="rId28"/>
    <p:sldId id="727" r:id="rId29"/>
    <p:sldId id="750" r:id="rId30"/>
    <p:sldId id="738" r:id="rId31"/>
    <p:sldId id="740" r:id="rId32"/>
    <p:sldId id="749" r:id="rId33"/>
    <p:sldId id="748" r:id="rId34"/>
    <p:sldId id="747" r:id="rId35"/>
    <p:sldId id="745" r:id="rId36"/>
    <p:sldId id="746" r:id="rId37"/>
    <p:sldId id="739" r:id="rId38"/>
    <p:sldId id="728" r:id="rId39"/>
    <p:sldId id="735" r:id="rId40"/>
    <p:sldId id="732" r:id="rId41"/>
    <p:sldId id="734" r:id="rId42"/>
    <p:sldId id="733" r:id="rId43"/>
    <p:sldId id="591" r:id="rId44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docs/celozivotni-vzdelavani/koncepce-czv-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koncepce.knihovna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r.knihovna.cz/koncepce-rozvoje-knihoven-cr-na-leta-2011-2015-/" TargetMode="External"/><Relationship Id="rId2" Type="http://schemas.openxmlformats.org/officeDocument/2006/relationships/hyperlink" Target="https://www.mzk.cz/sites/beta.mzk.cz/files/souboryMZK/pdf/koncepce_2004-201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k.nkp.cz/legislativa/koncepce-strategie-deklarace" TargetMode="External"/><Relationship Id="rId5" Type="http://schemas.openxmlformats.org/officeDocument/2006/relationships/hyperlink" Target="https://ipk.nkp.cz/docs/koncepce-rozvoje-knihoven-2021-2027" TargetMode="External"/><Relationship Id="rId4" Type="http://schemas.openxmlformats.org/officeDocument/2006/relationships/hyperlink" Target="http://ukr.knihovna.cz/koncepce-rozvoje-knihoven-cr-na-leta-2017-202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ukr.knihovna.cz/200000240-eb067ec003/KoncepceUchovDigit2016.docx" TargetMode="External"/><Relationship Id="rId2" Type="http://schemas.openxmlformats.org/officeDocument/2006/relationships/hyperlink" Target="http://files.u-k-r.webnode.cz/200000237-9ef279fed4/KoncepceCZV_2016_DEF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pk.nkp.cz/legislativa/koncepce-strategie-deklarac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k.cz/koncep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aneb kam směřují knihovny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ISKB02 Úvod do knihovnictví, </a:t>
            </a:r>
            <a:r>
              <a:rPr lang="cs-CZ"/>
              <a:t>podzim 2024</a:t>
            </a:r>
            <a:endParaRPr lang="cs-CZ" dirty="0"/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/>
              <a:t>4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-201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225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E4836-13B9-4EB7-A4AA-CCB7C07D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0D8517-7E6D-45C3-8DB2-9A1CC9E6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Klient a služby (Řehák)</a:t>
            </a:r>
          </a:p>
          <a:p>
            <a:r>
              <a:rPr lang="cs-CZ" dirty="0"/>
              <a:t>Procesy a legislativa (Lhoták)</a:t>
            </a:r>
          </a:p>
          <a:p>
            <a:r>
              <a:rPr lang="cs-CZ" dirty="0"/>
              <a:t>Fondy (Svoboda)</a:t>
            </a:r>
          </a:p>
          <a:p>
            <a:r>
              <a:rPr lang="cs-CZ" dirty="0"/>
              <a:t>Financování (Richter)</a:t>
            </a:r>
          </a:p>
          <a:p>
            <a:r>
              <a:rPr lang="cs-CZ" dirty="0"/>
              <a:t>Pracovníci a jejich rozvoj (Houšková)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37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049A2-C090-46EF-BDBB-EA8397F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3C8773-2A8E-4693-8784-48185962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60008"/>
          </a:xfrm>
        </p:spPr>
        <p:txBody>
          <a:bodyPr>
            <a:normAutofit/>
          </a:bodyPr>
          <a:lstStyle/>
          <a:p>
            <a:r>
              <a:rPr lang="cs-CZ" dirty="0"/>
              <a:t>knihovna jako komunitní centrum</a:t>
            </a:r>
          </a:p>
          <a:p>
            <a:r>
              <a:rPr lang="cs-CZ" dirty="0"/>
              <a:t>moderní a efektivní služby pro všechny</a:t>
            </a:r>
          </a:p>
          <a:p>
            <a:r>
              <a:rPr lang="cs-CZ" sz="2800" dirty="0"/>
              <a:t>„silný“ portál</a:t>
            </a:r>
          </a:p>
          <a:p>
            <a:pPr lvl="1"/>
            <a:r>
              <a:rPr lang="cs-CZ" sz="2400" dirty="0"/>
              <a:t>počátek rozvoje CPK – Knihovny.cz</a:t>
            </a:r>
          </a:p>
        </p:txBody>
      </p:sp>
    </p:spTree>
    <p:extLst>
      <p:ext uri="{BB962C8B-B14F-4D97-AF65-F5344CB8AC3E}">
        <p14:creationId xmlns:p14="http://schemas.microsoft.com/office/powerpoint/2010/main" val="145594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FD5B5-664A-41F3-B857-DFB9FC47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496505-550B-4543-930D-C4909C86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20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digitalizace a uchování kulturního dědictví</a:t>
            </a:r>
          </a:p>
          <a:p>
            <a:pPr lvl="1"/>
            <a:r>
              <a:rPr lang="cs-CZ" dirty="0"/>
              <a:t>podpora digitalizace na různých místech</a:t>
            </a:r>
          </a:p>
          <a:p>
            <a:pPr lvl="2"/>
            <a:r>
              <a:rPr lang="cs-CZ" dirty="0"/>
              <a:t>NDK, regiony, oborové instituce, specializované projekty</a:t>
            </a:r>
          </a:p>
          <a:p>
            <a:pPr lvl="1"/>
            <a:r>
              <a:rPr lang="cs-CZ" dirty="0"/>
              <a:t>koncepční řešení dlouhodobé ochrany elektronických dokumentů</a:t>
            </a:r>
          </a:p>
          <a:p>
            <a:pPr lvl="1"/>
            <a:r>
              <a:rPr lang="cs-CZ" dirty="0"/>
              <a:t>trvalé uchování tradičních fondů</a:t>
            </a:r>
          </a:p>
          <a:p>
            <a:pPr lvl="1"/>
            <a:r>
              <a:rPr lang="cs-CZ" dirty="0"/>
              <a:t>maximální zpřístupnění e-dokumentů</a:t>
            </a:r>
          </a:p>
          <a:p>
            <a:r>
              <a:rPr lang="cs-CZ" dirty="0"/>
              <a:t>dostupnost EIZ</a:t>
            </a:r>
          </a:p>
          <a:p>
            <a:pPr lvl="1"/>
            <a:r>
              <a:rPr lang="cs-CZ" dirty="0"/>
              <a:t>pro vědu a výzkum (</a:t>
            </a:r>
            <a:r>
              <a:rPr lang="cs-CZ" dirty="0" err="1"/>
              <a:t>VaV</a:t>
            </a:r>
            <a:r>
              <a:rPr lang="cs-CZ" dirty="0"/>
              <a:t>) po roce 2011</a:t>
            </a:r>
          </a:p>
          <a:p>
            <a:pPr lvl="1"/>
            <a:r>
              <a:rPr lang="cs-CZ" dirty="0"/>
              <a:t>efektivní přístup k EIZ pro veřejnost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53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676EF-2D6C-4D3E-B2CB-47235BAB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D0FF0E-2575-42C5-95CE-F2B1D809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lidských zdrojů v knihovnách</a:t>
            </a:r>
          </a:p>
          <a:p>
            <a:pPr lvl="1"/>
            <a:r>
              <a:rPr lang="cs-CZ" dirty="0"/>
              <a:t>koncepce CŽV pro knihovnictví</a:t>
            </a:r>
          </a:p>
          <a:p>
            <a:pPr lvl="1"/>
            <a:r>
              <a:rPr lang="cs-CZ" dirty="0"/>
              <a:t>potřeby praxe</a:t>
            </a:r>
          </a:p>
          <a:p>
            <a:r>
              <a:rPr lang="cs-CZ" dirty="0"/>
              <a:t>vzdělávání a podpora čtenářství</a:t>
            </a:r>
          </a:p>
          <a:p>
            <a:r>
              <a:rPr lang="cs-CZ" dirty="0"/>
              <a:t>optimalizace struktury grantů</a:t>
            </a:r>
          </a:p>
          <a:p>
            <a:r>
              <a:rPr lang="cs-CZ" dirty="0"/>
              <a:t>ovlivňovat legislativní změny</a:t>
            </a:r>
          </a:p>
          <a:p>
            <a:pPr lvl="1"/>
            <a:r>
              <a:rPr lang="cs-CZ" dirty="0"/>
              <a:t>AZ, OOÚ, PV, KZ,...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60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6142-7138-4C2C-A012-0C881492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cílů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56E0D-7509-4B64-8880-2CD0C628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využití potenciálu systému knihoven</a:t>
            </a:r>
          </a:p>
          <a:p>
            <a:r>
              <a:rPr lang="cs-CZ" dirty="0"/>
              <a:t>nové služby</a:t>
            </a:r>
          </a:p>
          <a:p>
            <a:pPr lvl="1"/>
            <a:r>
              <a:rPr lang="cs-CZ" dirty="0"/>
              <a:t>potřeba neustálé inovace</a:t>
            </a:r>
          </a:p>
          <a:p>
            <a:r>
              <a:rPr lang="cs-CZ" dirty="0"/>
              <a:t>nové metodiky a standardy</a:t>
            </a:r>
          </a:p>
          <a:p>
            <a:r>
              <a:rPr lang="cs-CZ" dirty="0"/>
              <a:t>tvorba komunit</a:t>
            </a:r>
          </a:p>
          <a:p>
            <a:r>
              <a:rPr lang="cs-CZ" dirty="0"/>
              <a:t>zapojení moderních ICT</a:t>
            </a:r>
          </a:p>
          <a:p>
            <a:r>
              <a:rPr lang="cs-CZ" dirty="0"/>
              <a:t>optimalizace grantů</a:t>
            </a:r>
          </a:p>
          <a:p>
            <a:r>
              <a:rPr lang="cs-CZ" dirty="0"/>
              <a:t>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11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17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2025</a:t>
            </a:r>
          </a:p>
        </p:txBody>
      </p:sp>
    </p:spTree>
    <p:extLst>
      <p:ext uri="{BB962C8B-B14F-4D97-AF65-F5344CB8AC3E}">
        <p14:creationId xmlns:p14="http://schemas.microsoft.com/office/powerpoint/2010/main" val="198938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Dnes</a:t>
            </a:r>
            <a:r>
              <a:rPr lang="cs-CZ" sz="7200" b="1" dirty="0"/>
              <a:t> čerpáme z </a:t>
            </a:r>
            <a:r>
              <a:rPr lang="cs-CZ" sz="7200" b="1" dirty="0">
                <a:solidFill>
                  <a:schemeClr val="accent2"/>
                </a:solidFill>
              </a:rPr>
              <a:t>minulosti</a:t>
            </a:r>
            <a:r>
              <a:rPr lang="cs-CZ" sz="7200" b="1" dirty="0"/>
              <a:t> a tvoříme </a:t>
            </a:r>
            <a:r>
              <a:rPr lang="cs-CZ" sz="7200" b="1" dirty="0">
                <a:solidFill>
                  <a:schemeClr val="accent2"/>
                </a:solidFill>
              </a:rPr>
              <a:t>budoucnost</a:t>
            </a:r>
            <a:r>
              <a:rPr lang="cs-CZ" sz="7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00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D03E2-EC52-473C-BD86-AF5C062B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teze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932E1E-BBAD-4547-8801-30FC7834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„Společně tvoříme knihovny jako nabídku služeb a informačních zdrojů a otevřeného prostoru pro vzdělávání, kulturu a osobní rozvoj.“</a:t>
            </a:r>
          </a:p>
        </p:txBody>
      </p:sp>
    </p:spTree>
    <p:extLst>
      <p:ext uri="{BB962C8B-B14F-4D97-AF65-F5344CB8AC3E}">
        <p14:creationId xmlns:p14="http://schemas.microsoft.com/office/powerpoint/2010/main" val="94849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04D4A-ACFD-4572-AD4F-181DD7DD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směry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4CD9A0-DF49-44EE-9509-4C4A99DC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760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Spolupráce</a:t>
            </a:r>
          </a:p>
          <a:p>
            <a:pPr lvl="1"/>
            <a:r>
              <a:rPr lang="cs-CZ" dirty="0"/>
              <a:t>knihovny, občané, státní správa, jiné instituce = všichni spolu</a:t>
            </a:r>
          </a:p>
          <a:p>
            <a:r>
              <a:rPr lang="cs-CZ" b="1" dirty="0">
                <a:solidFill>
                  <a:schemeClr val="accent2"/>
                </a:solidFill>
              </a:rPr>
              <a:t>Zdroje</a:t>
            </a:r>
          </a:p>
          <a:p>
            <a:pPr lvl="1"/>
            <a:r>
              <a:rPr lang="cs-CZ" dirty="0"/>
              <a:t>fyzické, elektronické, pro zábavu, poučení, práci,…</a:t>
            </a:r>
          </a:p>
          <a:p>
            <a:r>
              <a:rPr lang="cs-CZ" b="1" dirty="0">
                <a:solidFill>
                  <a:schemeClr val="accent2"/>
                </a:solidFill>
              </a:rPr>
              <a:t>Prostor</a:t>
            </a:r>
          </a:p>
          <a:p>
            <a:pPr lvl="1"/>
            <a:r>
              <a:rPr lang="cs-CZ" dirty="0"/>
              <a:t>sdílený prostor, pro všechny, komunitní knihovna, ekonomika</a:t>
            </a:r>
          </a:p>
          <a:p>
            <a:r>
              <a:rPr lang="cs-CZ" b="1" dirty="0">
                <a:solidFill>
                  <a:schemeClr val="accent2"/>
                </a:solidFill>
              </a:rPr>
              <a:t>Rozvoj</a:t>
            </a:r>
          </a:p>
          <a:p>
            <a:pPr lvl="1"/>
            <a:r>
              <a:rPr lang="cs-CZ" dirty="0"/>
              <a:t>osobnostní rozvoj jednotlivců i skupin</a:t>
            </a:r>
          </a:p>
        </p:txBody>
      </p:sp>
      <p:pic>
        <p:nvPicPr>
          <p:cNvPr id="18434" name="Picture 2" descr="VÃ½sledek obrÃ¡zku pro smÄr">
            <a:extLst>
              <a:ext uri="{FF2B5EF4-FFF2-40B4-BE49-F238E27FC236}">
                <a16:creationId xmlns:a16="http://schemas.microsoft.com/office/drawing/2014/main" id="{82702DF7-F4E6-42B0-93FA-EDFEF466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0" y="286603"/>
            <a:ext cx="2020694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5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strategický dokument</a:t>
            </a:r>
          </a:p>
          <a:p>
            <a:r>
              <a:rPr lang="cs-CZ" dirty="0"/>
              <a:t>fungování knihoven</a:t>
            </a:r>
          </a:p>
          <a:p>
            <a:r>
              <a:rPr lang="cs-CZ" dirty="0"/>
              <a:t>cíle na určité období</a:t>
            </a:r>
          </a:p>
          <a:p>
            <a:r>
              <a:rPr lang="cs-CZ" dirty="0"/>
              <a:t>připravuje Ústřední knihovnická rada</a:t>
            </a:r>
          </a:p>
          <a:p>
            <a:r>
              <a:rPr lang="cs-CZ"/>
              <a:t>schvaluje vláda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ek obrÃ¡zku pro priority">
            <a:extLst>
              <a:ext uri="{FF2B5EF4-FFF2-40B4-BE49-F238E27FC236}">
                <a16:creationId xmlns:a16="http://schemas.microsoft.com/office/drawing/2014/main" id="{60B61E8B-459C-4052-AEF2-E7F4183CC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8"/>
          <a:stretch/>
        </p:blipFill>
        <p:spPr bwMode="auto">
          <a:xfrm>
            <a:off x="1000912" y="975360"/>
            <a:ext cx="10297008" cy="5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37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8ABC9-2301-455B-BE31-ACBE8D83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digitalizace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73A8DE-409D-4F3D-AAEF-143A9B58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32224"/>
          </a:xfrm>
        </p:spPr>
        <p:txBody>
          <a:bodyPr>
            <a:normAutofit/>
          </a:bodyPr>
          <a:lstStyle/>
          <a:p>
            <a:r>
              <a:rPr lang="cs-CZ" dirty="0"/>
              <a:t>knihovny ve virtuálním prostředí</a:t>
            </a:r>
          </a:p>
          <a:p>
            <a:r>
              <a:rPr lang="cs-CZ" dirty="0"/>
              <a:t>fondy převádíme do digitální podoby</a:t>
            </a:r>
          </a:p>
          <a:p>
            <a:pPr lvl="1"/>
            <a:r>
              <a:rPr lang="cs-CZ" dirty="0"/>
              <a:t>uchovávání dokumentů přístup budoucím generacím</a:t>
            </a:r>
          </a:p>
          <a:p>
            <a:r>
              <a:rPr lang="cs-CZ" dirty="0"/>
              <a:t>legislativa</a:t>
            </a:r>
          </a:p>
          <a:p>
            <a:pPr lvl="1"/>
            <a:r>
              <a:rPr lang="cs-CZ" dirty="0"/>
              <a:t>licenční smlouvy</a:t>
            </a:r>
          </a:p>
          <a:p>
            <a:r>
              <a:rPr lang="cs-CZ" dirty="0"/>
              <a:t>online služby knihoven</a:t>
            </a:r>
          </a:p>
          <a:p>
            <a:pPr lvl="1"/>
            <a:r>
              <a:rPr lang="cs-CZ" dirty="0"/>
              <a:t>budování centrálního portálu Knihovny.cz (MZK, 2015)</a:t>
            </a:r>
          </a:p>
          <a:p>
            <a:pPr lvl="1"/>
            <a:r>
              <a:rPr lang="cs-CZ" dirty="0"/>
              <a:t>Získej.cz (nová forma MVS a EDD, NTK, 2020 a 2021)</a:t>
            </a:r>
          </a:p>
        </p:txBody>
      </p:sp>
    </p:spTree>
    <p:extLst>
      <p:ext uri="{BB962C8B-B14F-4D97-AF65-F5344CB8AC3E}">
        <p14:creationId xmlns:p14="http://schemas.microsoft.com/office/powerpoint/2010/main" val="376632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Centra vzdělávání, kultury a komunity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knihovna jako komunitní centrum</a:t>
            </a:r>
          </a:p>
          <a:p>
            <a:pPr lvl="1"/>
            <a:r>
              <a:rPr lang="cs-CZ" dirty="0"/>
              <a:t>vzdělávací, kulturní a kreativní centra, nabízí řadu aktivit a akcí</a:t>
            </a:r>
          </a:p>
          <a:p>
            <a:pPr lvl="1"/>
            <a:r>
              <a:rPr lang="cs-CZ" dirty="0"/>
              <a:t>knihovna jako centrum celoživotního vzdělávání pro všechny</a:t>
            </a:r>
          </a:p>
          <a:p>
            <a:r>
              <a:rPr lang="cs-CZ" dirty="0"/>
              <a:t>podpora čtenářství a informační gramotnosti</a:t>
            </a:r>
          </a:p>
          <a:p>
            <a:r>
              <a:rPr lang="cs-CZ" dirty="0"/>
              <a:t>hustá síť knihoven v regionech</a:t>
            </a:r>
          </a:p>
          <a:p>
            <a:pPr lvl="1"/>
            <a:r>
              <a:rPr lang="cs-CZ" dirty="0"/>
              <a:t>dostupná a kvalitní knihovna je důležitou součástí obce</a:t>
            </a:r>
          </a:p>
          <a:p>
            <a:r>
              <a:rPr lang="cs-CZ" dirty="0"/>
              <a:t>otevřená knihovna</a:t>
            </a:r>
          </a:p>
          <a:p>
            <a:pPr lvl="1"/>
            <a:r>
              <a:rPr lang="cs-CZ" dirty="0"/>
              <a:t>pro všechny bez bariér (fyzických i socioekonomických)</a:t>
            </a:r>
          </a:p>
          <a:p>
            <a:pPr lvl="1"/>
            <a:r>
              <a:rPr lang="cs-CZ" dirty="0"/>
              <a:t>různé služby různým skupinám uživatelů</a:t>
            </a:r>
          </a:p>
        </p:txBody>
      </p:sp>
    </p:spTree>
    <p:extLst>
      <p:ext uri="{BB962C8B-B14F-4D97-AF65-F5344CB8AC3E}">
        <p14:creationId xmlns:p14="http://schemas.microsoft.com/office/powerpoint/2010/main" val="3865666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6852A-8C65-4239-AE2A-FA200226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Péče o fondy 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71D8B0-A52E-4F72-826F-D8769EB2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78670"/>
          </a:xfrm>
        </p:spPr>
        <p:txBody>
          <a:bodyPr>
            <a:normAutofit/>
          </a:bodyPr>
          <a:lstStyle/>
          <a:p>
            <a:r>
              <a:rPr lang="cs-CZ" dirty="0"/>
              <a:t>navyšování financí na nákup knihovních fondů a EIZ </a:t>
            </a:r>
          </a:p>
          <a:p>
            <a:r>
              <a:rPr lang="cs-CZ" dirty="0"/>
              <a:t>strategie pro kvalitní akvizici pro různé typy knihoven</a:t>
            </a:r>
          </a:p>
          <a:p>
            <a:pPr lvl="1"/>
            <a:r>
              <a:rPr lang="cs-CZ" dirty="0"/>
              <a:t>cíl: nabízet zdroje pro všechny čtenáře</a:t>
            </a:r>
          </a:p>
          <a:p>
            <a:r>
              <a:rPr lang="cs-CZ" dirty="0"/>
              <a:t>centrální analytická bibliografie a sdílená tvorba bibliografie</a:t>
            </a:r>
          </a:p>
          <a:p>
            <a:r>
              <a:rPr lang="cs-CZ" dirty="0"/>
              <a:t>nákup fondů pro výzkum a vývoj</a:t>
            </a:r>
          </a:p>
          <a:p>
            <a:pPr lvl="1"/>
            <a:r>
              <a:rPr lang="cs-CZ" dirty="0"/>
              <a:t>podpora využívání otevřených úložišť</a:t>
            </a:r>
          </a:p>
          <a:p>
            <a:pPr lvl="1"/>
            <a:r>
              <a:rPr lang="cs-CZ" dirty="0" err="1"/>
              <a:t>CzechELib</a:t>
            </a:r>
            <a:r>
              <a:rPr lang="cs-CZ" dirty="0"/>
              <a:t> – Národní centrum pro elektronické informační zdroje</a:t>
            </a:r>
          </a:p>
        </p:txBody>
      </p:sp>
    </p:spTree>
    <p:extLst>
      <p:ext uri="{BB962C8B-B14F-4D97-AF65-F5344CB8AC3E}">
        <p14:creationId xmlns:p14="http://schemas.microsoft.com/office/powerpoint/2010/main" val="224349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3140A-5DD4-47A4-A970-71FFCFAB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Ochrana uchovávání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5D3C3-4C5F-42F0-9642-3963878B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uchovávání tradičních dokumentů</a:t>
            </a:r>
          </a:p>
          <a:p>
            <a:pPr lvl="1"/>
            <a:r>
              <a:rPr lang="cs-CZ" dirty="0"/>
              <a:t>realizace Koncepce trvalého uchovávání knihovních fondů tradičních dokumentů</a:t>
            </a:r>
          </a:p>
          <a:p>
            <a:pPr lvl="1"/>
            <a:r>
              <a:rPr lang="cs-CZ" dirty="0"/>
              <a:t>vybudování Metodického centra konzervace novodobých fondů</a:t>
            </a:r>
          </a:p>
          <a:p>
            <a:pPr lvl="1"/>
            <a:r>
              <a:rPr lang="cs-CZ" dirty="0"/>
              <a:t>péče o zvukové dokumenty ve Virtuální národní fonotéce</a:t>
            </a:r>
          </a:p>
          <a:p>
            <a:r>
              <a:rPr lang="cs-CZ" dirty="0"/>
              <a:t>efektivní nakládání s málo využívanou literaturou</a:t>
            </a:r>
          </a:p>
          <a:p>
            <a:pPr lvl="1"/>
            <a:r>
              <a:rPr lang="cs-CZ" dirty="0"/>
              <a:t>nezatěžuje provoz knihoven, ale pro čtenáře dobře dostupná</a:t>
            </a:r>
          </a:p>
        </p:txBody>
      </p:sp>
    </p:spTree>
    <p:extLst>
      <p:ext uri="{BB962C8B-B14F-4D97-AF65-F5344CB8AC3E}">
        <p14:creationId xmlns:p14="http://schemas.microsoft.com/office/powerpoint/2010/main" val="337667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A0749-05F8-4446-983E-9C051208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Architektura a vybavení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20A554-7420-4653-BFC9-75A5692D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323389" cy="3912278"/>
          </a:xfrm>
        </p:spPr>
        <p:txBody>
          <a:bodyPr>
            <a:normAutofit/>
          </a:bodyPr>
          <a:lstStyle/>
          <a:p>
            <a:r>
              <a:rPr lang="cs-CZ" dirty="0"/>
              <a:t>rekonstrukce</a:t>
            </a:r>
          </a:p>
          <a:p>
            <a:pPr lvl="1"/>
            <a:r>
              <a:rPr lang="cs-CZ" dirty="0"/>
              <a:t>zlepšování prostor i technického vybavení knihoven</a:t>
            </a:r>
          </a:p>
          <a:p>
            <a:pPr lvl="1"/>
            <a:r>
              <a:rPr lang="cs-CZ" dirty="0"/>
              <a:t>zejména u malých obecních knihoven</a:t>
            </a:r>
          </a:p>
          <a:p>
            <a:r>
              <a:rPr lang="cs-CZ" dirty="0"/>
              <a:t>nové budovy</a:t>
            </a:r>
          </a:p>
          <a:p>
            <a:pPr lvl="1"/>
            <a:r>
              <a:rPr lang="cs-CZ" dirty="0"/>
              <a:t>krajské i regionální</a:t>
            </a:r>
          </a:p>
          <a:p>
            <a:r>
              <a:rPr lang="cs-CZ" dirty="0"/>
              <a:t>knihovna = místo, kde lidé tráví čas</a:t>
            </a:r>
          </a:p>
          <a:p>
            <a:pPr lvl="1"/>
            <a:r>
              <a:rPr lang="cs-CZ" dirty="0"/>
              <a:t>metodické centrum pro výstavbu a rekonstrukce knihoven (MZK)</a:t>
            </a:r>
          </a:p>
        </p:txBody>
      </p:sp>
    </p:spTree>
    <p:extLst>
      <p:ext uri="{BB962C8B-B14F-4D97-AF65-F5344CB8AC3E}">
        <p14:creationId xmlns:p14="http://schemas.microsoft.com/office/powerpoint/2010/main" val="2060324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F2453-579F-44C3-9384-AE54094B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Kvalita a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5135E-A51A-48B6-A1E1-B9C0D774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/>
          </a:bodyPr>
          <a:lstStyle/>
          <a:p>
            <a:r>
              <a:rPr lang="cs-CZ" dirty="0"/>
              <a:t>zlepšování služeb</a:t>
            </a:r>
          </a:p>
          <a:p>
            <a:pPr lvl="1"/>
            <a:r>
              <a:rPr lang="cs-CZ" dirty="0"/>
              <a:t>hodnocení efektivity a kvality služeb</a:t>
            </a:r>
          </a:p>
          <a:p>
            <a:pPr lvl="1"/>
            <a:r>
              <a:rPr lang="cs-CZ" dirty="0"/>
              <a:t>benchmarking, ROI, výzkumy uživatelských potřeb</a:t>
            </a:r>
          </a:p>
          <a:p>
            <a:r>
              <a:rPr lang="cs-CZ" dirty="0"/>
              <a:t>propagace knihoven</a:t>
            </a:r>
          </a:p>
          <a:p>
            <a:pPr lvl="1"/>
            <a:r>
              <a:rPr lang="cs-CZ" dirty="0"/>
              <a:t>marketingové a PR nástroje</a:t>
            </a:r>
          </a:p>
          <a:p>
            <a:pPr lvl="1"/>
            <a:r>
              <a:rPr lang="cs-CZ" dirty="0"/>
              <a:t>PR oddělení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963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F7DBC-2B3E-4291-9CA6-E899F40F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Vzdělávání knihovníků a lidské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1083EB-88D6-42D9-9AB2-2A05C361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7372"/>
          </a:xfrm>
        </p:spPr>
        <p:txBody>
          <a:bodyPr>
            <a:normAutofit/>
          </a:bodyPr>
          <a:lstStyle/>
          <a:p>
            <a:r>
              <a:rPr lang="cs-CZ" dirty="0"/>
              <a:t>systém vzdělávání</a:t>
            </a:r>
          </a:p>
          <a:p>
            <a:pPr lvl="1"/>
            <a:r>
              <a:rPr lang="cs-CZ" dirty="0"/>
              <a:t>spolupráce knihovnických škol a knihoven, praxe, projekty</a:t>
            </a:r>
          </a:p>
          <a:p>
            <a:pPr lvl="1"/>
            <a:r>
              <a:rPr lang="cs-CZ" dirty="0"/>
              <a:t>celoživotní vzdělávání</a:t>
            </a:r>
          </a:p>
          <a:p>
            <a:pPr lvl="1"/>
            <a:r>
              <a:rPr lang="cs-CZ" dirty="0">
                <a:hlinkClick r:id="rId2"/>
              </a:rPr>
              <a:t>Koncepce celoživotního vzdělávání knihovníků</a:t>
            </a:r>
            <a:endParaRPr lang="cs-CZ" dirty="0"/>
          </a:p>
          <a:p>
            <a:r>
              <a:rPr lang="cs-CZ" dirty="0"/>
              <a:t>zlepšování odměňování zaměstnanců knihoven</a:t>
            </a:r>
          </a:p>
          <a:p>
            <a:r>
              <a:rPr lang="cs-CZ" dirty="0"/>
              <a:t>generační obměna</a:t>
            </a:r>
          </a:p>
          <a:p>
            <a:pPr lvl="1"/>
            <a:r>
              <a:rPr lang="cs-CZ" dirty="0"/>
              <a:t>popularizace oboru, noví zaměstnanci</a:t>
            </a:r>
          </a:p>
          <a:p>
            <a:pPr lvl="1"/>
            <a:r>
              <a:rPr lang="cs-CZ" dirty="0"/>
              <a:t>důraz na kvalifikaci a knihovnické vzdělání</a:t>
            </a:r>
          </a:p>
        </p:txBody>
      </p:sp>
    </p:spTree>
    <p:extLst>
      <p:ext uri="{BB962C8B-B14F-4D97-AF65-F5344CB8AC3E}">
        <p14:creationId xmlns:p14="http://schemas.microsoft.com/office/powerpoint/2010/main" val="1245513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20B5A-E715-40F4-9CB5-69E43DF6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Zapojení do vědy 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5EF877-C406-4848-BD95-E7479374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knihovna jako klíčový partner institucí zabývajících se V</a:t>
            </a:r>
            <a:r>
              <a:rPr lang="en-GB" dirty="0"/>
              <a:t>&amp;</a:t>
            </a:r>
            <a:r>
              <a:rPr lang="cs-CZ" dirty="0"/>
              <a:t>V</a:t>
            </a:r>
          </a:p>
          <a:p>
            <a:pPr lvl="1"/>
            <a:r>
              <a:rPr lang="cs-CZ" dirty="0"/>
              <a:t>knihovníci součástí výzkumných týmů</a:t>
            </a:r>
          </a:p>
          <a:p>
            <a:pPr lvl="1"/>
            <a:r>
              <a:rPr lang="cs-CZ" dirty="0"/>
              <a:t>práce se zdroji</a:t>
            </a:r>
          </a:p>
          <a:p>
            <a:r>
              <a:rPr lang="cs-CZ" dirty="0"/>
              <a:t>knihovna jako výzkumná instituce</a:t>
            </a:r>
          </a:p>
          <a:p>
            <a:r>
              <a:rPr lang="cs-CZ" dirty="0"/>
              <a:t>rozvoj oboru informační studia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425136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7737C-B4DB-46F5-8183-6378D9A1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ke koncepci 2017-2020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92E8D1-00DA-417E-A83B-498839A42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https://koncepce.knihovna.cz/</a:t>
            </a:r>
            <a:endParaRPr lang="cs-CZ" dirty="0"/>
          </a:p>
          <a:p>
            <a:r>
              <a:rPr lang="cs-CZ" dirty="0"/>
              <a:t>včetně zhodnocení</a:t>
            </a:r>
          </a:p>
        </p:txBody>
      </p:sp>
    </p:spTree>
    <p:extLst>
      <p:ext uri="{BB962C8B-B14F-4D97-AF65-F5344CB8AC3E}">
        <p14:creationId xmlns:p14="http://schemas.microsoft.com/office/powerpoint/2010/main" val="4292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2004 – 2010</a:t>
            </a:r>
            <a:endParaRPr lang="cs-CZ" dirty="0"/>
          </a:p>
          <a:p>
            <a:r>
              <a:rPr lang="cs-CZ" dirty="0">
                <a:hlinkClick r:id="rId3"/>
              </a:rPr>
              <a:t>2011 – 2015</a:t>
            </a:r>
            <a:endParaRPr lang="cs-CZ" dirty="0"/>
          </a:p>
          <a:p>
            <a:r>
              <a:rPr lang="cs-CZ" dirty="0">
                <a:hlinkClick r:id="rId4"/>
              </a:rPr>
              <a:t>2017 – 2020</a:t>
            </a:r>
            <a:endParaRPr lang="cs-CZ" dirty="0"/>
          </a:p>
          <a:p>
            <a:r>
              <a:rPr lang="cs-CZ" dirty="0">
                <a:hlinkClick r:id="rId5"/>
              </a:rPr>
              <a:t>2021 – 2027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6"/>
              </a:rPr>
              <a:t>další koncepce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758825"/>
            <a:ext cx="10058400" cy="356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9838" cy="63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27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2030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5DD73187-8FC2-4105-B49E-580F4AEF10EA}"/>
              </a:ext>
            </a:extLst>
          </p:cNvPr>
          <p:cNvSpPr txBox="1">
            <a:spLocks/>
          </p:cNvSpPr>
          <p:nvPr/>
        </p:nvSpPr>
        <p:spPr>
          <a:xfrm>
            <a:off x="8141110" y="1120878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Knihovny</a:t>
            </a:r>
            <a:r>
              <a:rPr lang="cs-CZ" sz="7200" b="1" dirty="0"/>
              <a:t> = </a:t>
            </a:r>
            <a:r>
              <a:rPr lang="cs-CZ" sz="7200" b="1" dirty="0">
                <a:solidFill>
                  <a:schemeClr val="accent2"/>
                </a:solidFill>
              </a:rPr>
              <a:t>pilíře</a:t>
            </a:r>
            <a:r>
              <a:rPr lang="cs-CZ" sz="7200" b="1" dirty="0"/>
              <a:t> občanské společnosti, vzdělanosti a kultury.</a:t>
            </a:r>
          </a:p>
        </p:txBody>
      </p:sp>
    </p:spTree>
    <p:extLst>
      <p:ext uri="{BB962C8B-B14F-4D97-AF65-F5344CB8AC3E}">
        <p14:creationId xmlns:p14="http://schemas.microsoft.com/office/powerpoint/2010/main" val="2673833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E89FC-4B84-45F5-8F99-E83D32D2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koncepce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13DB4-479C-4828-81CC-4A95874D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712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Analytická část</a:t>
            </a:r>
          </a:p>
          <a:p>
            <a:pPr lvl="1"/>
            <a:r>
              <a:rPr lang="cs-CZ" dirty="0"/>
              <a:t>analýza aktuálního stavu (PEST, SWOT, sektorová analýza)</a:t>
            </a:r>
          </a:p>
          <a:p>
            <a:r>
              <a:rPr lang="cs-CZ" dirty="0"/>
              <a:t>Strategická část</a:t>
            </a:r>
          </a:p>
          <a:p>
            <a:pPr lvl="1"/>
            <a:r>
              <a:rPr lang="cs-CZ" dirty="0"/>
              <a:t>vize, teze a strategické cíle</a:t>
            </a:r>
          </a:p>
          <a:p>
            <a:r>
              <a:rPr lang="cs-CZ" dirty="0"/>
              <a:t>Seznam opatření k naplnění koncepce</a:t>
            </a:r>
          </a:p>
          <a:p>
            <a:pPr lvl="1"/>
            <a:r>
              <a:rPr lang="cs-CZ" dirty="0"/>
              <a:t>+odpovědnost, termíny, financování apod.</a:t>
            </a:r>
          </a:p>
          <a:p>
            <a:r>
              <a:rPr lang="cs-CZ" dirty="0"/>
              <a:t>Přehled rizik</a:t>
            </a:r>
          </a:p>
          <a:p>
            <a:pPr lvl="1"/>
            <a:r>
              <a:rPr lang="cs-CZ" dirty="0"/>
              <a:t>finanční, organizační, právní</a:t>
            </a:r>
          </a:p>
          <a:p>
            <a:r>
              <a:rPr lang="cs-CZ" dirty="0"/>
              <a:t>Slovník pojmů a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380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9BEB7D05-57EB-4CAC-BE16-91C86763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091" y="905933"/>
            <a:ext cx="9881821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34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13DC6-9A07-4E92-A9CC-A296E4D6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Knihovny jako pilíře </a:t>
            </a:r>
            <a:r>
              <a:rPr lang="cs-CZ" dirty="0">
                <a:solidFill>
                  <a:schemeClr val="accent2"/>
                </a:solidFill>
              </a:rPr>
              <a:t>občanské společnosti</a:t>
            </a:r>
            <a:r>
              <a:rPr lang="cs-CZ" dirty="0"/>
              <a:t> a přirozená </a:t>
            </a:r>
            <a:r>
              <a:rPr lang="cs-CZ" dirty="0">
                <a:solidFill>
                  <a:schemeClr val="accent2"/>
                </a:solidFill>
              </a:rPr>
              <a:t>centra komunit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5424E8-6D09-4091-AE0B-C790F5920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komunit v místě, podpora místních aktivit</a:t>
            </a:r>
          </a:p>
          <a:p>
            <a:r>
              <a:rPr lang="cs-CZ" dirty="0"/>
              <a:t>knihovna jako otevřený a bezpečný prostor = přirozené místo pro setkávání občanů</a:t>
            </a:r>
          </a:p>
          <a:p>
            <a:r>
              <a:rPr lang="cs-CZ" dirty="0"/>
              <a:t>komunikace celospolečenských témat na lokální úrovni</a:t>
            </a:r>
          </a:p>
          <a:p>
            <a:r>
              <a:rPr lang="cs-CZ" dirty="0"/>
              <a:t>participace na rozvoji regionální identity</a:t>
            </a:r>
          </a:p>
          <a:p>
            <a:r>
              <a:rPr lang="cs-CZ" dirty="0"/>
              <a:t>vícezdrojové financování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477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Knihovny jako </a:t>
            </a:r>
            <a:r>
              <a:rPr lang="cs-CZ" dirty="0">
                <a:solidFill>
                  <a:schemeClr val="accent2"/>
                </a:solidFill>
              </a:rPr>
              <a:t>vzdělávací</a:t>
            </a:r>
            <a:r>
              <a:rPr lang="cs-CZ" dirty="0"/>
              <a:t> a vzdělanost podporující </a:t>
            </a:r>
            <a:r>
              <a:rPr lang="cs-CZ" dirty="0">
                <a:solidFill>
                  <a:schemeClr val="accent2"/>
                </a:solidFill>
              </a:rPr>
              <a:t>instituce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rozvoj kompetencí v oblasti vyhledávání, hodnocení a používání informací</a:t>
            </a:r>
          </a:p>
          <a:p>
            <a:r>
              <a:rPr lang="cs-CZ" dirty="0"/>
              <a:t>neformální vzdělávání - podpora CŽV uživatelů a občanů</a:t>
            </a:r>
          </a:p>
          <a:p>
            <a:r>
              <a:rPr lang="cs-CZ" dirty="0"/>
              <a:t>podpora vzdělávacích institucí (např. prostory, </a:t>
            </a:r>
            <a:r>
              <a:rPr lang="cs-CZ" dirty="0" err="1"/>
              <a:t>infozdroje</a:t>
            </a:r>
            <a:r>
              <a:rPr lang="cs-CZ" dirty="0"/>
              <a:t>)</a:t>
            </a:r>
          </a:p>
          <a:p>
            <a:r>
              <a:rPr lang="cs-CZ" dirty="0"/>
              <a:t>podpora vědecké komunikace, sdílení výzkumů, kritické myšlení a </a:t>
            </a:r>
            <a:r>
              <a:rPr lang="cs-CZ" dirty="0" err="1"/>
              <a:t>infovzdělávání</a:t>
            </a:r>
            <a:r>
              <a:rPr lang="cs-CZ" dirty="0"/>
              <a:t> do kurikul (VŠ knihovny)</a:t>
            </a:r>
          </a:p>
          <a:p>
            <a:r>
              <a:rPr lang="cs-CZ" dirty="0"/>
              <a:t>úprava profesního vzdělávání, hledání vhodných lidí, metodická a další pomoc knihovnám</a:t>
            </a:r>
          </a:p>
        </p:txBody>
      </p:sp>
    </p:spTree>
    <p:extLst>
      <p:ext uri="{BB962C8B-B14F-4D97-AF65-F5344CB8AC3E}">
        <p14:creationId xmlns:p14="http://schemas.microsoft.com/office/powerpoint/2010/main" val="3638112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36130-3617-4FC1-91B9-595596A8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Knihovny jako správci </a:t>
            </a:r>
            <a:r>
              <a:rPr lang="cs-CZ" dirty="0">
                <a:solidFill>
                  <a:schemeClr val="accent2"/>
                </a:solidFill>
              </a:rPr>
              <a:t>kulturního</a:t>
            </a:r>
            <a:r>
              <a:rPr lang="cs-CZ" dirty="0"/>
              <a:t> a </a:t>
            </a:r>
            <a:r>
              <a:rPr lang="cs-CZ" dirty="0">
                <a:solidFill>
                  <a:schemeClr val="accent2"/>
                </a:solidFill>
              </a:rPr>
              <a:t>znalostního bohatství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0798E-921F-479D-B544-AABCE4AB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833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knihovny jako hybridní instituce (</a:t>
            </a:r>
            <a:r>
              <a:rPr lang="cs-CZ" dirty="0" err="1"/>
              <a:t>offline</a:t>
            </a:r>
            <a:r>
              <a:rPr lang="cs-CZ" dirty="0"/>
              <a:t> i online)</a:t>
            </a:r>
          </a:p>
          <a:p>
            <a:r>
              <a:rPr lang="cs-CZ" dirty="0"/>
              <a:t>garant dlouhodobého uchování kulturního dědictví</a:t>
            </a:r>
          </a:p>
          <a:p>
            <a:r>
              <a:rPr lang="cs-CZ" dirty="0"/>
              <a:t>otevřený a bezpečný fyzický i virtuální prostor pro tvorbu a konzumaci kulturního a znalostního obsahu</a:t>
            </a:r>
          </a:p>
          <a:p>
            <a:r>
              <a:rPr lang="cs-CZ" dirty="0"/>
              <a:t>implementace nových technologií</a:t>
            </a:r>
          </a:p>
          <a:p>
            <a:r>
              <a:rPr lang="cs-CZ" dirty="0"/>
              <a:t>sledování potřeb a postojů uživatelů</a:t>
            </a:r>
          </a:p>
          <a:p>
            <a:r>
              <a:rPr lang="cs-CZ" dirty="0"/>
              <a:t>učící a kreativní knihovník</a:t>
            </a:r>
          </a:p>
          <a:p>
            <a:r>
              <a:rPr lang="cs-CZ" dirty="0"/>
              <a:t>efektivní využívání infrastruktury sítě knihoven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766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758825"/>
            <a:ext cx="10058400" cy="356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9838" cy="63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Jak vzniká koncepce?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5DD73187-8FC2-4105-B49E-580F4AEF10EA}"/>
              </a:ext>
            </a:extLst>
          </p:cNvPr>
          <p:cNvSpPr txBox="1">
            <a:spLocks/>
          </p:cNvSpPr>
          <p:nvPr/>
        </p:nvSpPr>
        <p:spPr>
          <a:xfrm>
            <a:off x="8141110" y="1120878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6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24AB2-3F61-4909-8BA9-364B6B09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Tři fáze přípravy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E8693-4545-4129-AB61-F7818425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57388"/>
            <a:ext cx="10058400" cy="391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diskuze o nové vizi a prioritách rozvoje knihoven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spolupráce s Ministerstvem kultury ČR, implementace do Státní kulturní politiky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využití strategických materiálů z jiných oblastí a rezortů, které mají vazbu na činnosti knihoven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+ prosazení v praxi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563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K čemu to vlastně je?</a:t>
            </a:r>
          </a:p>
        </p:txBody>
      </p:sp>
    </p:spTree>
    <p:extLst>
      <p:ext uri="{BB962C8B-B14F-4D97-AF65-F5344CB8AC3E}">
        <p14:creationId xmlns:p14="http://schemas.microsoft.com/office/powerpoint/2010/main" val="269342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2004-2010</a:t>
            </a:r>
            <a:endParaRPr lang="cs-CZ" sz="88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0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F5CDA-93FF-4A15-A867-24A410D7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koncepcí dál?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6501D7-A841-47C3-81B0-22FFC4B2B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Koncepce schvaluje Vláda ČR</a:t>
            </a:r>
          </a:p>
          <a:p>
            <a:r>
              <a:rPr lang="cs-CZ" dirty="0"/>
              <a:t>využívat potenciál knihoven při prosazování jejich zájmů</a:t>
            </a:r>
          </a:p>
          <a:p>
            <a:r>
              <a:rPr lang="cs-CZ" dirty="0"/>
              <a:t>kreativita</a:t>
            </a:r>
          </a:p>
          <a:p>
            <a:r>
              <a:rPr lang="cs-CZ" dirty="0"/>
              <a:t>nutná spolupráce</a:t>
            </a:r>
          </a:p>
          <a:p>
            <a:pPr lvl="1"/>
            <a:r>
              <a:rPr lang="cs-CZ" dirty="0"/>
              <a:t>knihovny mezi sebou</a:t>
            </a:r>
          </a:p>
          <a:p>
            <a:pPr lvl="1"/>
            <a:r>
              <a:rPr lang="cs-CZ" dirty="0"/>
              <a:t>partneři</a:t>
            </a:r>
          </a:p>
          <a:p>
            <a:pPr lvl="1"/>
            <a:r>
              <a:rPr lang="cs-CZ" dirty="0"/>
              <a:t>sponzoři</a:t>
            </a:r>
          </a:p>
        </p:txBody>
      </p:sp>
    </p:spTree>
    <p:extLst>
      <p:ext uri="{BB962C8B-B14F-4D97-AF65-F5344CB8AC3E}">
        <p14:creationId xmlns:p14="http://schemas.microsoft.com/office/powerpoint/2010/main" val="4211584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CA1D4-D79E-4DEF-84AF-F0C60E39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BD375-D920-4DAE-B185-3507754C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Koncepce celoživotního vzdělávání knihovníků (CŽV)</a:t>
            </a:r>
            <a:endParaRPr lang="cs-CZ" dirty="0"/>
          </a:p>
          <a:p>
            <a:r>
              <a:rPr lang="cs-CZ" dirty="0">
                <a:hlinkClick r:id="rId3"/>
              </a:rPr>
              <a:t>Národní koncepce dlouhodobé ochrany digitálních dat v knihovnách</a:t>
            </a:r>
            <a:endParaRPr lang="cs-CZ" dirty="0"/>
          </a:p>
          <a:p>
            <a:endParaRPr lang="cs-CZ" dirty="0"/>
          </a:p>
          <a:p>
            <a:r>
              <a:rPr lang="cs-CZ" dirty="0"/>
              <a:t>další </a:t>
            </a:r>
            <a:r>
              <a:rPr lang="cs-CZ" dirty="0">
                <a:hlinkClick r:id="rId4"/>
              </a:rPr>
              <a:t>strategické dokumenty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218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/>
          </a:bodyPr>
          <a:lstStyle/>
          <a:p>
            <a:r>
              <a:rPr lang="pl-PL" sz="3600" dirty="0"/>
              <a:t>Co je podle Vás knihovna?</a:t>
            </a:r>
          </a:p>
          <a:p>
            <a:r>
              <a:rPr lang="pl-PL" sz="3600" dirty="0"/>
              <a:t>Jak by měla knihovna vypadat v roce 2030?</a:t>
            </a:r>
          </a:p>
          <a:p>
            <a:r>
              <a:rPr lang="pl-PL" sz="3600" dirty="0"/>
              <a:t>Jaké služby by měla nabízet?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0C5D7-0748-4DB7-8023-5BDE37DB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Rovný přístup k informacím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4FCA76-55E9-4F52-8CB7-42D63F1A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01388"/>
          </a:xfrm>
        </p:spPr>
        <p:txBody>
          <a:bodyPr>
            <a:normAutofit/>
          </a:bodyPr>
          <a:lstStyle/>
          <a:p>
            <a:r>
              <a:rPr lang="cs-CZ" dirty="0"/>
              <a:t>k publikovaným dokumentům a </a:t>
            </a:r>
            <a:r>
              <a:rPr lang="cs-CZ" dirty="0" err="1"/>
              <a:t>infozdrojům</a:t>
            </a:r>
            <a:endParaRPr lang="cs-CZ" dirty="0"/>
          </a:p>
          <a:p>
            <a:r>
              <a:rPr lang="cs-CZ" dirty="0"/>
              <a:t>prostřednictvím knihovního systému</a:t>
            </a:r>
          </a:p>
          <a:p>
            <a:r>
              <a:rPr lang="cs-CZ" dirty="0"/>
              <a:t>zpřístupňování online</a:t>
            </a:r>
          </a:p>
          <a:p>
            <a:pPr lvl="1"/>
            <a:r>
              <a:rPr lang="cs-CZ" dirty="0"/>
              <a:t>nutná změna legislativy (AZ, osiřelá díla, digitalizace)</a:t>
            </a:r>
          </a:p>
          <a:p>
            <a:r>
              <a:rPr lang="cs-CZ" dirty="0"/>
              <a:t>e-</a:t>
            </a:r>
            <a:r>
              <a:rPr lang="cs-CZ" dirty="0" err="1"/>
              <a:t>goverment</a:t>
            </a:r>
            <a:endParaRPr lang="cs-CZ" dirty="0"/>
          </a:p>
          <a:p>
            <a:pPr lvl="1"/>
            <a:r>
              <a:rPr lang="cs-CZ" dirty="0"/>
              <a:t>knihovny jako informační centra</a:t>
            </a:r>
          </a:p>
          <a:p>
            <a:pPr lvl="1"/>
            <a:r>
              <a:rPr lang="cs-CZ" dirty="0"/>
              <a:t>aktivizace občanů, budování komunit v místech, zájem o veřejnou správu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61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9F4B9-97A2-4ADF-A1F6-B77AE83C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informační infrastruktury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6B3975-E47F-4C48-A51A-458911D0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výchova uživatelů</a:t>
            </a:r>
          </a:p>
          <a:p>
            <a:r>
              <a:rPr lang="cs-CZ" dirty="0"/>
              <a:t>celoživotní vzdělávání</a:t>
            </a:r>
          </a:p>
          <a:p>
            <a:pPr lvl="1"/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, jiné bariéry</a:t>
            </a:r>
          </a:p>
          <a:p>
            <a:r>
              <a:rPr lang="cs-CZ" dirty="0"/>
              <a:t>uspokojování kulturních zájmů občanů</a:t>
            </a:r>
          </a:p>
          <a:p>
            <a:r>
              <a:rPr lang="cs-CZ" dirty="0"/>
              <a:t>věda a výzkum</a:t>
            </a:r>
          </a:p>
          <a:p>
            <a:r>
              <a:rPr lang="cs-CZ" dirty="0"/>
              <a:t>zlepšit vybavení knihoven</a:t>
            </a:r>
          </a:p>
          <a:p>
            <a:pPr lvl="1"/>
            <a:r>
              <a:rPr lang="cs-CZ" dirty="0"/>
              <a:t>prostory, ICT</a:t>
            </a:r>
          </a:p>
        </p:txBody>
      </p:sp>
    </p:spTree>
    <p:extLst>
      <p:ext uri="{BB962C8B-B14F-4D97-AF65-F5344CB8AC3E}">
        <p14:creationId xmlns:p14="http://schemas.microsoft.com/office/powerpoint/2010/main" val="167808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C8D8D-D81D-41CE-A67E-411E9CAE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a rozvoj jednotlivce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BA8FA6-D871-4D35-9FA2-4DAC43E92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ekonomické aktivity jednotlivce</a:t>
            </a:r>
          </a:p>
          <a:p>
            <a:r>
              <a:rPr lang="cs-CZ" dirty="0"/>
              <a:t>nezávislé rozhodování jednotlivce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85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B1065-1DB5-4BFF-A524-2AF0A29A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 a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DC7FA8-C754-42A4-B6F5-BA51A070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293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financování nákupu knihovních fondů</a:t>
            </a:r>
          </a:p>
          <a:p>
            <a:pPr lvl="1"/>
            <a:r>
              <a:rPr lang="cs-CZ" dirty="0"/>
              <a:t>podfinancování</a:t>
            </a:r>
          </a:p>
          <a:p>
            <a:pPr lvl="1"/>
            <a:r>
              <a:rPr lang="cs-CZ" dirty="0"/>
              <a:t>akviziční politiky</a:t>
            </a:r>
          </a:p>
          <a:p>
            <a:pPr lvl="1"/>
            <a:r>
              <a:rPr lang="cs-CZ" dirty="0"/>
              <a:t>spolupráce při akvizici</a:t>
            </a:r>
          </a:p>
          <a:p>
            <a:r>
              <a:rPr lang="cs-CZ" dirty="0"/>
              <a:t>zlepšit přístup k EIZ</a:t>
            </a:r>
          </a:p>
          <a:p>
            <a:pPr lvl="1"/>
            <a:r>
              <a:rPr lang="cs-CZ" dirty="0" err="1"/>
              <a:t>konzorcia</a:t>
            </a:r>
            <a:r>
              <a:rPr lang="cs-CZ" dirty="0"/>
              <a:t>, spolupráce</a:t>
            </a:r>
          </a:p>
          <a:p>
            <a:pPr lvl="1"/>
            <a:r>
              <a:rPr lang="cs-CZ" dirty="0"/>
              <a:t>spolupráce s vydavateli a distributory – vyjednávání licencí</a:t>
            </a:r>
          </a:p>
          <a:p>
            <a:pPr lvl="1"/>
            <a:r>
              <a:rPr lang="cs-CZ" dirty="0" err="1"/>
              <a:t>retrokatalogizace</a:t>
            </a:r>
            <a:endParaRPr lang="cs-CZ" dirty="0"/>
          </a:p>
          <a:p>
            <a:pPr lvl="1"/>
            <a:r>
              <a:rPr lang="cs-CZ" dirty="0"/>
              <a:t>souborné katalogy a </a:t>
            </a:r>
            <a:r>
              <a:rPr lang="cs-CZ" dirty="0" err="1"/>
              <a:t>infobrány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92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13DB0-1601-490B-87F5-916E11AA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kulturního dědictví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A17EB0-73FE-4359-A1D7-E9C53733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06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katalogizace</a:t>
            </a:r>
          </a:p>
          <a:p>
            <a:pPr lvl="1"/>
            <a:r>
              <a:rPr lang="cs-CZ" dirty="0"/>
              <a:t>zkvalitnit</a:t>
            </a:r>
          </a:p>
          <a:p>
            <a:pPr lvl="1"/>
            <a:r>
              <a:rPr lang="cs-CZ" dirty="0"/>
              <a:t>registrace šedé literatury</a:t>
            </a:r>
          </a:p>
          <a:p>
            <a:pPr lvl="1"/>
            <a:r>
              <a:rPr lang="cs-CZ" dirty="0"/>
              <a:t>podpořit vznik nových nástrojů</a:t>
            </a:r>
          </a:p>
          <a:p>
            <a:pPr lvl="1"/>
            <a:r>
              <a:rPr lang="cs-CZ" dirty="0"/>
              <a:t>trvalé uchovávání</a:t>
            </a:r>
          </a:p>
          <a:p>
            <a:pPr>
              <a:lnSpc>
                <a:spcPct val="110000"/>
              </a:lnSpc>
            </a:pPr>
            <a:r>
              <a:rPr lang="cs-CZ" dirty="0"/>
              <a:t>koncepce trvalého uchovávání fondů a EIZ</a:t>
            </a:r>
          </a:p>
          <a:p>
            <a:pPr lvl="1"/>
            <a:r>
              <a:rPr lang="cs-CZ" dirty="0">
                <a:hlinkClick r:id="rId2"/>
              </a:rPr>
              <a:t>http://www.ndk.cz/koncepce</a:t>
            </a:r>
            <a:endParaRPr lang="cs-CZ" dirty="0"/>
          </a:p>
          <a:p>
            <a:pPr lvl="1"/>
            <a:r>
              <a:rPr lang="cs-CZ" dirty="0"/>
              <a:t>i2010:digitální knihovny (2005/1194) – projekt Evropské komise – doporučení k digitalizaci kulturního dědictví</a:t>
            </a:r>
          </a:p>
          <a:p>
            <a:pPr lvl="1"/>
            <a:r>
              <a:rPr lang="cs-CZ" dirty="0"/>
              <a:t>pokračování digitalizace + zpřístupnění</a:t>
            </a:r>
          </a:p>
        </p:txBody>
      </p:sp>
    </p:spTree>
    <p:extLst>
      <p:ext uri="{BB962C8B-B14F-4D97-AF65-F5344CB8AC3E}">
        <p14:creationId xmlns:p14="http://schemas.microsoft.com/office/powerpoint/2010/main" val="2799094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Office PowerPoint</Application>
  <PresentationFormat>Širokoúhlá obrazovka</PresentationFormat>
  <Paragraphs>250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Bahnschrift Condensed</vt:lpstr>
      <vt:lpstr>Calibri</vt:lpstr>
      <vt:lpstr>Calibri Light</vt:lpstr>
      <vt:lpstr>Verdana</vt:lpstr>
      <vt:lpstr>Wingdings</vt:lpstr>
      <vt:lpstr>Retrospektiva</vt:lpstr>
      <vt:lpstr>Koncepce rozvoje knihoven</vt:lpstr>
      <vt:lpstr>Koncepce rozvoje knihoven</vt:lpstr>
      <vt:lpstr>4 koncepce</vt:lpstr>
      <vt:lpstr>Koncepce rozvoje knihoven</vt:lpstr>
      <vt:lpstr>Rovný přístup k informacím</vt:lpstr>
      <vt:lpstr>Tvorba informační infrastruktury</vt:lpstr>
      <vt:lpstr>Podpora a rozvoj jednotlivce</vt:lpstr>
      <vt:lpstr>Fondy a zdroje</vt:lpstr>
      <vt:lpstr>Ochrana kulturního dědictví</vt:lpstr>
      <vt:lpstr>Koncepce rozvoje knihoven</vt:lpstr>
      <vt:lpstr>Pracovní skupiny</vt:lpstr>
      <vt:lpstr>Hlavní témata</vt:lpstr>
      <vt:lpstr>Hlavní témata</vt:lpstr>
      <vt:lpstr>Hlavní témata</vt:lpstr>
      <vt:lpstr>Shrnutí cílů</vt:lpstr>
      <vt:lpstr>Koncepce rozvoje knihoven</vt:lpstr>
      <vt:lpstr>Prezentace aplikace PowerPoint</vt:lpstr>
      <vt:lpstr>Hlavní teze</vt:lpstr>
      <vt:lpstr>Hlavní směry</vt:lpstr>
      <vt:lpstr>Prezentace aplikace PowerPoint</vt:lpstr>
      <vt:lpstr>1. digitalizace</vt:lpstr>
      <vt:lpstr>2. Centra vzdělávání, kultury a komunity</vt:lpstr>
      <vt:lpstr>3. Péče o fondy a služby</vt:lpstr>
      <vt:lpstr>4. Ochrana uchovávání</vt:lpstr>
      <vt:lpstr>5. Architektura a vybavení</vt:lpstr>
      <vt:lpstr>6. Kvalita a komunikace</vt:lpstr>
      <vt:lpstr>7. Vzdělávání knihovníků a lidské zdroje</vt:lpstr>
      <vt:lpstr>8. Zapojení do vědy a výzkumu</vt:lpstr>
      <vt:lpstr>Web ke koncepci 2017-2020</vt:lpstr>
      <vt:lpstr>Koncepce rozvoje knihoven</vt:lpstr>
      <vt:lpstr>Prezentace aplikace PowerPoint</vt:lpstr>
      <vt:lpstr>Obsah koncepce</vt:lpstr>
      <vt:lpstr>Prezentace aplikace PowerPoint</vt:lpstr>
      <vt:lpstr>I. Knihovny jako pilíře občanské společnosti a přirozená centra komunit</vt:lpstr>
      <vt:lpstr>II. Knihovny jako vzdělávací a vzdělanost podporující instituce</vt:lpstr>
      <vt:lpstr>III. Knihovny jako správci kulturního a znalostního bohatství</vt:lpstr>
      <vt:lpstr>Koncepce rozvoje knihoven</vt:lpstr>
      <vt:lpstr>Tři fáze přípravy koncepce</vt:lpstr>
      <vt:lpstr>Koncepce rozvoje knihoven</vt:lpstr>
      <vt:lpstr>Co s koncepcí dál?</vt:lpstr>
      <vt:lpstr>Další koncepce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rozvoje knihoven</dc:title>
  <dc:creator>Martin Krčál</dc:creator>
  <cp:lastModifiedBy>Martin Krčál</cp:lastModifiedBy>
  <cp:revision>8</cp:revision>
  <dcterms:created xsi:type="dcterms:W3CDTF">2021-01-13T21:47:08Z</dcterms:created>
  <dcterms:modified xsi:type="dcterms:W3CDTF">2024-12-13T13:00:48Z</dcterms:modified>
</cp:coreProperties>
</file>