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EB1AEA-D553-4E88-8588-B79C36F6B717}" v="9" dt="2020-10-19T10:49:12.9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26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el Pilch" userId="ed0f7352-a839-477a-93e2-d7d1c7573239" providerId="ADAL" clId="{63EB1AEA-D553-4E88-8588-B79C36F6B717}"/>
    <pc:docChg chg="modSld">
      <pc:chgData name="Pavel Pilch" userId="ed0f7352-a839-477a-93e2-d7d1c7573239" providerId="ADAL" clId="{63EB1AEA-D553-4E88-8588-B79C36F6B717}" dt="2020-10-20T10:10:24.743" v="25" actId="20577"/>
      <pc:docMkLst>
        <pc:docMk/>
      </pc:docMkLst>
      <pc:sldChg chg="addSp modSp mod modAnim">
        <pc:chgData name="Pavel Pilch" userId="ed0f7352-a839-477a-93e2-d7d1c7573239" providerId="ADAL" clId="{63EB1AEA-D553-4E88-8588-B79C36F6B717}" dt="2020-10-19T10:49:12.969" v="17"/>
        <pc:sldMkLst>
          <pc:docMk/>
          <pc:sldMk cId="1363289816" sldId="273"/>
        </pc:sldMkLst>
        <pc:picChg chg="add mod">
          <ac:chgData name="Pavel Pilch" userId="ed0f7352-a839-477a-93e2-d7d1c7573239" providerId="ADAL" clId="{63EB1AEA-D553-4E88-8588-B79C36F6B717}" dt="2020-10-19T10:47:29.306" v="3" actId="962"/>
          <ac:picMkLst>
            <pc:docMk/>
            <pc:sldMk cId="1363289816" sldId="273"/>
            <ac:picMk id="4" creationId="{4D9256EE-09C9-4801-8AAC-BAD664E8405C}"/>
          </ac:picMkLst>
        </pc:picChg>
        <pc:picChg chg="add mod">
          <ac:chgData name="Pavel Pilch" userId="ed0f7352-a839-477a-93e2-d7d1c7573239" providerId="ADAL" clId="{63EB1AEA-D553-4E88-8588-B79C36F6B717}" dt="2020-10-19T10:48:13.532" v="9" actId="962"/>
          <ac:picMkLst>
            <pc:docMk/>
            <pc:sldMk cId="1363289816" sldId="273"/>
            <ac:picMk id="10" creationId="{7A3043BC-C947-4E7A-B1C8-A44F64AA299A}"/>
          </ac:picMkLst>
        </pc:picChg>
        <pc:picChg chg="add mod">
          <ac:chgData name="Pavel Pilch" userId="ed0f7352-a839-477a-93e2-d7d1c7573239" providerId="ADAL" clId="{63EB1AEA-D553-4E88-8588-B79C36F6B717}" dt="2020-10-19T10:49:06.287" v="15" actId="962"/>
          <ac:picMkLst>
            <pc:docMk/>
            <pc:sldMk cId="1363289816" sldId="273"/>
            <ac:picMk id="12" creationId="{C87C12D8-351A-4707-A14F-2C005D8543F7}"/>
          </ac:picMkLst>
        </pc:picChg>
      </pc:sldChg>
      <pc:sldChg chg="modSp mod">
        <pc:chgData name="Pavel Pilch" userId="ed0f7352-a839-477a-93e2-d7d1c7573239" providerId="ADAL" clId="{63EB1AEA-D553-4E88-8588-B79C36F6B717}" dt="2020-10-20T10:10:19.623" v="21" actId="20577"/>
        <pc:sldMkLst>
          <pc:docMk/>
          <pc:sldMk cId="3911208449" sldId="278"/>
        </pc:sldMkLst>
        <pc:spChg chg="mod">
          <ac:chgData name="Pavel Pilch" userId="ed0f7352-a839-477a-93e2-d7d1c7573239" providerId="ADAL" clId="{63EB1AEA-D553-4E88-8588-B79C36F6B717}" dt="2020-10-20T10:10:19.623" v="21" actId="20577"/>
          <ac:spMkLst>
            <pc:docMk/>
            <pc:sldMk cId="3911208449" sldId="278"/>
            <ac:spMk id="3" creationId="{64D8E611-011E-4947-A178-9A898691BB6B}"/>
          </ac:spMkLst>
        </pc:spChg>
      </pc:sldChg>
      <pc:sldChg chg="modSp mod">
        <pc:chgData name="Pavel Pilch" userId="ed0f7352-a839-477a-93e2-d7d1c7573239" providerId="ADAL" clId="{63EB1AEA-D553-4E88-8588-B79C36F6B717}" dt="2020-10-20T10:10:24.743" v="25" actId="20577"/>
        <pc:sldMkLst>
          <pc:docMk/>
          <pc:sldMk cId="2731302966" sldId="279"/>
        </pc:sldMkLst>
        <pc:spChg chg="mod">
          <ac:chgData name="Pavel Pilch" userId="ed0f7352-a839-477a-93e2-d7d1c7573239" providerId="ADAL" clId="{63EB1AEA-D553-4E88-8588-B79C36F6B717}" dt="2020-10-20T10:10:24.743" v="25" actId="20577"/>
          <ac:spMkLst>
            <pc:docMk/>
            <pc:sldMk cId="2731302966" sldId="279"/>
            <ac:spMk id="2" creationId="{20B4AF5A-D218-494B-BFA9-E456EE32639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E45F2B-48D6-4A6D-B24F-7EAA14DEA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594AA50-3BC6-4EE2-950A-F8DA6FF37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1D4ED3E-9252-4075-932F-F161465EE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7030F-D3C1-43C1-9AEF-C06F71B591D2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425CC25-FF25-4D66-9C15-693EA0F73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8DF2F4-BB6E-4306-A11E-B1089360D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345C-A869-42F2-9985-1658504A25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8200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7516B6-8347-43F0-8157-1C66E8ABA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4691CE7-6369-48E6-A03C-6F971A902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7A0110-0B31-43C3-9139-46A0C5F11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7030F-D3C1-43C1-9AEF-C06F71B591D2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EB2CD4-BCDE-46CD-B6D5-781F04166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B1E08D-65E6-4590-AF32-0F14741C1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345C-A869-42F2-9985-1658504A25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2509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49E3DB9-09BE-413B-B79E-8CF03498A6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5E3F060-730A-4010-A2F2-EAE651773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4249B6-E3E4-46D1-BA02-8D67C6D4C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7030F-D3C1-43C1-9AEF-C06F71B591D2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899A46-8DA0-46D4-833E-1C9890AC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052073-EAAB-464E-8DB1-DFF0E903B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345C-A869-42F2-9985-1658504A25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13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1F5C96-71DC-4241-BBED-40DE0A8D6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1646F2-A348-48F8-B0F7-252A6B584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01EBC2-DF33-477C-92F8-08312EA74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7030F-D3C1-43C1-9AEF-C06F71B591D2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77A046-9E14-446D-9212-FD0728B6F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9ABBE0-DDFF-4D8B-AC7A-4D9E888A5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345C-A869-42F2-9985-1658504A25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6654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E47BCA-58CE-4B74-8FB1-29FFA2D91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B4718E8-B53A-473A-BBB0-1D6B8F02A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48239E-37C5-4C22-9938-9D1110A87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7030F-D3C1-43C1-9AEF-C06F71B591D2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92EAA1-27A8-4734-BCE4-9E269FEA4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D2B5E6-2C13-4CC1-AA14-1C48CF973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345C-A869-42F2-9985-1658504A25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610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0B5817-1346-4D1E-AF73-F569AFC35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26F0AD-F3C1-41F0-88AC-92C6787F0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F2AAD69-782A-4E29-BB69-AEA2EBAC5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78452B7-12D7-4BF0-BEFD-4032519B2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7030F-D3C1-43C1-9AEF-C06F71B591D2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95AE175-E44B-4D25-9E56-8EF0A6BA2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52FAA76-82A7-4A1B-BA17-B4C3B10B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345C-A869-42F2-9985-1658504A25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3232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C0B8B4-1463-492B-AAE6-05E67AF78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4B97CF4-6990-4467-96BF-39A729B30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91ED4D6-7B86-4A29-BBC5-7C39E21E5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C7796EB-9AD9-4EE2-8768-CF3C71EFB4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E4B4AE3-A5B6-4E57-8A51-1583E6738B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5205B83-3635-4A34-B83C-05DA43204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7030F-D3C1-43C1-9AEF-C06F71B591D2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C381086-AD53-4017-BB48-7D8998CC8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96135C4-17C6-4CFB-81CB-2F10444BB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345C-A869-42F2-9985-1658504A25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138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C69422-B436-4454-BFDE-9EC2869F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657C98D-1F2E-4F14-9B4D-9AFF4E96F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7030F-D3C1-43C1-9AEF-C06F71B591D2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1602DE9-5D19-43A3-BDB0-480802687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6CCA6E6-D36F-4FCE-9108-D2CC2A415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345C-A869-42F2-9985-1658504A25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7244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B162F28-2E74-44E9-B0FF-FE9869BC2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7030F-D3C1-43C1-9AEF-C06F71B591D2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9C67CB7-4F02-4F34-AAD4-26C56100C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CF31846-BCDA-4C1C-890C-0BF3FF179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345C-A869-42F2-9985-1658504A25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1193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5E07E0-70F0-429F-9074-2CB400911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D5EA65-AACD-44B7-B229-521D85C9C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C39CB99-D247-4690-A1C6-CB0D8D32A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46D45F4-C2FF-4A61-BDEF-DEC37683A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7030F-D3C1-43C1-9AEF-C06F71B591D2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8894C67-58B6-45E7-99CB-50C590329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FA0B718-BBBD-4384-AE42-BF730B6E5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345C-A869-42F2-9985-1658504A25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0055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4E4836-25A1-4DFD-8EBA-37E1CFA79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5045E04-5C9C-48F9-B8EB-14CFA59050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253150D-F50B-46F8-9EE5-C6D5A3BF49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70E93-E5E6-47D7-B9AA-5299546DC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7030F-D3C1-43C1-9AEF-C06F71B591D2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3AF7FDF-6A7B-4BF4-B17C-6DDDFC87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18832CC-5E03-4890-BE95-E477DF67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345C-A869-42F2-9985-1658504A25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1452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4DCE77E-B2A6-4EF9-AFE1-C8169CA5B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E9A54B-282C-44F1-AFD7-72E1255D2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B9AAA4-1173-4513-8781-E84DD74D76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7030F-D3C1-43C1-9AEF-C06F71B591D2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8DA458B-55E4-42B9-9190-C4FBA46A2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647C80-F90E-4E39-9B10-3971D07C56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2345C-A869-42F2-9985-1658504A25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380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3A0ED3-10B7-432A-9151-3958374980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Stručná historie Srbska II.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3EAF084-E971-4D3C-A441-0CA4CBC973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(1945–)</a:t>
            </a:r>
          </a:p>
          <a:p>
            <a:r>
              <a:rPr lang="cs-CZ" dirty="0"/>
              <a:t>Současné Srbsko</a:t>
            </a:r>
          </a:p>
          <a:p>
            <a:r>
              <a:rPr lang="cs-CZ" dirty="0"/>
              <a:t>#2</a:t>
            </a:r>
          </a:p>
        </p:txBody>
      </p:sp>
    </p:spTree>
    <p:extLst>
      <p:ext uri="{BB962C8B-B14F-4D97-AF65-F5344CB8AC3E}">
        <p14:creationId xmlns:p14="http://schemas.microsoft.com/office/powerpoint/2010/main" val="3860127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A1AD1D-D47F-4BE7-A113-30E2D8AF2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„Nikdo vás nesmí bít!“ (1987)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B8D3EB-F003-4278-8FA5-66C413BF0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6564" cy="4351338"/>
          </a:xfrm>
        </p:spPr>
        <p:txBody>
          <a:bodyPr/>
          <a:lstStyle/>
          <a:p>
            <a:r>
              <a:rPr lang="cs-CZ" dirty="0" err="1"/>
              <a:t>Milošević</a:t>
            </a:r>
            <a:r>
              <a:rPr lang="cs-CZ" dirty="0"/>
              <a:t> na Kosovu k Srbům</a:t>
            </a:r>
          </a:p>
          <a:p>
            <a:r>
              <a:rPr lang="cs-CZ" dirty="0"/>
              <a:t>Vnímán jako ochránce Srbů</a:t>
            </a:r>
          </a:p>
          <a:p>
            <a:endParaRPr lang="cs-CZ" dirty="0"/>
          </a:p>
          <a:p>
            <a:r>
              <a:rPr lang="cs-CZ" dirty="0"/>
              <a:t>Memorandum SANU (1986)</a:t>
            </a:r>
          </a:p>
          <a:p>
            <a:pPr lvl="1"/>
            <a:r>
              <a:rPr lang="cs-CZ" dirty="0" err="1"/>
              <a:t>Velikosrbské</a:t>
            </a:r>
            <a:r>
              <a:rPr lang="cs-CZ" dirty="0"/>
              <a:t> požadavky</a:t>
            </a:r>
          </a:p>
          <a:p>
            <a:pPr lvl="1"/>
            <a:r>
              <a:rPr lang="cs-CZ" dirty="0"/>
              <a:t>Nacionální „obrození“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9744E77-AE98-4611-AE38-374A396B2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008" y="1825625"/>
            <a:ext cx="6136548" cy="39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3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D5AD-39AD-4683-843B-6672497BD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1989 — </a:t>
            </a:r>
            <a:r>
              <a:rPr lang="cs-CZ" dirty="0" err="1"/>
              <a:t>Milošević</a:t>
            </a:r>
            <a:r>
              <a:rPr lang="cs-CZ" dirty="0"/>
              <a:t> na </a:t>
            </a:r>
            <a:r>
              <a:rPr lang="cs-CZ" dirty="0" err="1"/>
              <a:t>Gazimestanu</a:t>
            </a:r>
            <a:endParaRPr lang="cs-CZ" dirty="0"/>
          </a:p>
        </p:txBody>
      </p:sp>
      <p:pic>
        <p:nvPicPr>
          <p:cNvPr id="9" name="Obrázek 8" descr="Obsah obrázku osoba, muž, stůl, stojící&#10;&#10;Popis byl vytvořen automaticky">
            <a:extLst>
              <a:ext uri="{FF2B5EF4-FFF2-40B4-BE49-F238E27FC236}">
                <a16:creationId xmlns:a16="http://schemas.microsoft.com/office/drawing/2014/main" id="{2966DC41-9CC8-4D06-B910-C2AD00270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2" y="1296679"/>
            <a:ext cx="10515600" cy="450926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1C9D644-54CC-4647-BA8C-D3C7393D1710}"/>
              </a:ext>
            </a:extLst>
          </p:cNvPr>
          <p:cNvSpPr txBox="1"/>
          <p:nvPr/>
        </p:nvSpPr>
        <p:spPr>
          <a:xfrm>
            <a:off x="910632" y="5929952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„Srbové musí být připravení vést nové války, a to nejen ty intelektuální.“</a:t>
            </a:r>
          </a:p>
        </p:txBody>
      </p:sp>
    </p:spTree>
    <p:extLst>
      <p:ext uri="{BB962C8B-B14F-4D97-AF65-F5344CB8AC3E}">
        <p14:creationId xmlns:p14="http://schemas.microsoft.com/office/powerpoint/2010/main" val="294431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B7530C-EC02-43A5-A58B-A322F9E05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Předáci národních hnutí v SFRJ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F9CAE1-A10D-42F2-A736-32134B247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675CFD4-5D2A-48DA-B97D-FEA1B0B7B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74" y="1695460"/>
            <a:ext cx="2270330" cy="299319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9AEB53F-25BE-4E5D-A86D-042E0ECBC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247" y="1690687"/>
            <a:ext cx="2037622" cy="299319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8178772-D048-40E8-858A-4D98B76B1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871" y="1695460"/>
            <a:ext cx="2319852" cy="300255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407D912-B168-4CF2-8217-96F85DEBA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8723" y="1695460"/>
            <a:ext cx="2163170" cy="299777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B29B19F-6B45-4A3E-82DF-D6FF0EE1F7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1893" y="1690688"/>
            <a:ext cx="2213377" cy="299319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AB64FA1-36CE-4F68-82AB-2FB01AD0C62C}"/>
              </a:ext>
            </a:extLst>
          </p:cNvPr>
          <p:cNvSpPr txBox="1"/>
          <p:nvPr/>
        </p:nvSpPr>
        <p:spPr>
          <a:xfrm>
            <a:off x="636730" y="4786477"/>
            <a:ext cx="1835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Franjo </a:t>
            </a:r>
            <a:r>
              <a:rPr lang="cs-CZ" dirty="0" err="1"/>
              <a:t>Tuđman</a:t>
            </a:r>
            <a:endParaRPr lang="cs-CZ" dirty="0"/>
          </a:p>
          <a:p>
            <a:pPr algn="ctr"/>
            <a:r>
              <a:rPr lang="cs-CZ" dirty="0"/>
              <a:t>(Chorvatsko)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8390E94-68C9-482C-BF8F-C1927DBB8F89}"/>
              </a:ext>
            </a:extLst>
          </p:cNvPr>
          <p:cNvSpPr txBox="1"/>
          <p:nvPr/>
        </p:nvSpPr>
        <p:spPr>
          <a:xfrm>
            <a:off x="2887094" y="4818820"/>
            <a:ext cx="1893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Ibrahim </a:t>
            </a:r>
            <a:r>
              <a:rPr lang="cs-CZ" dirty="0" err="1"/>
              <a:t>Rugova</a:t>
            </a:r>
            <a:endParaRPr lang="cs-CZ" dirty="0"/>
          </a:p>
          <a:p>
            <a:pPr algn="ctr"/>
            <a:r>
              <a:rPr lang="cs-CZ" dirty="0"/>
              <a:t>(Kosovo – Albánci)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7AF20CF-C27C-4F00-B6D6-54DF51CD2C1C}"/>
              </a:ext>
            </a:extLst>
          </p:cNvPr>
          <p:cNvSpPr txBox="1"/>
          <p:nvPr/>
        </p:nvSpPr>
        <p:spPr>
          <a:xfrm>
            <a:off x="5100985" y="4810049"/>
            <a:ext cx="1835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Alija </a:t>
            </a:r>
            <a:r>
              <a:rPr lang="cs-CZ" dirty="0" err="1"/>
              <a:t>Izetbegović</a:t>
            </a:r>
            <a:endParaRPr lang="cs-CZ" dirty="0"/>
          </a:p>
          <a:p>
            <a:pPr algn="ctr"/>
            <a:r>
              <a:rPr lang="cs-CZ" dirty="0"/>
              <a:t>(Bosňáci, </a:t>
            </a:r>
            <a:r>
              <a:rPr lang="cs-CZ" dirty="0" err="1"/>
              <a:t>BaH</a:t>
            </a:r>
            <a:r>
              <a:rPr lang="cs-CZ" dirty="0"/>
              <a:t>)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44E40ED-35D5-4528-BD85-3523A82674F6}"/>
              </a:ext>
            </a:extLst>
          </p:cNvPr>
          <p:cNvSpPr txBox="1"/>
          <p:nvPr/>
        </p:nvSpPr>
        <p:spPr>
          <a:xfrm>
            <a:off x="7342496" y="4810048"/>
            <a:ext cx="1835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Janez</a:t>
            </a:r>
            <a:r>
              <a:rPr lang="cs-CZ" dirty="0"/>
              <a:t> </a:t>
            </a:r>
            <a:r>
              <a:rPr lang="cs-CZ" dirty="0" err="1"/>
              <a:t>Janša</a:t>
            </a:r>
            <a:endParaRPr lang="cs-CZ" dirty="0"/>
          </a:p>
          <a:p>
            <a:pPr algn="ctr"/>
            <a:r>
              <a:rPr lang="cs-CZ" dirty="0"/>
              <a:t>(Slovinsko)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6784FB2-4473-4C4A-B7CA-E38C28ED0B96}"/>
              </a:ext>
            </a:extLst>
          </p:cNvPr>
          <p:cNvSpPr txBox="1"/>
          <p:nvPr/>
        </p:nvSpPr>
        <p:spPr>
          <a:xfrm>
            <a:off x="9584007" y="4844146"/>
            <a:ext cx="1835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Radovan </a:t>
            </a:r>
            <a:r>
              <a:rPr lang="cs-CZ" dirty="0" err="1"/>
              <a:t>Karadžić</a:t>
            </a:r>
            <a:endParaRPr lang="cs-CZ" dirty="0"/>
          </a:p>
          <a:p>
            <a:pPr algn="ctr"/>
            <a:r>
              <a:rPr lang="cs-CZ" dirty="0"/>
              <a:t>(Srbové, </a:t>
            </a:r>
            <a:r>
              <a:rPr lang="cs-CZ" dirty="0" err="1"/>
              <a:t>BaH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1431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49D8FD-32C5-481B-8DD3-6B73BC1CB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Rozpad Jugoslávie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A1F56FB8-4F57-44AE-9DBE-677A3E040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96" y="1690688"/>
            <a:ext cx="3888073" cy="4186238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ACB4098-C075-407C-8D8E-9082C77FC860}"/>
              </a:ext>
            </a:extLst>
          </p:cNvPr>
          <p:cNvSpPr txBox="1"/>
          <p:nvPr/>
        </p:nvSpPr>
        <p:spPr>
          <a:xfrm>
            <a:off x="955343" y="1690688"/>
            <a:ext cx="684435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Červen 1991: Slovinsko a Chorvatsko vyhlašují nezávislost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Říjen 1991: Bosna a Hercegovina vyhlašuje nezávislost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Prosinec 1991: Republika Srbská krajina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Leden 1992: Příměří mezi Chorvatskem a SFRJ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1992: mezinárodní uznání Chorvatska a Slovinska, Makedonie vetována Řeckem, Bosna a Hercegovina neuznána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Leden 1992: SFRJ přestává oficiálně existovat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1317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74D2AB-2BFB-4977-99A9-4C80ABDBD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Svazová republika Jugoslávie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D78DE6-16D3-451F-A75E-7F54883BA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Vznik 27. 4. 1992 (oficiálně)</a:t>
            </a:r>
          </a:p>
          <a:p>
            <a:r>
              <a:rPr lang="cs-CZ" dirty="0" err="1"/>
              <a:t>Velikosrbská</a:t>
            </a:r>
            <a:r>
              <a:rPr lang="cs-CZ" dirty="0"/>
              <a:t> politika</a:t>
            </a:r>
          </a:p>
          <a:p>
            <a:r>
              <a:rPr lang="cs-CZ" dirty="0"/>
              <a:t>Vměšování do války v Bosně a Chorvatsku</a:t>
            </a:r>
          </a:p>
          <a:p>
            <a:r>
              <a:rPr lang="cs-CZ" dirty="0"/>
              <a:t>Stát v rozkladu</a:t>
            </a:r>
          </a:p>
          <a:p>
            <a:pPr lvl="1"/>
            <a:r>
              <a:rPr lang="cs-CZ" dirty="0"/>
              <a:t>Inflace 2000% měsíčně</a:t>
            </a:r>
          </a:p>
          <a:p>
            <a:pPr lvl="1"/>
            <a:r>
              <a:rPr lang="cs-CZ" dirty="0"/>
              <a:t>Sankce OSN</a:t>
            </a:r>
          </a:p>
          <a:p>
            <a:pPr lvl="1"/>
            <a:r>
              <a:rPr lang="cs-CZ" dirty="0"/>
              <a:t>První pokus o svržení </a:t>
            </a:r>
            <a:r>
              <a:rPr lang="cs-CZ" dirty="0" err="1"/>
              <a:t>Miloševiće</a:t>
            </a:r>
            <a:r>
              <a:rPr lang="cs-CZ" dirty="0"/>
              <a:t> – DEPOS (Demokratické hnutí Srbska)</a:t>
            </a:r>
          </a:p>
          <a:p>
            <a:pPr lvl="2"/>
            <a:r>
              <a:rPr lang="cs-CZ" dirty="0"/>
              <a:t>Ztroskotalo na vnitřní nesoudržnosti a průniků proklamovaných cílů s </a:t>
            </a:r>
            <a:r>
              <a:rPr lang="cs-CZ" dirty="0" err="1"/>
              <a:t>Miloševićem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5405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1050CE-8FF3-4F4F-8765-F2BA7F0E1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CE0026-CB22-4A14-A413-FF5DA3D95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Volby 1992: Debakl opozice, úspěch radikálů (20 %)</a:t>
            </a:r>
          </a:p>
          <a:p>
            <a:r>
              <a:rPr lang="cs-CZ" dirty="0"/>
              <a:t>Volby 1993: vítězství SPS (</a:t>
            </a:r>
            <a:r>
              <a:rPr lang="cs-CZ" dirty="0" err="1"/>
              <a:t>Miloševićovi</a:t>
            </a:r>
            <a:r>
              <a:rPr lang="cs-CZ" dirty="0"/>
              <a:t> socialisté)</a:t>
            </a:r>
          </a:p>
          <a:p>
            <a:pPr lvl="1"/>
            <a:r>
              <a:rPr lang="cs-CZ" dirty="0"/>
              <a:t>Částečné zlepšení situace</a:t>
            </a:r>
          </a:p>
          <a:p>
            <a:pPr lvl="1"/>
            <a:r>
              <a:rPr lang="cs-CZ" dirty="0"/>
              <a:t>Zastavení inflace</a:t>
            </a:r>
          </a:p>
          <a:p>
            <a:pPr lvl="1"/>
            <a:r>
              <a:rPr lang="cs-CZ" dirty="0"/>
              <a:t>Tunelování, privatizace</a:t>
            </a:r>
          </a:p>
          <a:p>
            <a:r>
              <a:rPr lang="cs-CZ" dirty="0"/>
              <a:t>1994 – </a:t>
            </a:r>
            <a:r>
              <a:rPr lang="cs-CZ" dirty="0" err="1"/>
              <a:t>Milošević</a:t>
            </a:r>
            <a:r>
              <a:rPr lang="cs-CZ" dirty="0"/>
              <a:t> se odvrací od „</a:t>
            </a:r>
            <a:r>
              <a:rPr lang="cs-CZ" dirty="0" err="1"/>
              <a:t>prečanských</a:t>
            </a:r>
            <a:r>
              <a:rPr lang="cs-CZ" dirty="0"/>
              <a:t>“ Srbů (</a:t>
            </a:r>
            <a:r>
              <a:rPr lang="cs-CZ" dirty="0" err="1"/>
              <a:t>BaH</a:t>
            </a:r>
            <a:r>
              <a:rPr lang="cs-CZ" dirty="0"/>
              <a:t>, Chorvatsko)</a:t>
            </a:r>
          </a:p>
          <a:p>
            <a:r>
              <a:rPr lang="cs-CZ" dirty="0" err="1"/>
              <a:t>Milošević</a:t>
            </a:r>
            <a:r>
              <a:rPr lang="cs-CZ" dirty="0"/>
              <a:t> vnímán jako zástupce balkánských Srbů a mírotvorce</a:t>
            </a:r>
          </a:p>
          <a:p>
            <a:endParaRPr lang="cs-CZ" dirty="0"/>
          </a:p>
        </p:txBody>
      </p:sp>
      <p:pic>
        <p:nvPicPr>
          <p:cNvPr id="5" name="Obrázek 4" descr="Obsah obrázku oblek, osoba, stůl, firemní&#10;&#10;Popis byl vytvořen automaticky">
            <a:extLst>
              <a:ext uri="{FF2B5EF4-FFF2-40B4-BE49-F238E27FC236}">
                <a16:creationId xmlns:a16="http://schemas.microsoft.com/office/drawing/2014/main" id="{838F72F1-73FF-464B-8D41-76C928BCA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4312"/>
            <a:ext cx="114300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0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EED2AEE-3AE4-41BA-BDFD-E740FF3AE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2564" y="159396"/>
            <a:ext cx="2009775" cy="292417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E5FF024-441F-4C03-B3F8-B329BCD87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SRJ po válce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E90284-59DB-42B5-99E7-A537C8907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Příchod statisíců uprchlíků z Chorvatska a Bosny</a:t>
            </a:r>
          </a:p>
          <a:p>
            <a:r>
              <a:rPr lang="cs-CZ" dirty="0"/>
              <a:t>Nepokoje na Kosovu</a:t>
            </a:r>
          </a:p>
          <a:p>
            <a:r>
              <a:rPr lang="cs-CZ" dirty="0"/>
              <a:t>Na scéně nový element: </a:t>
            </a:r>
            <a:r>
              <a:rPr lang="cs-CZ" b="1" dirty="0"/>
              <a:t>UÇK</a:t>
            </a:r>
          </a:p>
          <a:p>
            <a:pPr lvl="1"/>
            <a:r>
              <a:rPr lang="cs-CZ" dirty="0"/>
              <a:t>Teroristické akce</a:t>
            </a:r>
          </a:p>
          <a:p>
            <a:pPr lvl="1"/>
            <a:r>
              <a:rPr lang="cs-CZ" dirty="0"/>
              <a:t>Adem </a:t>
            </a:r>
            <a:r>
              <a:rPr lang="cs-CZ" dirty="0" err="1"/>
              <a:t>Jashari</a:t>
            </a:r>
            <a:r>
              <a:rPr lang="cs-CZ" dirty="0"/>
              <a:t> (zabit 1998)</a:t>
            </a:r>
          </a:p>
          <a:p>
            <a:r>
              <a:rPr lang="cs-CZ" dirty="0"/>
              <a:t>1997: prezidentské volby SRJ (</a:t>
            </a:r>
            <a:r>
              <a:rPr lang="cs-CZ" dirty="0" err="1"/>
              <a:t>Milošević</a:t>
            </a:r>
            <a:r>
              <a:rPr lang="cs-CZ" dirty="0"/>
              <a:t>)</a:t>
            </a:r>
          </a:p>
          <a:p>
            <a:r>
              <a:rPr lang="cs-CZ" dirty="0"/>
              <a:t>1998: eskalace bojů na Kosovu (cca 1000 obětí)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2E991C-F5D4-42CD-9421-0CDE0EDF2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888" y="2233908"/>
            <a:ext cx="3767129" cy="417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7553B7-8BAC-4435-9D9B-41EF69F78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Operace „Spojenecká síla“ (1999)</a:t>
            </a:r>
          </a:p>
        </p:txBody>
      </p:sp>
      <p:pic>
        <p:nvPicPr>
          <p:cNvPr id="5" name="Zástupný obsah 4" descr="Obsah obrázku tráva, exteriér, budova, velké&#10;&#10;Popis byl vytvořen automaticky">
            <a:extLst>
              <a:ext uri="{FF2B5EF4-FFF2-40B4-BE49-F238E27FC236}">
                <a16:creationId xmlns:a16="http://schemas.microsoft.com/office/drawing/2014/main" id="{3D82E297-46AC-48BE-8DF7-6EE3EA78F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307" y="1776857"/>
            <a:ext cx="4351338" cy="4351338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4B1F6BF-31E8-4C3F-BC15-861BCABEE10D}"/>
              </a:ext>
            </a:extLst>
          </p:cNvPr>
          <p:cNvSpPr txBox="1"/>
          <p:nvPr/>
        </p:nvSpPr>
        <p:spPr>
          <a:xfrm>
            <a:off x="993648" y="1690688"/>
            <a:ext cx="60411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Jednání v </a:t>
            </a:r>
            <a:r>
              <a:rPr lang="cs-CZ" dirty="0" err="1"/>
              <a:t>Rambouillet</a:t>
            </a:r>
            <a:r>
              <a:rPr lang="cs-CZ" dirty="0"/>
              <a:t> = neúspěšná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Neomezený přístup NATO na území SRJ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Využívání infrastruktury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Výhled na kosovskou nezávislost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23. 3. 1999 – </a:t>
            </a:r>
            <a:r>
              <a:rPr lang="cs-CZ" dirty="0" err="1"/>
              <a:t>Milošević</a:t>
            </a:r>
            <a:r>
              <a:rPr lang="cs-CZ" dirty="0"/>
              <a:t> odmítá poslední výzvu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B54705D-31B0-4297-98C8-1CEC781FD2C2}"/>
              </a:ext>
            </a:extLst>
          </p:cNvPr>
          <p:cNvSpPr txBox="1"/>
          <p:nvPr/>
        </p:nvSpPr>
        <p:spPr>
          <a:xfrm>
            <a:off x="993648" y="3242490"/>
            <a:ext cx="60411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24. 3. 1999 = zahájení operace „Spojenecká síla“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78 dní náletů NATO na území SRJ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Cíle: vojenská zařízení, infrastruktura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Bělehrad, </a:t>
            </a:r>
            <a:r>
              <a:rPr lang="cs-CZ" dirty="0" err="1"/>
              <a:t>Novi</a:t>
            </a:r>
            <a:r>
              <a:rPr lang="cs-CZ" dirty="0"/>
              <a:t> Sad, </a:t>
            </a:r>
            <a:r>
              <a:rPr lang="cs-CZ" dirty="0" err="1"/>
              <a:t>Priština</a:t>
            </a:r>
            <a:r>
              <a:rPr lang="cs-CZ" dirty="0"/>
              <a:t>, </a:t>
            </a:r>
            <a:r>
              <a:rPr lang="cs-CZ" dirty="0" err="1"/>
              <a:t>Niš</a:t>
            </a:r>
            <a:r>
              <a:rPr lang="cs-CZ" dirty="0"/>
              <a:t>, Černá Hora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SRJ vyhlašuje válečný stav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NATO útočí na civilní cíle (televize, vysílače, elektrárny)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085FF12-7925-465B-8F5A-A33BD2A3F4E8}"/>
              </a:ext>
            </a:extLst>
          </p:cNvPr>
          <p:cNvSpPr txBox="1"/>
          <p:nvPr/>
        </p:nvSpPr>
        <p:spPr>
          <a:xfrm>
            <a:off x="1133856" y="5071290"/>
            <a:ext cx="56266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„Kolaterální ztráty“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17 civilistů v </a:t>
            </a:r>
            <a:r>
              <a:rPr lang="cs-CZ" dirty="0" err="1"/>
              <a:t>Aleksinci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55 civilistů ve vlaku Bělehrad – Skopje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75 albánských civilistů po chybě pilota NATO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16 novinářů srbské televize</a:t>
            </a:r>
          </a:p>
        </p:txBody>
      </p:sp>
      <p:pic>
        <p:nvPicPr>
          <p:cNvPr id="4" name="Obrázek 3" descr="Obsah obrázku velké, stopa, budova, vlak&#10;&#10;Popis byl vytvořen automaticky">
            <a:extLst>
              <a:ext uri="{FF2B5EF4-FFF2-40B4-BE49-F238E27FC236}">
                <a16:creationId xmlns:a16="http://schemas.microsoft.com/office/drawing/2014/main" id="{4D9256EE-09C9-4801-8AAC-BAD664E84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184" y="1765162"/>
            <a:ext cx="6096000" cy="4572000"/>
          </a:xfrm>
          <a:prstGeom prst="rect">
            <a:avLst/>
          </a:prstGeom>
        </p:spPr>
      </p:pic>
      <p:pic>
        <p:nvPicPr>
          <p:cNvPr id="10" name="Obrázek 9" descr="Obsah obrázku exteriér, budova, vysoký, město&#10;&#10;Popis byl vytvořen automaticky">
            <a:extLst>
              <a:ext uri="{FF2B5EF4-FFF2-40B4-BE49-F238E27FC236}">
                <a16:creationId xmlns:a16="http://schemas.microsoft.com/office/drawing/2014/main" id="{7A3043BC-C947-4E7A-B1C8-A44F64AA2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184" y="2104729"/>
            <a:ext cx="6324600" cy="3705225"/>
          </a:xfrm>
          <a:prstGeom prst="rect">
            <a:avLst/>
          </a:prstGeom>
        </p:spPr>
      </p:pic>
      <p:pic>
        <p:nvPicPr>
          <p:cNvPr id="12" name="Obrázek 11" descr="Obsah obrázku exteriér, tráva, muž, pole&#10;&#10;Popis byl vytvořen automaticky">
            <a:extLst>
              <a:ext uri="{FF2B5EF4-FFF2-40B4-BE49-F238E27FC236}">
                <a16:creationId xmlns:a16="http://schemas.microsoft.com/office/drawing/2014/main" id="{C87C12D8-351A-4707-A14F-2C005D8543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184" y="1942751"/>
            <a:ext cx="6096000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8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379B73-0543-487C-961E-37B167380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Konec kosovského konfliktu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3BFAAA-C0DE-4CF1-953C-CC5323028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Dohoda z </a:t>
            </a:r>
            <a:r>
              <a:rPr lang="cs-CZ" dirty="0" err="1"/>
              <a:t>Kumanova</a:t>
            </a:r>
            <a:r>
              <a:rPr lang="cs-CZ" dirty="0"/>
              <a:t> (Makedonie)</a:t>
            </a:r>
          </a:p>
          <a:p>
            <a:pPr lvl="1"/>
            <a:r>
              <a:rPr lang="cs-CZ" dirty="0"/>
              <a:t>Srbsko de facto ztrácí Kosovo</a:t>
            </a:r>
          </a:p>
          <a:p>
            <a:r>
              <a:rPr lang="cs-CZ" dirty="0"/>
              <a:t>Země v totálním rozkladu</a:t>
            </a:r>
          </a:p>
          <a:p>
            <a:pPr lvl="1"/>
            <a:r>
              <a:rPr lang="cs-CZ" dirty="0"/>
              <a:t>Sankce (požadavek na odstoupení </a:t>
            </a:r>
            <a:r>
              <a:rPr lang="cs-CZ" dirty="0" err="1"/>
              <a:t>Miloševiće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Humanitární pomoc od: Libye, Sýrie, Čína, Irák, Severní Korea</a:t>
            </a:r>
          </a:p>
          <a:p>
            <a:r>
              <a:rPr lang="cs-CZ" dirty="0"/>
              <a:t>Tlak na </a:t>
            </a:r>
            <a:r>
              <a:rPr lang="cs-CZ" dirty="0" err="1"/>
              <a:t>Miloševićův</a:t>
            </a:r>
            <a:r>
              <a:rPr lang="cs-CZ" dirty="0"/>
              <a:t> odchod</a:t>
            </a:r>
          </a:p>
          <a:p>
            <a:pPr lvl="1"/>
            <a:r>
              <a:rPr lang="cs-CZ" dirty="0"/>
              <a:t>Politické vraždy: Slavko </a:t>
            </a:r>
            <a:r>
              <a:rPr lang="cs-CZ" dirty="0" err="1"/>
              <a:t>Ćuruvija</a:t>
            </a:r>
            <a:r>
              <a:rPr lang="cs-CZ" dirty="0"/>
              <a:t>, </a:t>
            </a:r>
            <a:r>
              <a:rPr lang="cs-CZ" dirty="0" err="1"/>
              <a:t>Željko</a:t>
            </a:r>
            <a:r>
              <a:rPr lang="cs-CZ" dirty="0"/>
              <a:t> </a:t>
            </a:r>
            <a:r>
              <a:rPr lang="cs-CZ" dirty="0" err="1"/>
              <a:t>Ražnatović</a:t>
            </a:r>
            <a:r>
              <a:rPr lang="cs-CZ" dirty="0"/>
              <a:t> „</a:t>
            </a:r>
            <a:r>
              <a:rPr lang="cs-CZ" dirty="0" err="1"/>
              <a:t>Arkan</a:t>
            </a:r>
            <a:r>
              <a:rPr lang="cs-CZ" dirty="0"/>
              <a:t>“, Ivan </a:t>
            </a:r>
            <a:r>
              <a:rPr lang="cs-CZ" dirty="0" err="1"/>
              <a:t>Stambolić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B11B7D6-6E35-4C19-A0BA-DE4F3C6DF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937" y="676275"/>
            <a:ext cx="9382125" cy="5505450"/>
          </a:xfrm>
          <a:prstGeom prst="rect">
            <a:avLst/>
          </a:prstGeom>
        </p:spPr>
      </p:pic>
      <p:pic>
        <p:nvPicPr>
          <p:cNvPr id="6" name="Obrázek 5" descr="Obsah obrázku budova, osoba, exteriér, muž&#10;&#10;Popis byl vytvořen automaticky">
            <a:extLst>
              <a:ext uri="{FF2B5EF4-FFF2-40B4-BE49-F238E27FC236}">
                <a16:creationId xmlns:a16="http://schemas.microsoft.com/office/drawing/2014/main" id="{228EBFCE-0A96-4220-89B5-E449E811E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37" y="296040"/>
            <a:ext cx="9382125" cy="62659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E79A5EA-3CD9-4F5A-B8AF-120FE14BE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536" y="473461"/>
            <a:ext cx="2485579" cy="203772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BC74286-E244-49EA-A78E-673E9A48F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521" y="0"/>
            <a:ext cx="5192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6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8DFA67-3A73-4C8A-8E7F-B70247303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5. říjen 2000 = konec Slobodana </a:t>
            </a:r>
            <a:r>
              <a:rPr lang="cs-CZ" dirty="0" err="1"/>
              <a:t>Miloševiće</a:t>
            </a:r>
            <a:endParaRPr lang="cs-CZ" dirty="0"/>
          </a:p>
        </p:txBody>
      </p:sp>
      <p:pic>
        <p:nvPicPr>
          <p:cNvPr id="5" name="Zástupný obsah 4" descr="Obsah obrázku exteriér, budova, tráva, vlak&#10;&#10;Popis byl vytvořen automaticky">
            <a:extLst>
              <a:ext uri="{FF2B5EF4-FFF2-40B4-BE49-F238E27FC236}">
                <a16:creationId xmlns:a16="http://schemas.microsoft.com/office/drawing/2014/main" id="{B85FFADD-BD15-4686-A5D9-31C20E7793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43881"/>
            <a:ext cx="7620000" cy="4314825"/>
          </a:xfrm>
        </p:spPr>
      </p:pic>
      <p:pic>
        <p:nvPicPr>
          <p:cNvPr id="7" name="Obrázek 6" descr="Obsah obrázku osoba, muž, oblek, usmívající se&#10;&#10;Popis byl vytvořen automaticky">
            <a:extLst>
              <a:ext uri="{FF2B5EF4-FFF2-40B4-BE49-F238E27FC236}">
                <a16:creationId xmlns:a16="http://schemas.microsoft.com/office/drawing/2014/main" id="{76A51671-E72D-4962-9BB4-E8144993B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66" y="1843881"/>
            <a:ext cx="3331976" cy="4314826"/>
          </a:xfrm>
          <a:prstGeom prst="rect">
            <a:avLst/>
          </a:prstGeom>
        </p:spPr>
      </p:pic>
      <p:pic>
        <p:nvPicPr>
          <p:cNvPr id="9" name="Obrázek 8" descr="Obsah obrázku muž, osoba, oblek, oblečení&#10;&#10;Popis byl vytvořen automaticky">
            <a:extLst>
              <a:ext uri="{FF2B5EF4-FFF2-40B4-BE49-F238E27FC236}">
                <a16:creationId xmlns:a16="http://schemas.microsoft.com/office/drawing/2014/main" id="{858665CD-8957-4013-9419-BC0B5FC46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436" y="1836077"/>
            <a:ext cx="2961564" cy="431482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7D32318-461F-44C8-8C29-00BF047E506E}"/>
              </a:ext>
            </a:extLst>
          </p:cNvPr>
          <p:cNvSpPr txBox="1"/>
          <p:nvPr/>
        </p:nvSpPr>
        <p:spPr>
          <a:xfrm>
            <a:off x="1840992" y="6166510"/>
            <a:ext cx="280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Zoran </a:t>
            </a:r>
            <a:r>
              <a:rPr lang="cs-CZ" dirty="0" err="1"/>
              <a:t>Đinđić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3A451EE-7D36-4518-BDAE-A8B8AE9C1322}"/>
              </a:ext>
            </a:extLst>
          </p:cNvPr>
          <p:cNvSpPr txBox="1"/>
          <p:nvPr/>
        </p:nvSpPr>
        <p:spPr>
          <a:xfrm>
            <a:off x="7023138" y="6183942"/>
            <a:ext cx="280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Vojislav </a:t>
            </a:r>
            <a:r>
              <a:rPr lang="cs-CZ" dirty="0" err="1"/>
              <a:t>Koštunica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142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8FD153-6C6C-49D5-8929-EE08720B0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Vedení socialistické Jugoslávie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EFAF287D-3948-43C0-8343-C9AC3300B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0017" y="1825622"/>
            <a:ext cx="2776253" cy="373128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1918F63-793B-478D-A9E5-945F6ABF4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625"/>
            <a:ext cx="2587388" cy="373128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9E25C3A-769A-4507-945E-F245DB9AC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588" y="1825624"/>
            <a:ext cx="2724430" cy="373128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66B9A57-8EE0-42DC-9228-A986D2DD4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368" y="1825619"/>
            <a:ext cx="2733541" cy="373128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36C7506-1286-4FEB-AE70-EFF6E605DBDE}"/>
              </a:ext>
            </a:extLst>
          </p:cNvPr>
          <p:cNvSpPr txBox="1"/>
          <p:nvPr/>
        </p:nvSpPr>
        <p:spPr>
          <a:xfrm>
            <a:off x="1019601" y="5671194"/>
            <a:ext cx="222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Josip </a:t>
            </a:r>
            <a:r>
              <a:rPr lang="cs-CZ" dirty="0" err="1"/>
              <a:t>Broz</a:t>
            </a:r>
            <a:r>
              <a:rPr lang="cs-CZ" dirty="0"/>
              <a:t> Tito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CC81CEF-7E7D-40DD-B175-0F1465722526}"/>
              </a:ext>
            </a:extLst>
          </p:cNvPr>
          <p:cNvSpPr txBox="1"/>
          <p:nvPr/>
        </p:nvSpPr>
        <p:spPr>
          <a:xfrm>
            <a:off x="3675510" y="5671194"/>
            <a:ext cx="222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Aleksandar </a:t>
            </a:r>
            <a:r>
              <a:rPr lang="cs-CZ" dirty="0" err="1"/>
              <a:t>Ranković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B711CB7-6135-43DA-97AD-A305E5299688}"/>
              </a:ext>
            </a:extLst>
          </p:cNvPr>
          <p:cNvSpPr txBox="1"/>
          <p:nvPr/>
        </p:nvSpPr>
        <p:spPr>
          <a:xfrm>
            <a:off x="6425850" y="5671194"/>
            <a:ext cx="222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Edvard </a:t>
            </a:r>
            <a:r>
              <a:rPr lang="cs-CZ" dirty="0" err="1"/>
              <a:t>Kardelj</a:t>
            </a: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1F35AED-69D8-4971-89F3-10EF412ABBC6}"/>
              </a:ext>
            </a:extLst>
          </p:cNvPr>
          <p:cNvSpPr txBox="1"/>
          <p:nvPr/>
        </p:nvSpPr>
        <p:spPr>
          <a:xfrm>
            <a:off x="9176190" y="5671194"/>
            <a:ext cx="222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Milovan </a:t>
            </a:r>
            <a:r>
              <a:rPr lang="cs-CZ" dirty="0" err="1"/>
              <a:t>Đilas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891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54A60B-F1E5-4590-A4B8-601014CC9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SRJ po pádu </a:t>
            </a:r>
            <a:r>
              <a:rPr lang="cs-CZ" dirty="0" err="1"/>
              <a:t>Miloševiće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B078E8-C7BF-4CFF-86B8-D8E588B45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SRJ přijata do OSN a OBSE</a:t>
            </a:r>
          </a:p>
          <a:p>
            <a:r>
              <a:rPr lang="cs-CZ" dirty="0"/>
              <a:t>Zrušení sankcí</a:t>
            </a:r>
          </a:p>
          <a:p>
            <a:r>
              <a:rPr lang="cs-CZ" dirty="0"/>
              <a:t>Spolupráce s Haagským soudem pro zločiny v bývalé Jugoslávii</a:t>
            </a:r>
          </a:p>
          <a:p>
            <a:pPr lvl="1"/>
            <a:r>
              <a:rPr lang="cs-CZ" dirty="0"/>
              <a:t>2001: vydání Slobodana </a:t>
            </a:r>
            <a:r>
              <a:rPr lang="cs-CZ" dirty="0" err="1"/>
              <a:t>Miloševiće</a:t>
            </a:r>
            <a:r>
              <a:rPr lang="cs-CZ" dirty="0"/>
              <a:t>, Vojislava </a:t>
            </a:r>
            <a:r>
              <a:rPr lang="cs-CZ" dirty="0" err="1"/>
              <a:t>Šešelje</a:t>
            </a:r>
            <a:r>
              <a:rPr lang="cs-CZ" dirty="0"/>
              <a:t> aj.</a:t>
            </a:r>
          </a:p>
          <a:p>
            <a:r>
              <a:rPr lang="cs-CZ" dirty="0"/>
              <a:t>2003: vznik Srbska a Černé Hory</a:t>
            </a:r>
          </a:p>
          <a:p>
            <a:r>
              <a:rPr lang="cs-CZ" dirty="0"/>
              <a:t>2003: zavražděn Zoran </a:t>
            </a:r>
            <a:r>
              <a:rPr lang="cs-CZ" dirty="0" err="1"/>
              <a:t>Đinđić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664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A5C50A-4E1D-4D3F-9E5E-A9723E623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dirty="0"/>
              <a:t>Srbsko a Černá Hora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644C58-3F58-4EC4-84E2-AC1E3B8DE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cs-CZ" sz="1800"/>
              <a:t>2004: prezidentem Boris Tadić</a:t>
            </a:r>
          </a:p>
          <a:p>
            <a:r>
              <a:rPr lang="cs-CZ" sz="1800"/>
              <a:t>Obnovení konfliktů na jihu Srbska – potlačeny, odmítnutí USA a EU</a:t>
            </a:r>
          </a:p>
          <a:p>
            <a:r>
              <a:rPr lang="cs-CZ" sz="1800"/>
              <a:t>2006: odchod Černé Hory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014D363-6B97-431B-88C6-D5D861E88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18" r="-2" b="5204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3E08D64-14F4-4D4B-9051-832053DCA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976" y="-10"/>
            <a:ext cx="6246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2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3D28B3-8286-465A-B5BF-A408B5B95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Srbská republika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D8E611-011E-4947-A178-9A898691B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17. 2. 2008 – vyhlášení nezávislosti Kosovské republiky</a:t>
            </a:r>
          </a:p>
          <a:p>
            <a:endParaRPr lang="cs-CZ" dirty="0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6D98882D-65C7-4458-A50C-F6AE6B5A4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63" y="2469712"/>
            <a:ext cx="8851574" cy="402316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4DA3E57-9350-448D-9D1D-F3B58F91EFDB}"/>
              </a:ext>
            </a:extLst>
          </p:cNvPr>
          <p:cNvSpPr txBox="1"/>
          <p:nvPr/>
        </p:nvSpPr>
        <p:spPr>
          <a:xfrm>
            <a:off x="1665027" y="5560112"/>
            <a:ext cx="212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Stav 4. 9. 2020</a:t>
            </a:r>
          </a:p>
        </p:txBody>
      </p:sp>
    </p:spTree>
    <p:extLst>
      <p:ext uri="{BB962C8B-B14F-4D97-AF65-F5344CB8AC3E}">
        <p14:creationId xmlns:p14="http://schemas.microsoft.com/office/powerpoint/2010/main" val="391120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B4AF5A-D218-494B-BFA9-E456EE326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Srbská republika 2008–2024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D8B738E-0BDC-43BC-9071-5F00C3A57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690688"/>
            <a:ext cx="6527007" cy="4351338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6A91EF0-6510-445B-8CEB-F54FBBB3E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0891" y="0"/>
            <a:ext cx="4701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02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B43F33-4AEB-47CF-867E-639C1AC02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Federativní lidová republika Jugoslávie (FLRJ)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C65441-7A57-4628-863C-07FBCEDB3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5625"/>
            <a:ext cx="5257800" cy="4351338"/>
          </a:xfrm>
        </p:spPr>
        <p:txBody>
          <a:bodyPr/>
          <a:lstStyle/>
          <a:p>
            <a:r>
              <a:rPr lang="cs-CZ" dirty="0"/>
              <a:t>1945–1948 – stalinismus</a:t>
            </a:r>
          </a:p>
          <a:p>
            <a:r>
              <a:rPr lang="cs-CZ" dirty="0"/>
              <a:t>Bukurešť 1948 – roztržka mezi Titem a Stalinem =&gt; vyloučení SKJ z </a:t>
            </a:r>
            <a:r>
              <a:rPr lang="cs-CZ" dirty="0" err="1"/>
              <a:t>Informbyra</a:t>
            </a:r>
            <a:endParaRPr lang="cs-CZ" dirty="0"/>
          </a:p>
          <a:p>
            <a:r>
              <a:rPr lang="cs-CZ" dirty="0"/>
              <a:t>Reorientace na „západ“</a:t>
            </a:r>
          </a:p>
          <a:p>
            <a:r>
              <a:rPr lang="cs-CZ" dirty="0"/>
              <a:t>V 50. letech odstraněn Milovan </a:t>
            </a:r>
            <a:r>
              <a:rPr lang="cs-CZ" dirty="0" err="1"/>
              <a:t>Đilas</a:t>
            </a:r>
            <a:r>
              <a:rPr lang="cs-CZ" dirty="0"/>
              <a:t> (odchod do disentu)</a:t>
            </a:r>
          </a:p>
          <a:p>
            <a:r>
              <a:rPr lang="cs-CZ" dirty="0"/>
              <a:t>1961 – Hnutí nezúčastněných zemí (s Indií a Egyptem)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9D741DB-4970-4C29-A60A-02C47699F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4038"/>
            <a:ext cx="5181600" cy="43529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914F847-24B2-4A43-91B4-5CB6E3EEE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10" y="4891290"/>
            <a:ext cx="1900678" cy="102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33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B13346-E27B-4C30-A9B0-AE481C458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Socialistická federativní republika Jugoslávie (SFRJ)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62C6FD-98E8-4CA1-8B9B-F5D72C5C2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1963 – změna ústavy</a:t>
            </a:r>
          </a:p>
          <a:p>
            <a:r>
              <a:rPr lang="cs-CZ" dirty="0"/>
              <a:t>1966 – </a:t>
            </a:r>
            <a:r>
              <a:rPr lang="cs-CZ" dirty="0" err="1"/>
              <a:t>Brionské</a:t>
            </a:r>
            <a:r>
              <a:rPr lang="cs-CZ" dirty="0"/>
              <a:t> plénum</a:t>
            </a:r>
          </a:p>
          <a:p>
            <a:pPr lvl="1"/>
            <a:r>
              <a:rPr lang="cs-CZ" dirty="0"/>
              <a:t>Odstraněn Aleksandar </a:t>
            </a:r>
            <a:r>
              <a:rPr lang="cs-CZ" dirty="0" err="1"/>
              <a:t>Ranković</a:t>
            </a:r>
            <a:r>
              <a:rPr lang="cs-CZ" dirty="0"/>
              <a:t> (nařčení z nacionalismu)</a:t>
            </a:r>
          </a:p>
          <a:p>
            <a:pPr lvl="1"/>
            <a:r>
              <a:rPr lang="cs-CZ" dirty="0"/>
              <a:t>Decentralizace státu =&gt; zárodek nových problémů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Bohatá 60. léta – nejednotný vývoj v zemích SFRJ</a:t>
            </a:r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34016517-F056-47FB-85E2-A9815C081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393" y="0"/>
            <a:ext cx="7831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7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03348E-BE58-41F1-AD41-771D154E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dirty="0"/>
              <a:t>Návrat nacionalismu v 60. letech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0C251F-DAED-4215-9D96-03AC490AF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cs-CZ" sz="1800" dirty="0"/>
              <a:t>1967 – </a:t>
            </a:r>
            <a:r>
              <a:rPr lang="cs-CZ" sz="1800" i="1" dirty="0"/>
              <a:t>Deklarace o názvu a postavení chorvatského jazyka</a:t>
            </a:r>
          </a:p>
          <a:p>
            <a:r>
              <a:rPr lang="cs-CZ" sz="1800" dirty="0"/>
              <a:t>Kosovo – demonstrace proti albánským funkcionářům</a:t>
            </a:r>
          </a:p>
          <a:p>
            <a:r>
              <a:rPr lang="cs-CZ" sz="1800" dirty="0"/>
              <a:t>27. 11. 1968 – masové demonstrace Albánců na Kosovu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5D122CF-3D19-4469-A504-7C6FFB5878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4" r="-1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88466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A9C198-5223-49F5-B82B-AAD724DD6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Chorvatské jaro (70. léta)</a:t>
            </a:r>
          </a:p>
        </p:txBody>
      </p:sp>
      <p:pic>
        <p:nvPicPr>
          <p:cNvPr id="9" name="Zástupný obsah 8" descr="Obsah obrázku budova, exteriér, silnice, fotka&#10;&#10;Popis byl vytvořen automaticky">
            <a:extLst>
              <a:ext uri="{FF2B5EF4-FFF2-40B4-BE49-F238E27FC236}">
                <a16:creationId xmlns:a16="http://schemas.microsoft.com/office/drawing/2014/main" id="{E93E55F8-56EE-49E6-9A9E-7E9F79FB7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491255"/>
            <a:ext cx="10478345" cy="3218192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9FC6FC4-42B7-43B5-B0A0-54B862022970}"/>
              </a:ext>
            </a:extLst>
          </p:cNvPr>
          <p:cNvSpPr txBox="1"/>
          <p:nvPr/>
        </p:nvSpPr>
        <p:spPr>
          <a:xfrm>
            <a:off x="838199" y="4967785"/>
            <a:ext cx="10478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Nacionalistická rétorika – požadavky na posílení suverenity – protisrbské nálady</a:t>
            </a:r>
          </a:p>
        </p:txBody>
      </p:sp>
    </p:spTree>
    <p:extLst>
      <p:ext uri="{BB962C8B-B14F-4D97-AF65-F5344CB8AC3E}">
        <p14:creationId xmlns:p14="http://schemas.microsoft.com/office/powerpoint/2010/main" val="1886465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FBE733-CAEA-44F7-ADB1-5233D39FF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Ústava 1974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A4A274-D7DF-41A3-A56F-C96783862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Tito prohlášen doživotním prezidentem</a:t>
            </a:r>
          </a:p>
          <a:p>
            <a:r>
              <a:rPr lang="cs-CZ" dirty="0"/>
              <a:t>Úprava vedení země po </a:t>
            </a:r>
            <a:r>
              <a:rPr lang="cs-CZ" dirty="0" err="1"/>
              <a:t>Titově</a:t>
            </a:r>
            <a:r>
              <a:rPr lang="cs-CZ" dirty="0"/>
              <a:t> smrti = 8členné prezídium</a:t>
            </a:r>
          </a:p>
          <a:p>
            <a:endParaRPr lang="cs-CZ" dirty="0"/>
          </a:p>
          <a:p>
            <a:r>
              <a:rPr lang="cs-CZ" dirty="0"/>
              <a:t>4. 5. 1980 = Tito umírá</a:t>
            </a:r>
          </a:p>
          <a:p>
            <a:pPr lvl="1"/>
            <a:r>
              <a:rPr lang="cs-CZ" dirty="0"/>
              <a:t>8. 5. Největší státnický pohřeb všech dob</a:t>
            </a:r>
          </a:p>
          <a:p>
            <a:pPr lvl="1"/>
            <a:r>
              <a:rPr lang="cs-CZ" dirty="0"/>
              <a:t>209 delegací ze 130 zemí</a:t>
            </a:r>
          </a:p>
          <a:p>
            <a:pPr lvl="1"/>
            <a:r>
              <a:rPr lang="cs-CZ" dirty="0"/>
              <a:t>700 000 lidí v ulicích</a:t>
            </a:r>
          </a:p>
        </p:txBody>
      </p:sp>
      <p:pic>
        <p:nvPicPr>
          <p:cNvPr id="5" name="Obrázek 4" descr="Obsah obrázku stojící, velké, žena, muž&#10;&#10;Popis byl vytvořen automaticky">
            <a:extLst>
              <a:ext uri="{FF2B5EF4-FFF2-40B4-BE49-F238E27FC236}">
                <a16:creationId xmlns:a16="http://schemas.microsoft.com/office/drawing/2014/main" id="{6F23BA20-0D1C-4A7A-8E23-0A124D266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071" y="3105242"/>
            <a:ext cx="5616196" cy="375275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251453A-F3E9-4D93-9A7E-DEE7150F8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071" y="3095005"/>
            <a:ext cx="5407929" cy="375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3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72B366-9CE7-4FB5-98E2-00311B15F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SFRJ po </a:t>
            </a:r>
            <a:r>
              <a:rPr lang="cs-CZ" dirty="0" err="1"/>
              <a:t>Titově</a:t>
            </a:r>
            <a:r>
              <a:rPr lang="cs-CZ" dirty="0"/>
              <a:t> smrti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8E8E32-EDEF-4CEA-9F8C-E62C58E0B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Nefukční</a:t>
            </a:r>
            <a:r>
              <a:rPr lang="cs-CZ" dirty="0"/>
              <a:t> systém, postupný rozklad</a:t>
            </a:r>
          </a:p>
          <a:p>
            <a:r>
              <a:rPr lang="cs-CZ" dirty="0"/>
              <a:t>Růst opozičních sil, nacionalismu, iredentismu</a:t>
            </a:r>
          </a:p>
          <a:p>
            <a:r>
              <a:rPr lang="cs-CZ" dirty="0"/>
              <a:t>Neustálé zadlužování země</a:t>
            </a:r>
          </a:p>
          <a:p>
            <a:r>
              <a:rPr lang="cs-CZ" dirty="0"/>
              <a:t>X</a:t>
            </a:r>
          </a:p>
          <a:p>
            <a:r>
              <a:rPr lang="cs-CZ" dirty="0"/>
              <a:t>Relativní svoboda: volnost cestování, umělecké tvorby, svoboda slova</a:t>
            </a:r>
          </a:p>
          <a:p>
            <a:r>
              <a:rPr lang="cs-CZ" dirty="0"/>
              <a:t>Gastarbeiteři </a:t>
            </a:r>
          </a:p>
          <a:p>
            <a:r>
              <a:rPr lang="cs-CZ" dirty="0"/>
              <a:t>1984: 14. ZOH v Sarajevu</a:t>
            </a:r>
          </a:p>
        </p:txBody>
      </p:sp>
      <p:pic>
        <p:nvPicPr>
          <p:cNvPr id="5" name="Obrázek 4" descr="Obsah obrázku hra, muž&#10;&#10;Popis byl vytvořen automaticky">
            <a:extLst>
              <a:ext uri="{FF2B5EF4-FFF2-40B4-BE49-F238E27FC236}">
                <a16:creationId xmlns:a16="http://schemas.microsoft.com/office/drawing/2014/main" id="{01231557-567C-41B2-B088-0912ACD932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1" r="9851"/>
          <a:stretch/>
        </p:blipFill>
        <p:spPr>
          <a:xfrm>
            <a:off x="6454253" y="2518814"/>
            <a:ext cx="5737747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5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AFEFC6-9FDD-4CAA-BF66-686EF7522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80. léta v SFRJ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830FB115-A816-42E3-80A7-3F4249D071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35353"/>
            <a:ext cx="4969185" cy="4351338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9D18C06-F671-4C2B-827F-612B7389EFB2}"/>
              </a:ext>
            </a:extLst>
          </p:cNvPr>
          <p:cNvSpPr txBox="1"/>
          <p:nvPr/>
        </p:nvSpPr>
        <p:spPr>
          <a:xfrm>
            <a:off x="6305266" y="859809"/>
            <a:ext cx="56569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Extrémní rozdíly mezi severem a jihem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Nezaměstnanost přes 10 %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Státní dluh 20 mld. USD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Rozklad socialistického bloku v Evropě (Polsko, poté další)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 Srbsku se v polovině 80. let dostává do popředí stranický aparátčík a bankéř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18EBDB1-65CB-4FE8-A59F-1138189E1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818" y="3234690"/>
            <a:ext cx="2403854" cy="325818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D9A1036-6502-41A7-88BD-34AFFE35DA9E}"/>
              </a:ext>
            </a:extLst>
          </p:cNvPr>
          <p:cNvSpPr txBox="1"/>
          <p:nvPr/>
        </p:nvSpPr>
        <p:spPr>
          <a:xfrm>
            <a:off x="6769290" y="4679116"/>
            <a:ext cx="2483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Slobodan </a:t>
            </a:r>
            <a:r>
              <a:rPr lang="cs-CZ" dirty="0" err="1"/>
              <a:t>Milošević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183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854</Words>
  <Application>Microsoft Office PowerPoint</Application>
  <PresentationFormat>Širokoúhlá obrazovka</PresentationFormat>
  <Paragraphs>147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Motiv Office</vt:lpstr>
      <vt:lpstr>Stručná historie Srbska II.</vt:lpstr>
      <vt:lpstr>Vedení socialistické Jugoslávie</vt:lpstr>
      <vt:lpstr>Federativní lidová republika Jugoslávie (FLRJ)</vt:lpstr>
      <vt:lpstr>Socialistická federativní republika Jugoslávie (SFRJ)</vt:lpstr>
      <vt:lpstr>Návrat nacionalismu v 60. letech</vt:lpstr>
      <vt:lpstr>Chorvatské jaro (70. léta)</vt:lpstr>
      <vt:lpstr>Ústava 1974</vt:lpstr>
      <vt:lpstr>SFRJ po Titově smrti</vt:lpstr>
      <vt:lpstr>80. léta v SFRJ</vt:lpstr>
      <vt:lpstr>„Nikdo vás nesmí bít!“ (1987)</vt:lpstr>
      <vt:lpstr>1989 — Milošević na Gazimestanu</vt:lpstr>
      <vt:lpstr>Předáci národních hnutí v SFRJ</vt:lpstr>
      <vt:lpstr>Rozpad Jugoslávie</vt:lpstr>
      <vt:lpstr>Svazová republika Jugoslávie</vt:lpstr>
      <vt:lpstr>SRJ</vt:lpstr>
      <vt:lpstr>SRJ po válce</vt:lpstr>
      <vt:lpstr>Operace „Spojenecká síla“ (1999)</vt:lpstr>
      <vt:lpstr>Konec kosovského konfliktu</vt:lpstr>
      <vt:lpstr>5. říjen 2000 = konec Slobodana Miloševiće</vt:lpstr>
      <vt:lpstr>SRJ po pádu Miloševiće</vt:lpstr>
      <vt:lpstr>Srbsko a Černá Hora</vt:lpstr>
      <vt:lpstr>Srbská republika</vt:lpstr>
      <vt:lpstr>Srbská republika 2008–2024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Stručná historie Srbska II.</dc:title>
  <dc:creator>Pavel Pilch</dc:creator>
  <cp:lastModifiedBy>Pavel Pilch</cp:lastModifiedBy>
  <cp:revision>2</cp:revision>
  <dcterms:created xsi:type="dcterms:W3CDTF">2020-10-18T09:45:58Z</dcterms:created>
  <dcterms:modified xsi:type="dcterms:W3CDTF">2024-09-30T05:38:32Z</dcterms:modified>
</cp:coreProperties>
</file>