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8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75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2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93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65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29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27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94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84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52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27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A95D4-AB20-4AAE-A66B-3F3810CE105B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51FDE-FCE6-4DED-8584-0000BC977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Dějiny Sedmihradska 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Sedmihradsko v 16. a 17. století</a:t>
            </a:r>
            <a:endParaRPr lang="cs-CZ" dirty="0"/>
          </a:p>
        </p:txBody>
      </p:sp>
      <p:pic>
        <p:nvPicPr>
          <p:cNvPr id="5122" name="Picture 2" descr="Ma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280" y="4149724"/>
            <a:ext cx="3927566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20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Sedmihradsko jako autonomní knížectví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 </a:t>
            </a:r>
            <a:r>
              <a:rPr lang="cs-CZ" dirty="0" err="1" smtClean="0"/>
              <a:t>Zápolský</a:t>
            </a:r>
            <a:r>
              <a:rPr lang="cs-CZ" dirty="0" smtClean="0"/>
              <a:t> a rozdělení Uherska</a:t>
            </a:r>
          </a:p>
          <a:p>
            <a:r>
              <a:rPr lang="cs-CZ" dirty="0" smtClean="0"/>
              <a:t>Jiří </a:t>
            </a:r>
            <a:r>
              <a:rPr lang="cs-CZ" dirty="0" err="1" smtClean="0"/>
              <a:t>Martinuzzi</a:t>
            </a:r>
            <a:r>
              <a:rPr lang="cs-CZ" dirty="0" smtClean="0"/>
              <a:t> jako sedmihradský správce</a:t>
            </a:r>
          </a:p>
          <a:p>
            <a:r>
              <a:rPr lang="cs-CZ" dirty="0" smtClean="0"/>
              <a:t>Sedmihradské politické instituce v 16. století – zemský sněm, zemská ústava, rovnoprávnost stavů, kníže</a:t>
            </a:r>
          </a:p>
          <a:p>
            <a:r>
              <a:rPr lang="cs-CZ" dirty="0" smtClean="0"/>
              <a:t>Sedmihradsko mezi Habsburky a Osmany, Jan II. </a:t>
            </a:r>
            <a:r>
              <a:rPr lang="cs-CZ" dirty="0" err="1" smtClean="0"/>
              <a:t>Zápolský</a:t>
            </a:r>
            <a:endParaRPr lang="cs-CZ" dirty="0"/>
          </a:p>
        </p:txBody>
      </p:sp>
      <p:pic>
        <p:nvPicPr>
          <p:cNvPr id="1026" name="Picture 2" descr="Jan Zápolský, vyobrazení z 16. stolet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455" y="3511549"/>
            <a:ext cx="2095500" cy="280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46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Humanismus a reformace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795" y="1881188"/>
            <a:ext cx="10515600" cy="4351338"/>
          </a:xfrm>
        </p:spPr>
        <p:txBody>
          <a:bodyPr/>
          <a:lstStyle/>
          <a:p>
            <a:r>
              <a:rPr lang="cs-CZ" dirty="0" smtClean="0"/>
              <a:t>Šíření reformace a náboženská svoboda v Sedmihradsku</a:t>
            </a:r>
          </a:p>
          <a:p>
            <a:r>
              <a:rPr lang="cs-CZ" dirty="0" smtClean="0"/>
              <a:t>Strach z habsburské rekatolizace a konflikt svědomí</a:t>
            </a:r>
          </a:p>
          <a:p>
            <a:r>
              <a:rPr lang="cs-CZ" dirty="0" smtClean="0"/>
              <a:t>Tolerantní soužití jako obrana před vnitřními spory</a:t>
            </a:r>
          </a:p>
          <a:p>
            <a:r>
              <a:rPr lang="cs-CZ" dirty="0" smtClean="0"/>
              <a:t>Katolíci, luteráni, kalvinisté, unitáři, pravoslavní</a:t>
            </a:r>
          </a:p>
          <a:p>
            <a:r>
              <a:rPr lang="cs-CZ" dirty="0" smtClean="0"/>
              <a:t>Konfese a etnicita (Maďaři, Sasové, Rumuni)</a:t>
            </a:r>
          </a:p>
          <a:p>
            <a:r>
              <a:rPr lang="cs-CZ" dirty="0" smtClean="0"/>
              <a:t>Humanismus a knižní kultura v Sedmihradsku</a:t>
            </a:r>
          </a:p>
          <a:p>
            <a:r>
              <a:rPr lang="cs-CZ" dirty="0" smtClean="0"/>
              <a:t>Osobnost a život Ference </a:t>
            </a:r>
            <a:r>
              <a:rPr lang="cs-CZ" dirty="0" err="1" smtClean="0"/>
              <a:t>Dávida</a:t>
            </a:r>
            <a:endParaRPr lang="cs-CZ" dirty="0" smtClean="0"/>
          </a:p>
          <a:p>
            <a:r>
              <a:rPr lang="cs-CZ" dirty="0" smtClean="0"/>
              <a:t>Konfese a stavovství </a:t>
            </a:r>
            <a:endParaRPr lang="cs-CZ" dirty="0"/>
          </a:p>
        </p:txBody>
      </p:sp>
      <p:pic>
        <p:nvPicPr>
          <p:cNvPr id="2050" name="Picture 2" descr="https://upload.wikimedia.org/wikipedia/commons/thumb/a/a0/FerencDavid.jpg/220px-FerencDa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874" y="3089276"/>
            <a:ext cx="2095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049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Knížectví mezi Habsburky a Osmany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5" y="169499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Zikmund </a:t>
            </a:r>
            <a:r>
              <a:rPr lang="cs-CZ" dirty="0" err="1" smtClean="0"/>
              <a:t>Bathory</a:t>
            </a:r>
            <a:r>
              <a:rPr lang="cs-CZ" dirty="0" smtClean="0"/>
              <a:t> a dlouhé turecké války </a:t>
            </a:r>
          </a:p>
          <a:p>
            <a:r>
              <a:rPr lang="cs-CZ" dirty="0" smtClean="0"/>
              <a:t>Vztahy s Valašskem a Moldavskem, vojvoda Michael</a:t>
            </a:r>
          </a:p>
          <a:p>
            <a:r>
              <a:rPr lang="cs-CZ" dirty="0" smtClean="0"/>
              <a:t>Povstání Štěpána </a:t>
            </a:r>
            <a:r>
              <a:rPr lang="cs-CZ" dirty="0" err="1" smtClean="0"/>
              <a:t>Bočkaje</a:t>
            </a:r>
            <a:r>
              <a:rPr lang="cs-CZ" dirty="0" smtClean="0"/>
              <a:t> – obnova stavovských práv a náboženských svobod</a:t>
            </a:r>
          </a:p>
          <a:p>
            <a:r>
              <a:rPr lang="cs-CZ" dirty="0" smtClean="0"/>
              <a:t>Gabriel </a:t>
            </a:r>
            <a:r>
              <a:rPr lang="cs-CZ" dirty="0" err="1" smtClean="0"/>
              <a:t>Bethlen</a:t>
            </a:r>
            <a:r>
              <a:rPr lang="cs-CZ" dirty="0" smtClean="0"/>
              <a:t> a Sedmihradsko v protihabsburském táboře</a:t>
            </a:r>
          </a:p>
          <a:p>
            <a:r>
              <a:rPr lang="cs-CZ" dirty="0" smtClean="0"/>
              <a:t>Hospodářství Sedmihradska v 17. století – rozvoj domácího trhu, úpadek těžby, Arméni</a:t>
            </a:r>
          </a:p>
          <a:p>
            <a:r>
              <a:rPr lang="cs-CZ" dirty="0" smtClean="0"/>
              <a:t>Sedmihradsko jako ostrov náboženské a politické svobody</a:t>
            </a:r>
          </a:p>
          <a:p>
            <a:r>
              <a:rPr lang="cs-CZ" dirty="0" smtClean="0"/>
              <a:t>Jiří II. </a:t>
            </a:r>
            <a:r>
              <a:rPr lang="cs-CZ" dirty="0" err="1" smtClean="0"/>
              <a:t>Rákoczi</a:t>
            </a:r>
            <a:r>
              <a:rPr lang="cs-CZ" dirty="0" smtClean="0"/>
              <a:t> a pokus o autonomní politiku</a:t>
            </a:r>
          </a:p>
          <a:p>
            <a:r>
              <a:rPr lang="cs-CZ" dirty="0" smtClean="0"/>
              <a:t>Růst osmanského vlivu a Michael </a:t>
            </a:r>
            <a:r>
              <a:rPr lang="cs-CZ" dirty="0" err="1" smtClean="0"/>
              <a:t>Apafi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3074" name="Picture 2" descr="pop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513" y="4110446"/>
            <a:ext cx="2095500" cy="267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094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Začlenění do habsburské říše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Habsburské vojenské úspěchy a jejich ohlas v Sedmihradsku</a:t>
            </a:r>
          </a:p>
          <a:p>
            <a:r>
              <a:rPr lang="cs-CZ" dirty="0" smtClean="0"/>
              <a:t>Rozhodnutí zemského sněmu a knížete o podřízenosti Habsburkům (1688)</a:t>
            </a:r>
          </a:p>
          <a:p>
            <a:r>
              <a:rPr lang="cs-CZ" dirty="0" smtClean="0"/>
              <a:t>Diplom </a:t>
            </a:r>
            <a:r>
              <a:rPr lang="cs-CZ" dirty="0" err="1" smtClean="0"/>
              <a:t>Leopoldinum</a:t>
            </a:r>
            <a:r>
              <a:rPr lang="cs-CZ" dirty="0" smtClean="0"/>
              <a:t> a pojištění starých práv (1690)</a:t>
            </a:r>
          </a:p>
          <a:p>
            <a:r>
              <a:rPr lang="cs-CZ" dirty="0" smtClean="0"/>
              <a:t>Habsburská správní reforma</a:t>
            </a:r>
          </a:p>
          <a:p>
            <a:r>
              <a:rPr lang="cs-CZ" dirty="0" err="1" smtClean="0"/>
              <a:t>Imre</a:t>
            </a:r>
            <a:r>
              <a:rPr lang="cs-CZ" dirty="0" smtClean="0"/>
              <a:t> </a:t>
            </a:r>
            <a:r>
              <a:rPr lang="cs-CZ" dirty="0" err="1" smtClean="0"/>
              <a:t>Thököly</a:t>
            </a:r>
            <a:r>
              <a:rPr lang="cs-CZ" dirty="0" smtClean="0"/>
              <a:t> a kurucké války</a:t>
            </a:r>
          </a:p>
          <a:p>
            <a:r>
              <a:rPr lang="cs-CZ" dirty="0" smtClean="0"/>
              <a:t>František II. </a:t>
            </a:r>
            <a:r>
              <a:rPr lang="cs-CZ" dirty="0" err="1" smtClean="0"/>
              <a:t>Rákoczi</a:t>
            </a:r>
            <a:r>
              <a:rPr lang="cs-CZ" dirty="0" smtClean="0"/>
              <a:t> a mír v </a:t>
            </a:r>
            <a:r>
              <a:rPr lang="cs-CZ" dirty="0" err="1" smtClean="0"/>
              <a:t>Satu</a:t>
            </a:r>
            <a:r>
              <a:rPr lang="cs-CZ" dirty="0" smtClean="0"/>
              <a:t> Mare (1711) – </a:t>
            </a:r>
          </a:p>
          <a:p>
            <a:pPr marL="0" indent="0">
              <a:buNone/>
            </a:pPr>
            <a:r>
              <a:rPr lang="cs-CZ" dirty="0" smtClean="0"/>
              <a:t>úplné začlenění </a:t>
            </a:r>
            <a:r>
              <a:rPr lang="cs-CZ" dirty="0"/>
              <a:t>S</a:t>
            </a:r>
            <a:r>
              <a:rPr lang="cs-CZ" dirty="0" smtClean="0"/>
              <a:t>edmihradska do habsburské říše </a:t>
            </a:r>
            <a:endParaRPr lang="cs-CZ" dirty="0"/>
          </a:p>
        </p:txBody>
      </p:sp>
      <p:pic>
        <p:nvPicPr>
          <p:cNvPr id="4098" name="Picture 2" descr="Portré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8981" y="3130277"/>
            <a:ext cx="20955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930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5615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246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Dějiny Sedmihradska II.</vt:lpstr>
      <vt:lpstr>Sedmihradsko jako autonomní knížectví</vt:lpstr>
      <vt:lpstr>Humanismus a reformace</vt:lpstr>
      <vt:lpstr>Knížectví mezi Habsburky a Osmany</vt:lpstr>
      <vt:lpstr>Začlenění do habsburské říše</vt:lpstr>
      <vt:lpstr>Děkuji za pozornost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Sedmihradska II.</dc:title>
  <dc:creator>Reditel</dc:creator>
  <cp:lastModifiedBy>Reditel</cp:lastModifiedBy>
  <cp:revision>6</cp:revision>
  <dcterms:created xsi:type="dcterms:W3CDTF">2021-01-19T19:42:35Z</dcterms:created>
  <dcterms:modified xsi:type="dcterms:W3CDTF">2021-01-19T21:01:34Z</dcterms:modified>
</cp:coreProperties>
</file>