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6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72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58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18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1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6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0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2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26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40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8671-A651-4AD7-A883-1D23F16A95DC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F85C-13C7-4317-A38B-BA8C3BAC5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22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Geografická a kulturní charakteristika Transylvánie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8502" y="3567113"/>
            <a:ext cx="9144000" cy="1655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 descr="https://upload.wikimedia.org/wikipedia/commons/thumb/5/58/Romania_general_map-en.png/220px-Romania_general_map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3378927"/>
            <a:ext cx="8917577" cy="2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Sedmihradsko a </a:t>
            </a:r>
            <a:r>
              <a:rPr lang="cs-CZ" dirty="0"/>
              <a:t>H</a:t>
            </a:r>
            <a:r>
              <a:rPr lang="cs-CZ" dirty="0" smtClean="0"/>
              <a:t>absburkové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Vítězství Evžena Savojského </a:t>
            </a:r>
          </a:p>
          <a:p>
            <a:r>
              <a:rPr lang="cs-CZ" dirty="0" smtClean="0"/>
              <a:t>Náboženská smířlivost</a:t>
            </a:r>
          </a:p>
          <a:p>
            <a:r>
              <a:rPr lang="cs-CZ" dirty="0" smtClean="0"/>
              <a:t>Správní samostatnost</a:t>
            </a:r>
          </a:p>
          <a:p>
            <a:r>
              <a:rPr lang="cs-CZ" dirty="0" smtClean="0"/>
              <a:t>Unie pravoslavných Sedmihraďanů s římskou církví</a:t>
            </a:r>
          </a:p>
          <a:p>
            <a:r>
              <a:rPr lang="cs-CZ" dirty="0" smtClean="0"/>
              <a:t>Ztráta samosprávného postavení pro rakousko-uherském vyrovnání</a:t>
            </a:r>
          </a:p>
          <a:p>
            <a:r>
              <a:rPr lang="cs-CZ" dirty="0" smtClean="0"/>
              <a:t>Začlenění do rumunského státu pro roce 1918 – konec politické entity a přerod v „zemi snění“, „zemi paměti“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7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Maďaři a Sedmihradsko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Státoprávní vztah k Sedmihradsku</a:t>
            </a:r>
          </a:p>
          <a:p>
            <a:r>
              <a:rPr lang="cs-CZ" dirty="0" smtClean="0"/>
              <a:t>Mytický a mystický vztah k Sedmihradsku</a:t>
            </a:r>
          </a:p>
          <a:p>
            <a:r>
              <a:rPr lang="cs-CZ" dirty="0" smtClean="0"/>
              <a:t>Maďarská poutní místa v Sedmihradsku – </a:t>
            </a:r>
            <a:r>
              <a:rPr lang="cs-CZ" dirty="0" err="1" smtClean="0"/>
              <a:t>Gyulafehérvár</a:t>
            </a:r>
            <a:r>
              <a:rPr lang="cs-CZ" dirty="0" smtClean="0"/>
              <a:t>, </a:t>
            </a:r>
            <a:r>
              <a:rPr lang="cs-CZ" dirty="0" err="1" smtClean="0"/>
              <a:t>Kolozsvár</a:t>
            </a:r>
            <a:r>
              <a:rPr lang="cs-CZ" dirty="0" smtClean="0"/>
              <a:t>, </a:t>
            </a:r>
            <a:r>
              <a:rPr lang="cs-CZ" dirty="0" err="1" smtClean="0"/>
              <a:t>Vilagos</a:t>
            </a:r>
            <a:r>
              <a:rPr lang="cs-CZ" dirty="0" smtClean="0"/>
              <a:t>, </a:t>
            </a:r>
            <a:r>
              <a:rPr lang="cs-CZ" dirty="0" err="1" smtClean="0"/>
              <a:t>Szekelykerestúr</a:t>
            </a:r>
            <a:endParaRPr lang="cs-CZ" dirty="0" smtClean="0"/>
          </a:p>
          <a:p>
            <a:r>
              <a:rPr lang="cs-CZ" dirty="0" smtClean="0"/>
              <a:t>Maďarská menšina dnes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Sedmihradští Sasové a </a:t>
            </a:r>
            <a:r>
              <a:rPr lang="cs-CZ" dirty="0"/>
              <a:t>S</a:t>
            </a:r>
            <a:r>
              <a:rPr lang="cs-CZ" dirty="0" smtClean="0"/>
              <a:t>edmihradsko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Historické sebepojetí jako nositelů vzdělanosti a prosperity</a:t>
            </a:r>
          </a:p>
          <a:p>
            <a:r>
              <a:rPr lang="cs-CZ" dirty="0" smtClean="0"/>
              <a:t>Most na západ – reformace, tolerance, modernita</a:t>
            </a:r>
          </a:p>
          <a:p>
            <a:r>
              <a:rPr lang="cs-CZ" dirty="0" smtClean="0"/>
              <a:t>Saská města</a:t>
            </a:r>
          </a:p>
          <a:p>
            <a:r>
              <a:rPr lang="cs-CZ" dirty="0" smtClean="0"/>
              <a:t>Saské vesnice</a:t>
            </a:r>
          </a:p>
          <a:p>
            <a:r>
              <a:rPr lang="cs-CZ" dirty="0" smtClean="0"/>
              <a:t>Opevněné kostely (</a:t>
            </a:r>
            <a:r>
              <a:rPr lang="cs-CZ" dirty="0" err="1" smtClean="0"/>
              <a:t>Kirchenburg</a:t>
            </a:r>
            <a:r>
              <a:rPr lang="cs-CZ" dirty="0" smtClean="0"/>
              <a:t>) jako místa paměti</a:t>
            </a:r>
          </a:p>
          <a:p>
            <a:r>
              <a:rPr lang="cs-CZ" dirty="0" smtClean="0"/>
              <a:t>Odchod Sasů</a:t>
            </a:r>
          </a:p>
          <a:p>
            <a:r>
              <a:rPr lang="cs-CZ" dirty="0" smtClean="0"/>
              <a:t>Hertha Müllerová a Samuel von </a:t>
            </a:r>
            <a:r>
              <a:rPr lang="cs-CZ" dirty="0" err="1" smtClean="0"/>
              <a:t>Brukenthal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6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Birthälm</a:t>
            </a:r>
            <a:r>
              <a:rPr lang="cs-CZ" dirty="0" smtClean="0"/>
              <a:t> a Samuel von </a:t>
            </a:r>
            <a:r>
              <a:rPr lang="cs-CZ" dirty="0" err="1" smtClean="0"/>
              <a:t>Brukenthal</a:t>
            </a:r>
            <a:endParaRPr lang="cs-CZ" dirty="0"/>
          </a:p>
        </p:txBody>
      </p:sp>
      <p:pic>
        <p:nvPicPr>
          <p:cNvPr id="10244" name="Picture 4" descr="Kirchenburg in Birthälm (Biertan) | Von 1572 bis 1867 war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6183"/>
            <a:ext cx="5040085" cy="34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amuel von Brukenthal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11" y="2116182"/>
            <a:ext cx="3925389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Sikulové</a:t>
            </a:r>
            <a:r>
              <a:rPr lang="cs-CZ" dirty="0" smtClean="0"/>
              <a:t> a Sedmihradsko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Romantizující sebepojetí – hunský původ a rurálně-horalská idyla</a:t>
            </a:r>
          </a:p>
          <a:p>
            <a:r>
              <a:rPr lang="cs-CZ" dirty="0" smtClean="0"/>
              <a:t>Sikulská města a vesnice</a:t>
            </a:r>
          </a:p>
          <a:p>
            <a:r>
              <a:rPr lang="cs-CZ" dirty="0" err="1" smtClean="0"/>
              <a:t>Balasz</a:t>
            </a:r>
            <a:r>
              <a:rPr lang="cs-CZ" dirty="0" smtClean="0"/>
              <a:t> </a:t>
            </a:r>
            <a:r>
              <a:rPr lang="cs-CZ" dirty="0" err="1" smtClean="0"/>
              <a:t>Orbán</a:t>
            </a:r>
            <a:r>
              <a:rPr lang="cs-CZ" dirty="0" smtClean="0"/>
              <a:t> a sikulské národní obrození</a:t>
            </a:r>
          </a:p>
          <a:p>
            <a:r>
              <a:rPr lang="cs-CZ" dirty="0" err="1" smtClean="0"/>
              <a:t>Jozsef</a:t>
            </a:r>
            <a:r>
              <a:rPr lang="cs-CZ" dirty="0" smtClean="0"/>
              <a:t> </a:t>
            </a:r>
            <a:r>
              <a:rPr lang="cs-CZ" dirty="0" err="1" smtClean="0"/>
              <a:t>Nyiro</a:t>
            </a:r>
            <a:r>
              <a:rPr lang="cs-CZ" dirty="0" smtClean="0"/>
              <a:t> a svatí barbaři</a:t>
            </a:r>
          </a:p>
          <a:p>
            <a:r>
              <a:rPr lang="cs-CZ" dirty="0" smtClean="0"/>
              <a:t>Áron </a:t>
            </a:r>
            <a:r>
              <a:rPr lang="cs-CZ" dirty="0" err="1" smtClean="0"/>
              <a:t>Tamási</a:t>
            </a:r>
            <a:r>
              <a:rPr lang="cs-CZ" dirty="0" smtClean="0"/>
              <a:t> a křesťansko-pohanská synkreze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Sikulsko</a:t>
            </a:r>
            <a:r>
              <a:rPr lang="cs-CZ" dirty="0" smtClean="0"/>
              <a:t>“ – země </a:t>
            </a:r>
            <a:r>
              <a:rPr lang="cs-CZ" dirty="0" err="1" smtClean="0"/>
              <a:t>Szeklerů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upload.wikimedia.org/wikipedia/commons/thumb/9/92/Szekely_Land_issues.svg/800px-Szekely_Land_issu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1825625"/>
            <a:ext cx="9187543" cy="42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Ať vás </a:t>
            </a:r>
            <a:r>
              <a:rPr lang="cs-CZ" dirty="0" err="1" smtClean="0"/>
              <a:t>Covid</a:t>
            </a:r>
            <a:r>
              <a:rPr lang="cs-CZ" dirty="0" smtClean="0"/>
              <a:t> nedostihne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2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Geografická příslušnost</a:t>
            </a:r>
          </a:p>
          <a:p>
            <a:r>
              <a:rPr lang="cs-CZ" dirty="0" smtClean="0"/>
              <a:t>Hraniční p</a:t>
            </a:r>
            <a:r>
              <a:rPr lang="cs-CZ" dirty="0" smtClean="0"/>
              <a:t>ohoří</a:t>
            </a:r>
            <a:endParaRPr lang="cs-CZ" dirty="0" smtClean="0"/>
          </a:p>
          <a:p>
            <a:r>
              <a:rPr lang="cs-CZ" dirty="0" smtClean="0"/>
              <a:t>Rozloha</a:t>
            </a:r>
          </a:p>
          <a:p>
            <a:r>
              <a:rPr lang="cs-CZ" dirty="0" smtClean="0"/>
              <a:t>Sousední regiony</a:t>
            </a:r>
          </a:p>
          <a:p>
            <a:r>
              <a:rPr lang="cs-CZ" dirty="0" smtClean="0"/>
              <a:t>Sedmihradské ř</a:t>
            </a:r>
            <a:r>
              <a:rPr lang="cs-CZ" dirty="0" smtClean="0"/>
              <a:t>eky</a:t>
            </a:r>
            <a:endParaRPr lang="cs-CZ" dirty="0" smtClean="0"/>
          </a:p>
          <a:p>
            <a:r>
              <a:rPr lang="cs-CZ" dirty="0" smtClean="0"/>
              <a:t>Přírodní a kulturní krajina</a:t>
            </a:r>
          </a:p>
          <a:p>
            <a:r>
              <a:rPr lang="cs-CZ" dirty="0" smtClean="0"/>
              <a:t>Nerostné suroviny </a:t>
            </a:r>
            <a:endParaRPr lang="cs-CZ" dirty="0"/>
          </a:p>
        </p:txBody>
      </p:sp>
      <p:pic>
        <p:nvPicPr>
          <p:cNvPr id="3074" name="Picture 2" descr="https://upload.wikimedia.org/wikipedia/commons/5/50/Fagara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1" y="662803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nții Apuseni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8" y="3845741"/>
            <a:ext cx="7100661" cy="29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specifikace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3"/>
            <a:ext cx="10930382" cy="7342413"/>
          </a:xfrm>
        </p:spPr>
        <p:txBody>
          <a:bodyPr/>
          <a:lstStyle/>
          <a:p>
            <a:r>
              <a:rPr lang="cs-CZ" dirty="0" smtClean="0"/>
              <a:t>Historické vnitřní členění</a:t>
            </a:r>
          </a:p>
          <a:p>
            <a:r>
              <a:rPr lang="cs-CZ" dirty="0" smtClean="0"/>
              <a:t>Městská centra</a:t>
            </a:r>
          </a:p>
          <a:p>
            <a:r>
              <a:rPr lang="cs-CZ" dirty="0" smtClean="0"/>
              <a:t>Komunikační osy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s://upload.wikimedia.org/wikipedia/commons/4/45/Sib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05" y="1027906"/>
            <a:ext cx="6335045" cy="42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sso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3632427"/>
            <a:ext cx="4328160" cy="29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Označení regionu a jeho souvislosti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Transsilvánia</a:t>
            </a:r>
            <a:endParaRPr lang="cs-CZ" dirty="0" smtClean="0"/>
          </a:p>
          <a:p>
            <a:r>
              <a:rPr lang="cs-CZ" dirty="0" smtClean="0"/>
              <a:t>Sedmihradsko</a:t>
            </a:r>
          </a:p>
          <a:p>
            <a:r>
              <a:rPr lang="cs-CZ" dirty="0" err="1" smtClean="0"/>
              <a:t>Erdály</a:t>
            </a:r>
            <a:endParaRPr lang="cs-CZ" dirty="0" smtClean="0"/>
          </a:p>
          <a:p>
            <a:r>
              <a:rPr lang="cs-CZ" dirty="0" err="1" smtClean="0"/>
              <a:t>Ardeal</a:t>
            </a:r>
            <a:endParaRPr lang="cs-CZ" dirty="0" smtClean="0"/>
          </a:p>
          <a:p>
            <a:r>
              <a:rPr lang="cs-CZ" dirty="0" smtClean="0"/>
              <a:t>Toponyma a </a:t>
            </a:r>
          </a:p>
          <a:p>
            <a:pPr marL="0" indent="0">
              <a:buNone/>
            </a:pPr>
            <a:r>
              <a:rPr lang="cs-CZ" dirty="0" smtClean="0"/>
              <a:t>kontextuální </a:t>
            </a:r>
          </a:p>
          <a:p>
            <a:pPr marL="0" indent="0">
              <a:buNone/>
            </a:pPr>
            <a:r>
              <a:rPr lang="cs-CZ" dirty="0" smtClean="0"/>
              <a:t>závislost </a:t>
            </a:r>
          </a:p>
          <a:p>
            <a:pPr marL="0" indent="0">
              <a:buNone/>
            </a:pPr>
            <a:r>
              <a:rPr lang="cs-CZ" dirty="0" smtClean="0"/>
              <a:t>místních označení</a:t>
            </a:r>
            <a:endParaRPr lang="cs-CZ" dirty="0"/>
          </a:p>
        </p:txBody>
      </p:sp>
      <p:pic>
        <p:nvPicPr>
          <p:cNvPr id="4098" name="Picture 2" descr="File:Physical map of Transylv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06" y="1825624"/>
            <a:ext cx="7673794" cy="47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Příslušnost Sedmihradska k širším geografickým areálům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Dichotomie střední Evropy a Balkánu</a:t>
            </a:r>
          </a:p>
          <a:p>
            <a:r>
              <a:rPr lang="cs-CZ" dirty="0" smtClean="0"/>
              <a:t>Dichotomie příslušnosti ke křesťanské a islámské kultuře</a:t>
            </a:r>
          </a:p>
          <a:p>
            <a:r>
              <a:rPr lang="cs-CZ" dirty="0" smtClean="0"/>
              <a:t>Habsburské a osmanské ambice</a:t>
            </a:r>
          </a:p>
          <a:p>
            <a:r>
              <a:rPr lang="cs-CZ" dirty="0" smtClean="0"/>
              <a:t>Maďarská či rumunská moderní státnost</a:t>
            </a:r>
          </a:p>
          <a:p>
            <a:r>
              <a:rPr lang="cs-CZ" dirty="0" smtClean="0"/>
              <a:t>Současná či historická optika </a:t>
            </a:r>
            <a:endParaRPr lang="cs-CZ" dirty="0"/>
          </a:p>
        </p:txBody>
      </p:sp>
      <p:pic>
        <p:nvPicPr>
          <p:cNvPr id="6146" name="Picture 2" descr="https://upload.wikimedia.org/wikipedia/commons/thumb/5/58/Romania_general_map-en.png/220px-Romania_general_map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5" y="3837848"/>
            <a:ext cx="6541316" cy="28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Sedmihradsko – zpět k názvu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Sedm saských pevností</a:t>
            </a:r>
          </a:p>
          <a:p>
            <a:r>
              <a:rPr lang="cs-CZ" dirty="0" smtClean="0"/>
              <a:t>Sedm uherských stolic</a:t>
            </a:r>
          </a:p>
          <a:p>
            <a:r>
              <a:rPr lang="cs-CZ" dirty="0" smtClean="0"/>
              <a:t>Řeka </a:t>
            </a:r>
            <a:r>
              <a:rPr lang="cs-CZ" dirty="0" err="1" smtClean="0"/>
              <a:t>Zibiň</a:t>
            </a:r>
            <a:r>
              <a:rPr lang="cs-CZ" dirty="0" smtClean="0"/>
              <a:t> a Sibiu</a:t>
            </a:r>
          </a:p>
          <a:p>
            <a:r>
              <a:rPr lang="cs-CZ" dirty="0" smtClean="0"/>
              <a:t>Transylvánie </a:t>
            </a:r>
            <a:r>
              <a:rPr lang="cs-CZ" smtClean="0"/>
              <a:t>– „Jaký </a:t>
            </a:r>
            <a:r>
              <a:rPr lang="cs-CZ" dirty="0" smtClean="0"/>
              <a:t>to je les?“</a:t>
            </a:r>
          </a:p>
          <a:p>
            <a:r>
              <a:rPr lang="cs-CZ" dirty="0" smtClean="0"/>
              <a:t>Literární a </a:t>
            </a:r>
            <a:r>
              <a:rPr lang="cs-CZ" dirty="0" err="1" smtClean="0"/>
              <a:t>popkulturní</a:t>
            </a:r>
            <a:r>
              <a:rPr lang="cs-CZ" dirty="0" smtClean="0"/>
              <a:t> resentimenty – země snění o zlatém věku či země děsu?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národy a čtyři konfese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Země trojího národa, </a:t>
            </a:r>
            <a:r>
              <a:rPr lang="cs-CZ" dirty="0" err="1"/>
              <a:t>U</a:t>
            </a:r>
            <a:r>
              <a:rPr lang="cs-CZ" dirty="0" err="1" smtClean="0"/>
              <a:t>nio</a:t>
            </a:r>
            <a:r>
              <a:rPr lang="cs-CZ" dirty="0" smtClean="0"/>
              <a:t> </a:t>
            </a:r>
            <a:r>
              <a:rPr lang="cs-CZ" dirty="0" err="1" smtClean="0"/>
              <a:t>trium</a:t>
            </a:r>
            <a:r>
              <a:rPr lang="cs-CZ" dirty="0" smtClean="0"/>
              <a:t> </a:t>
            </a:r>
            <a:r>
              <a:rPr lang="cs-CZ" dirty="0" err="1" smtClean="0"/>
              <a:t>nationum</a:t>
            </a:r>
            <a:r>
              <a:rPr lang="cs-CZ" dirty="0" smtClean="0"/>
              <a:t> (1437)</a:t>
            </a:r>
          </a:p>
          <a:p>
            <a:r>
              <a:rPr lang="cs-CZ" dirty="0" smtClean="0"/>
              <a:t>1.) Maďarská </a:t>
            </a:r>
            <a:r>
              <a:rPr lang="cs-CZ" dirty="0" smtClean="0"/>
              <a:t>šlechta</a:t>
            </a:r>
          </a:p>
          <a:p>
            <a:r>
              <a:rPr lang="cs-CZ" dirty="0" smtClean="0"/>
              <a:t>2.) Saští </a:t>
            </a:r>
            <a:r>
              <a:rPr lang="cs-CZ" dirty="0" smtClean="0"/>
              <a:t>měšťané</a:t>
            </a:r>
          </a:p>
          <a:p>
            <a:r>
              <a:rPr lang="cs-CZ" dirty="0" smtClean="0"/>
              <a:t>3.) Sikulští </a:t>
            </a:r>
            <a:r>
              <a:rPr lang="cs-CZ" dirty="0" smtClean="0"/>
              <a:t>hraničáři</a:t>
            </a:r>
          </a:p>
          <a:p>
            <a:r>
              <a:rPr lang="cs-CZ" dirty="0" smtClean="0"/>
              <a:t>Regionální vazby</a:t>
            </a:r>
          </a:p>
          <a:p>
            <a:r>
              <a:rPr lang="cs-CZ" dirty="0" smtClean="0"/>
              <a:t>Religiózní diferenciace</a:t>
            </a:r>
          </a:p>
          <a:p>
            <a:r>
              <a:rPr lang="cs-CZ" dirty="0" smtClean="0"/>
              <a:t>Národně obrozenecká modernita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3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Konfesní otázka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Sedmihradští Sasové a příchod reformace</a:t>
            </a:r>
          </a:p>
          <a:p>
            <a:r>
              <a:rPr lang="cs-CZ" dirty="0" smtClean="0"/>
              <a:t>Katolicismus a kalvinismus v maďarském a sikulském prostředí</a:t>
            </a:r>
          </a:p>
          <a:p>
            <a:r>
              <a:rPr lang="cs-CZ" dirty="0" smtClean="0"/>
              <a:t>Enklávy radikální reformace a Unitáři</a:t>
            </a:r>
          </a:p>
          <a:p>
            <a:r>
              <a:rPr lang="cs-CZ" dirty="0" smtClean="0"/>
              <a:t>Edikt z </a:t>
            </a:r>
            <a:r>
              <a:rPr lang="cs-CZ" dirty="0" err="1" smtClean="0"/>
              <a:t>Tordy</a:t>
            </a:r>
            <a:r>
              <a:rPr lang="cs-CZ" dirty="0" smtClean="0"/>
              <a:t> (</a:t>
            </a:r>
            <a:r>
              <a:rPr lang="cs-CZ" dirty="0" err="1" smtClean="0"/>
              <a:t>Turdy</a:t>
            </a:r>
            <a:r>
              <a:rPr lang="cs-CZ" dirty="0" smtClean="0"/>
              <a:t>) a náboženská svoboda (1568)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AutoShape 2" descr="Turd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Turda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5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Zlatý věk Sedmihradska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Historické ohraničení</a:t>
            </a:r>
          </a:p>
          <a:p>
            <a:r>
              <a:rPr lang="cs-CZ" dirty="0" smtClean="0"/>
              <a:t>Habsburkové, Osmané a Jan I. </a:t>
            </a:r>
            <a:r>
              <a:rPr lang="cs-CZ" dirty="0" err="1" smtClean="0"/>
              <a:t>Zápolský</a:t>
            </a:r>
            <a:endParaRPr lang="cs-CZ" dirty="0" smtClean="0"/>
          </a:p>
          <a:p>
            <a:r>
              <a:rPr lang="cs-CZ" dirty="0" smtClean="0"/>
              <a:t>Turecký protektorát a míra sedmihradské svobody</a:t>
            </a:r>
          </a:p>
          <a:p>
            <a:r>
              <a:rPr lang="cs-CZ" dirty="0" smtClean="0"/>
              <a:t>Jiří II. </a:t>
            </a:r>
            <a:r>
              <a:rPr lang="cs-CZ" dirty="0" err="1" smtClean="0"/>
              <a:t>Rákoczi</a:t>
            </a:r>
            <a:r>
              <a:rPr lang="cs-CZ" dirty="0" smtClean="0"/>
              <a:t> a vize protestantské střední Evropy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18" name="Picture 2" descr="Jerzy II Rakoc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51" y="3701143"/>
            <a:ext cx="2551249" cy="27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an Zápolský, vyobrazení z 16. stole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3805646"/>
            <a:ext cx="2764880" cy="2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373</Words>
  <Application>Microsoft Office PowerPoint</Application>
  <PresentationFormat>Širokoúhlá obrazovka</PresentationFormat>
  <Paragraphs>95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Geografická a kulturní charakteristika Transylvánie I.</vt:lpstr>
      <vt:lpstr>Geografické vymezení</vt:lpstr>
      <vt:lpstr>Kulturní specifikace </vt:lpstr>
      <vt:lpstr>Označení regionu a jeho souvislosti</vt:lpstr>
      <vt:lpstr>Příslušnost Sedmihradska k širším geografickým areálům</vt:lpstr>
      <vt:lpstr>Sedmihradsko – zpět k názvu</vt:lpstr>
      <vt:lpstr>Tři národy a čtyři konfese</vt:lpstr>
      <vt:lpstr>Konfesní otázka</vt:lpstr>
      <vt:lpstr>Zlatý věk Sedmihradska</vt:lpstr>
      <vt:lpstr>Sedmihradsko a Habsburkové</vt:lpstr>
      <vt:lpstr>Maďaři a Sedmihradsko</vt:lpstr>
      <vt:lpstr>Sedmihradští Sasové a Sedmihradsko</vt:lpstr>
      <vt:lpstr>Birthälm a Samuel von Brukenthal</vt:lpstr>
      <vt:lpstr>Sikulové a Sedmihradsko</vt:lpstr>
      <vt:lpstr>„Sikulsko“ – země Szeklerů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a kulturní charakteristika Transylvánie</dc:title>
  <dc:creator>Reditel</dc:creator>
  <cp:lastModifiedBy>Reditel</cp:lastModifiedBy>
  <cp:revision>14</cp:revision>
  <dcterms:created xsi:type="dcterms:W3CDTF">2020-10-03T20:13:39Z</dcterms:created>
  <dcterms:modified xsi:type="dcterms:W3CDTF">2020-10-09T20:09:34Z</dcterms:modified>
</cp:coreProperties>
</file>