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82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22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1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3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1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6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98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17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99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9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88288-55FA-4268-AFDA-451D5904C34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D04FA-B41D-4202-80B0-C1F99DC18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93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Geografická a kulturní charakteristika Transylvánie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77989" y="8304667"/>
            <a:ext cx="9144000" cy="165576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Piata-Avram-Iancu2 (Cluj-Napoca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424" y="3621741"/>
            <a:ext cx="4347881" cy="233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5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Unitáři a Sedmihradsko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Plod evropské radikální reformace v 16. století</a:t>
            </a:r>
          </a:p>
          <a:p>
            <a:r>
              <a:rPr lang="cs-CZ" dirty="0" smtClean="0"/>
              <a:t>Trocha teologie – ariánské kořeny</a:t>
            </a:r>
          </a:p>
          <a:p>
            <a:r>
              <a:rPr lang="cs-CZ" dirty="0" err="1" smtClean="0"/>
              <a:t>Fausto</a:t>
            </a:r>
            <a:r>
              <a:rPr lang="cs-CZ" dirty="0" smtClean="0"/>
              <a:t> </a:t>
            </a:r>
            <a:r>
              <a:rPr lang="cs-CZ" dirty="0" err="1" smtClean="0"/>
              <a:t>Sozzini</a:t>
            </a:r>
            <a:r>
              <a:rPr lang="cs-CZ" dirty="0" smtClean="0"/>
              <a:t> - filologická analýza a církevní dějiny</a:t>
            </a:r>
          </a:p>
          <a:p>
            <a:r>
              <a:rPr lang="cs-CZ" dirty="0" smtClean="0"/>
              <a:t>Jan II. </a:t>
            </a:r>
            <a:r>
              <a:rPr lang="cs-CZ" dirty="0" err="1" smtClean="0"/>
              <a:t>Zápolský</a:t>
            </a:r>
            <a:r>
              <a:rPr lang="cs-CZ" dirty="0" smtClean="0"/>
              <a:t> a ochrana unitářů v Sedmihradsku</a:t>
            </a:r>
          </a:p>
          <a:p>
            <a:r>
              <a:rPr lang="cs-CZ" dirty="0" smtClean="0"/>
              <a:t>Ferenc </a:t>
            </a:r>
            <a:r>
              <a:rPr lang="cs-CZ" dirty="0" err="1" smtClean="0"/>
              <a:t>Dávid</a:t>
            </a:r>
            <a:r>
              <a:rPr lang="cs-CZ" dirty="0" smtClean="0"/>
              <a:t> a radikální unitáři v Sedmihradsku</a:t>
            </a:r>
          </a:p>
          <a:p>
            <a:r>
              <a:rPr lang="cs-CZ" dirty="0" err="1" smtClean="0"/>
              <a:t>György</a:t>
            </a:r>
            <a:r>
              <a:rPr lang="cs-CZ" dirty="0" smtClean="0"/>
              <a:t> </a:t>
            </a:r>
            <a:r>
              <a:rPr lang="cs-CZ" dirty="0" err="1" smtClean="0"/>
              <a:t>Enyedi</a:t>
            </a:r>
            <a:r>
              <a:rPr lang="cs-CZ" dirty="0" smtClean="0"/>
              <a:t> a zápas o udržení unitářství</a:t>
            </a:r>
            <a:endParaRPr lang="cs-CZ" dirty="0"/>
          </a:p>
        </p:txBody>
      </p:sp>
      <p:pic>
        <p:nvPicPr>
          <p:cNvPr id="2050" name="Picture 2" descr="FerencDa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986" y="3033713"/>
            <a:ext cx="2095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1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Unitáři a modernita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5" y="1773237"/>
            <a:ext cx="10515600" cy="4351338"/>
          </a:xfrm>
        </p:spPr>
        <p:txBody>
          <a:bodyPr/>
          <a:lstStyle/>
          <a:p>
            <a:r>
              <a:rPr lang="cs-CZ" dirty="0" smtClean="0"/>
              <a:t>Noví unitáři v angloamerickém prostředí </a:t>
            </a:r>
          </a:p>
          <a:p>
            <a:r>
              <a:rPr lang="cs-CZ" dirty="0" smtClean="0"/>
              <a:t>Sándor </a:t>
            </a:r>
            <a:r>
              <a:rPr lang="cs-CZ" dirty="0" err="1" smtClean="0"/>
              <a:t>Farkas</a:t>
            </a:r>
            <a:r>
              <a:rPr lang="cs-CZ" dirty="0" smtClean="0"/>
              <a:t> – propojení sedmihradského a amerického unitářství</a:t>
            </a:r>
          </a:p>
          <a:p>
            <a:r>
              <a:rPr lang="cs-CZ" dirty="0" smtClean="0"/>
              <a:t>Rozdíly mezi oběma podobami unitářství</a:t>
            </a:r>
          </a:p>
          <a:p>
            <a:r>
              <a:rPr lang="cs-CZ" dirty="0" smtClean="0"/>
              <a:t>Potřeba materiální podpory ze západu</a:t>
            </a:r>
          </a:p>
          <a:p>
            <a:r>
              <a:rPr lang="cs-CZ" dirty="0" smtClean="0"/>
              <a:t>Jazyková bariéra sedmihradského unitářství</a:t>
            </a:r>
            <a:endParaRPr lang="cs-CZ" dirty="0"/>
          </a:p>
        </p:txBody>
      </p:sp>
      <p:pic>
        <p:nvPicPr>
          <p:cNvPr id="1026" name="Picture 2" descr="https://upload.wikimedia.org/wikipedia/commons/thumb/2/25/DavidFerencMemorialTablet.jpg/200px-DavidFerencMemorialTabl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298" y="3013029"/>
            <a:ext cx="190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20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Rumuni a Sedmihradsko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Sporný původ Rumunů v Sedmihradsku</a:t>
            </a:r>
          </a:p>
          <a:p>
            <a:r>
              <a:rPr lang="cs-CZ" dirty="0" smtClean="0"/>
              <a:t>Podřadné postavení Rumunů v rámci sedmihradského systému</a:t>
            </a:r>
            <a:endParaRPr lang="cs-CZ" dirty="0"/>
          </a:p>
          <a:p>
            <a:r>
              <a:rPr lang="cs-CZ" dirty="0" smtClean="0"/>
              <a:t>Formování  rumunských elit a rostoucí politický vliv</a:t>
            </a:r>
          </a:p>
          <a:p>
            <a:r>
              <a:rPr lang="cs-CZ" dirty="0" smtClean="0"/>
              <a:t>Vznik </a:t>
            </a:r>
            <a:r>
              <a:rPr lang="cs-CZ" dirty="0" smtClean="0"/>
              <a:t>„Velkého Rumunska“ </a:t>
            </a:r>
            <a:r>
              <a:rPr lang="cs-CZ" dirty="0" smtClean="0"/>
              <a:t>jako země jednoho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smtClean="0"/>
              <a:t>národa</a:t>
            </a:r>
            <a:endParaRPr lang="cs-CZ" dirty="0" smtClean="0"/>
          </a:p>
          <a:p>
            <a:r>
              <a:rPr lang="cs-CZ" dirty="0" smtClean="0"/>
              <a:t>Alba </a:t>
            </a:r>
            <a:r>
              <a:rPr lang="cs-CZ" dirty="0" err="1" smtClean="0"/>
              <a:t>Iulia</a:t>
            </a:r>
            <a:r>
              <a:rPr lang="cs-CZ" dirty="0" smtClean="0"/>
              <a:t> jako centrum </a:t>
            </a:r>
            <a:r>
              <a:rPr lang="cs-CZ" dirty="0" smtClean="0"/>
              <a:t>rumunského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národního mýtu</a:t>
            </a:r>
          </a:p>
          <a:p>
            <a:endParaRPr lang="cs-CZ" dirty="0"/>
          </a:p>
        </p:txBody>
      </p:sp>
      <p:pic>
        <p:nvPicPr>
          <p:cNvPr id="1026" name="Picture 2" descr="Aerial view of Alba Iulia - Alba Carolina medieval fortress in Alba Iulia City, Romania Stock Photo - 835117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742" y="3564935"/>
            <a:ext cx="428625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5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Rumunský národní mýtus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Oficiální narace</a:t>
            </a:r>
          </a:p>
          <a:p>
            <a:r>
              <a:rPr lang="cs-CZ" dirty="0" smtClean="0"/>
              <a:t>Argumenty a protiargumenty</a:t>
            </a:r>
          </a:p>
          <a:p>
            <a:r>
              <a:rPr lang="cs-CZ" dirty="0" smtClean="0"/>
              <a:t>Odmítaná </a:t>
            </a:r>
            <a:r>
              <a:rPr lang="cs-CZ" dirty="0" err="1" smtClean="0"/>
              <a:t>kontrateorie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7762" y="1219200"/>
            <a:ext cx="5925672" cy="512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Uniatská církev v Sedmihradsku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Uniatské biskupství v </a:t>
            </a:r>
            <a:r>
              <a:rPr lang="cs-CZ" dirty="0" err="1" smtClean="0"/>
              <a:t>Blaji</a:t>
            </a:r>
            <a:endParaRPr lang="cs-CZ" dirty="0" smtClean="0"/>
          </a:p>
          <a:p>
            <a:r>
              <a:rPr lang="cs-CZ" dirty="0" smtClean="0"/>
              <a:t>Kontakty uniatských elit na Západ</a:t>
            </a:r>
          </a:p>
          <a:p>
            <a:r>
              <a:rPr lang="cs-CZ" dirty="0" smtClean="0"/>
              <a:t>Osvícenské názory a romantismus v Sedmihradsku</a:t>
            </a:r>
          </a:p>
          <a:p>
            <a:r>
              <a:rPr lang="cs-CZ" dirty="0" smtClean="0"/>
              <a:t>Vědecko-mytický základ teorie kontinuity</a:t>
            </a:r>
          </a:p>
          <a:p>
            <a:r>
              <a:rPr lang="cs-CZ" dirty="0" smtClean="0"/>
              <a:t>Rumunská kultura jako </a:t>
            </a:r>
            <a:r>
              <a:rPr lang="cs-CZ" dirty="0" smtClean="0"/>
              <a:t>součást </a:t>
            </a:r>
            <a:r>
              <a:rPr lang="cs-CZ" dirty="0" smtClean="0"/>
              <a:t>kánonu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moderní </a:t>
            </a:r>
            <a:r>
              <a:rPr lang="cs-CZ" dirty="0" smtClean="0"/>
              <a:t>evropské </a:t>
            </a:r>
            <a:r>
              <a:rPr lang="cs-CZ" dirty="0" smtClean="0"/>
              <a:t>kultury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Eliade</a:t>
            </a:r>
            <a:r>
              <a:rPr lang="cs-CZ" dirty="0" smtClean="0"/>
              <a:t>, </a:t>
            </a:r>
            <a:r>
              <a:rPr lang="cs-CZ" dirty="0" err="1" smtClean="0"/>
              <a:t>Ionescu</a:t>
            </a:r>
            <a:r>
              <a:rPr lang="cs-CZ" dirty="0" smtClean="0"/>
              <a:t>, </a:t>
            </a:r>
            <a:r>
              <a:rPr lang="cs-CZ" dirty="0" err="1" smtClean="0"/>
              <a:t>Cioran</a:t>
            </a:r>
            <a:r>
              <a:rPr lang="cs-CZ" dirty="0" smtClean="0"/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AutoShape 2" descr="Mircea Eliade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Mircea Eliade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Mircea Eliade - Wikiped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Flacăra TV | Români celebri în exil – Mircea Eliade, a trait printre  străini, dar și-a scris toate operele literare în română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0" descr="MIRCEA ELIADE – PROFET AL ETERNITĂŢII – Ziarul Gandacul de Colorado"/>
          <p:cNvSpPr>
            <a:spLocks noChangeAspect="1" noChangeArrowheads="1"/>
          </p:cNvSpPr>
          <p:nvPr/>
        </p:nvSpPr>
        <p:spPr bwMode="auto">
          <a:xfrm>
            <a:off x="1165770" y="1776955"/>
            <a:ext cx="279853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2" descr="Soubor:Roman Dacia cs.svg – Wikipedi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4" descr="Soubor:Roman Dacia cs.svg – Wikipedi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6" descr="Famous Romanians: Mircea Eliade. Youth without youth | Romania Insider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660" y="3453765"/>
            <a:ext cx="20097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Ion </a:t>
            </a:r>
            <a:r>
              <a:rPr lang="cs-CZ" dirty="0" err="1" smtClean="0"/>
              <a:t>Budai-Deleanu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Tvůrce římsko-rumunské teorie kontinuity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originibus</a:t>
            </a:r>
            <a:r>
              <a:rPr lang="cs-CZ" dirty="0" smtClean="0"/>
              <a:t> </a:t>
            </a:r>
            <a:r>
              <a:rPr lang="cs-CZ" dirty="0" err="1" smtClean="0"/>
              <a:t>populorum</a:t>
            </a:r>
            <a:r>
              <a:rPr lang="cs-CZ" dirty="0" smtClean="0"/>
              <a:t> </a:t>
            </a:r>
            <a:r>
              <a:rPr lang="cs-CZ" dirty="0" err="1" smtClean="0"/>
              <a:t>Transylvaniae</a:t>
            </a:r>
            <a:endParaRPr lang="cs-CZ" dirty="0" smtClean="0"/>
          </a:p>
          <a:p>
            <a:r>
              <a:rPr lang="cs-CZ" dirty="0" smtClean="0"/>
              <a:t>Epos </a:t>
            </a:r>
            <a:r>
              <a:rPr lang="cs-CZ" dirty="0" err="1" smtClean="0"/>
              <a:t>Cikaniada</a:t>
            </a:r>
            <a:r>
              <a:rPr lang="cs-CZ" dirty="0" smtClean="0"/>
              <a:t> – modernita v rumunské literatuře</a:t>
            </a:r>
          </a:p>
          <a:p>
            <a:r>
              <a:rPr lang="cs-CZ" dirty="0" smtClean="0"/>
              <a:t>Téma cikánů v současném </a:t>
            </a:r>
            <a:r>
              <a:rPr lang="cs-CZ" dirty="0" smtClean="0"/>
              <a:t>Sedmihradsku </a:t>
            </a:r>
            <a:endParaRPr lang="cs-CZ" dirty="0"/>
          </a:p>
          <a:p>
            <a:endParaRPr lang="cs-CZ" dirty="0"/>
          </a:p>
        </p:txBody>
      </p:sp>
      <p:sp>
        <p:nvSpPr>
          <p:cNvPr id="4" name="AutoShape 2" descr="Țiganiada by Ion Budai-Deleanu | NOOK Book (eBook) | Barnes &amp; Noble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1469" y="3562757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6146" name="Picture 2" descr="Cioran in Romani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913" y="1954780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Eugène Ionesco (199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244" y="1954780"/>
            <a:ext cx="23812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388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199</Words>
  <Application>Microsoft Office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Geografická a kulturní charakteristika Transylvánie II.</vt:lpstr>
      <vt:lpstr>Unitáři a Sedmihradsko</vt:lpstr>
      <vt:lpstr>Unitáři a modernita</vt:lpstr>
      <vt:lpstr>Rumuni a Sedmihradsko</vt:lpstr>
      <vt:lpstr>Rumunský národní mýtus</vt:lpstr>
      <vt:lpstr>Uniatská církev v Sedmihradsku</vt:lpstr>
      <vt:lpstr>Ion Budai-Deleanu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a kulturní charakteristika Transylvánie II.</dc:title>
  <dc:creator>Reditel</dc:creator>
  <cp:lastModifiedBy>Reditel</cp:lastModifiedBy>
  <cp:revision>9</cp:revision>
  <dcterms:created xsi:type="dcterms:W3CDTF">2020-10-20T17:21:33Z</dcterms:created>
  <dcterms:modified xsi:type="dcterms:W3CDTF">2020-10-20T19:06:19Z</dcterms:modified>
</cp:coreProperties>
</file>