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DAE2-0056-48DE-9427-AC42097B306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3F8B-0896-4F1C-8A92-A07DB74E2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DAE2-0056-48DE-9427-AC42097B306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3F8B-0896-4F1C-8A92-A07DB74E2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4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DAE2-0056-48DE-9427-AC42097B306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3F8B-0896-4F1C-8A92-A07DB74E2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0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DAE2-0056-48DE-9427-AC42097B306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3F8B-0896-4F1C-8A92-A07DB74E2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0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DAE2-0056-48DE-9427-AC42097B306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3F8B-0896-4F1C-8A92-A07DB74E2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8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DAE2-0056-48DE-9427-AC42097B306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3F8B-0896-4F1C-8A92-A07DB74E2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7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DAE2-0056-48DE-9427-AC42097B306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3F8B-0896-4F1C-8A92-A07DB74E2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1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DAE2-0056-48DE-9427-AC42097B306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3F8B-0896-4F1C-8A92-A07DB74E2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8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DAE2-0056-48DE-9427-AC42097B306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3F8B-0896-4F1C-8A92-A07DB74E2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DAE2-0056-48DE-9427-AC42097B306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3F8B-0896-4F1C-8A92-A07DB74E2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7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DAE2-0056-48DE-9427-AC42097B306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3F8B-0896-4F1C-8A92-A07DB74E2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2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9DAE2-0056-48DE-9427-AC42097B306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F3F8B-0896-4F1C-8A92-A07DB74E2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8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Vlad</a:t>
            </a:r>
            <a:r>
              <a:rPr lang="cs-CZ" dirty="0" smtClean="0"/>
              <a:t> III. </a:t>
            </a:r>
            <a:r>
              <a:rPr lang="cs-CZ" dirty="0" err="1" smtClean="0"/>
              <a:t>Dracula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Mýtus a fikce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45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Vlad</a:t>
            </a:r>
            <a:r>
              <a:rPr lang="cs-CZ" dirty="0" smtClean="0"/>
              <a:t> </a:t>
            </a:r>
            <a:r>
              <a:rPr lang="cs-CZ" dirty="0" err="1" smtClean="0"/>
              <a:t>Tepes</a:t>
            </a:r>
            <a:r>
              <a:rPr lang="cs-CZ" dirty="0" smtClean="0"/>
              <a:t> (Narážeč)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1550987"/>
            <a:ext cx="10515600" cy="4351338"/>
          </a:xfrm>
        </p:spPr>
        <p:txBody>
          <a:bodyPr/>
          <a:lstStyle/>
          <a:p>
            <a:r>
              <a:rPr lang="cs-CZ" dirty="0" smtClean="0"/>
              <a:t>Narážení na kůl ve starověku</a:t>
            </a:r>
          </a:p>
          <a:p>
            <a:r>
              <a:rPr lang="cs-CZ" dirty="0" smtClean="0"/>
              <a:t>Propichování v křesťanské Evropě</a:t>
            </a:r>
          </a:p>
          <a:p>
            <a:r>
              <a:rPr lang="cs-CZ" dirty="0" smtClean="0"/>
              <a:t>Osmanská říše</a:t>
            </a:r>
          </a:p>
          <a:p>
            <a:r>
              <a:rPr lang="cs-CZ" dirty="0" smtClean="0"/>
              <a:t>Ikonografie raného novověku</a:t>
            </a:r>
          </a:p>
          <a:p>
            <a:endParaRPr lang="cs-CZ" dirty="0" smtClean="0"/>
          </a:p>
          <a:p>
            <a:endParaRPr lang="en-US" dirty="0"/>
          </a:p>
        </p:txBody>
      </p:sp>
      <p:sp>
        <p:nvSpPr>
          <p:cNvPr id="4" name="AutoShape 2" descr="Vlad III. Tepeš – HRABĚ DRÁKULA – Historia regni Hungari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Vlad III. Tepeš – HRABĚ DRÁKULA – Historia regni Hungaria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uhersko.com/wp-content/uploads/2016/03/hrab%C4%9B-dr%C3%A1kula-napichov%C3%A1n%C3%AD-na-k%C5%AFly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748" y="365125"/>
            <a:ext cx="4391025" cy="621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52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Šíření </a:t>
            </a:r>
            <a:r>
              <a:rPr lang="cs-CZ" dirty="0" err="1" smtClean="0"/>
              <a:t>draculovské</a:t>
            </a:r>
            <a:r>
              <a:rPr lang="cs-CZ" dirty="0" smtClean="0"/>
              <a:t> legendy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5778" y="1413733"/>
            <a:ext cx="10515600" cy="4351338"/>
          </a:xfrm>
        </p:spPr>
        <p:txBody>
          <a:bodyPr/>
          <a:lstStyle/>
          <a:p>
            <a:r>
              <a:rPr lang="cs-CZ" dirty="0" smtClean="0"/>
              <a:t>Příběh zlého </a:t>
            </a:r>
            <a:r>
              <a:rPr lang="cs-CZ" dirty="0" err="1" smtClean="0"/>
              <a:t>Draculy</a:t>
            </a:r>
            <a:endParaRPr lang="cs-CZ" dirty="0" smtClean="0"/>
          </a:p>
          <a:p>
            <a:r>
              <a:rPr lang="cs-CZ" dirty="0" err="1" smtClean="0"/>
              <a:t>Císařska</a:t>
            </a:r>
            <a:r>
              <a:rPr lang="cs-CZ" dirty="0" smtClean="0"/>
              <a:t> kronika a Thomas Eden </a:t>
            </a:r>
            <a:r>
              <a:rPr lang="cs-CZ" dirty="0" err="1" smtClean="0"/>
              <a:t>Durfer</a:t>
            </a:r>
            <a:r>
              <a:rPr lang="cs-CZ" dirty="0" smtClean="0"/>
              <a:t>                   </a:t>
            </a:r>
          </a:p>
          <a:p>
            <a:r>
              <a:rPr lang="cs-CZ" dirty="0" smtClean="0"/>
              <a:t>Kronika světa Sebastiána </a:t>
            </a:r>
            <a:r>
              <a:rPr lang="cs-CZ" dirty="0" err="1" smtClean="0"/>
              <a:t>Münzera</a:t>
            </a:r>
            <a:endParaRPr lang="cs-CZ" dirty="0" smtClean="0"/>
          </a:p>
          <a:p>
            <a:r>
              <a:rPr lang="cs-CZ" dirty="0" smtClean="0"/>
              <a:t>Michel </a:t>
            </a:r>
            <a:r>
              <a:rPr lang="cs-CZ" dirty="0" err="1" smtClean="0"/>
              <a:t>Beheim</a:t>
            </a:r>
            <a:r>
              <a:rPr lang="cs-CZ" dirty="0" smtClean="0"/>
              <a:t> a upevnění </a:t>
            </a:r>
            <a:r>
              <a:rPr lang="cs-CZ" dirty="0" err="1" smtClean="0"/>
              <a:t>draculovského</a:t>
            </a:r>
            <a:r>
              <a:rPr lang="cs-CZ" dirty="0" smtClean="0"/>
              <a:t> obrazu</a:t>
            </a:r>
            <a:endParaRPr lang="en-US" dirty="0"/>
          </a:p>
        </p:txBody>
      </p:sp>
      <p:pic>
        <p:nvPicPr>
          <p:cNvPr id="2050" name="Picture 2" descr="Dřevoryt zobrazující Vlada Țepeșe publikovaný v Norimberku v roce 1488 na titulní straně pamfletu Die geschicht Dracole waid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47" y="846202"/>
            <a:ext cx="409575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644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Zrození mýtu na uherském královském dvoře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Intriky a politické cíle jako důvod </a:t>
            </a:r>
            <a:r>
              <a:rPr lang="cs-CZ" dirty="0" err="1" smtClean="0"/>
              <a:t>draculovského</a:t>
            </a:r>
            <a:r>
              <a:rPr lang="cs-CZ" dirty="0" smtClean="0"/>
              <a:t> obrazu</a:t>
            </a:r>
          </a:p>
          <a:p>
            <a:r>
              <a:rPr lang="cs-CZ" dirty="0" err="1" smtClean="0"/>
              <a:t>Vlad</a:t>
            </a:r>
            <a:r>
              <a:rPr lang="cs-CZ" dirty="0" smtClean="0"/>
              <a:t> III. jako mučitel a krvežíznivec</a:t>
            </a:r>
          </a:p>
          <a:p>
            <a:r>
              <a:rPr lang="cs-CZ" dirty="0" smtClean="0"/>
              <a:t>Splynutí </a:t>
            </a:r>
            <a:r>
              <a:rPr lang="cs-CZ" dirty="0" err="1" smtClean="0"/>
              <a:t>draculovského</a:t>
            </a:r>
            <a:r>
              <a:rPr lang="cs-CZ" dirty="0" smtClean="0"/>
              <a:t> obrazu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s obrazem osmanského Turka –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přenos a nové zarámování</a:t>
            </a:r>
          </a:p>
          <a:p>
            <a:r>
              <a:rPr lang="cs-CZ" dirty="0" smtClean="0"/>
              <a:t>Kůl jako spojnice </a:t>
            </a:r>
            <a:r>
              <a:rPr lang="cs-CZ" dirty="0" err="1" smtClean="0"/>
              <a:t>draculovského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obrazu s vampirismem</a:t>
            </a:r>
            <a:endParaRPr lang="en-US" dirty="0"/>
          </a:p>
        </p:txBody>
      </p:sp>
      <p:pic>
        <p:nvPicPr>
          <p:cNvPr id="3074" name="Picture 2" descr="https://epochaplus.cz/wp-content/uploads/2_TECHNIKA-nar%C3%A1%C5%BEen%C3%AD-na-k%C5%AFl-1-634x3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464" y="2805112"/>
            <a:ext cx="5288263" cy="327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916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Vlad</a:t>
            </a:r>
            <a:r>
              <a:rPr lang="cs-CZ" dirty="0" smtClean="0"/>
              <a:t> </a:t>
            </a:r>
            <a:r>
              <a:rPr lang="cs-CZ" dirty="0" err="1" smtClean="0"/>
              <a:t>Dracula</a:t>
            </a:r>
            <a:r>
              <a:rPr lang="cs-CZ" dirty="0" smtClean="0"/>
              <a:t> v ikonografii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Vytvoření </a:t>
            </a:r>
            <a:r>
              <a:rPr lang="cs-CZ" dirty="0" err="1" smtClean="0"/>
              <a:t>Draculova</a:t>
            </a:r>
            <a:r>
              <a:rPr lang="cs-CZ" dirty="0" smtClean="0"/>
              <a:t> obrazu v roce 1488</a:t>
            </a:r>
          </a:p>
          <a:p>
            <a:r>
              <a:rPr lang="cs-CZ" dirty="0" smtClean="0"/>
              <a:t>Obraz neznámého mistra na zámku </a:t>
            </a:r>
            <a:r>
              <a:rPr lang="cs-CZ" dirty="0" err="1" smtClean="0"/>
              <a:t>Ambrass</a:t>
            </a:r>
            <a:endParaRPr lang="cs-CZ" dirty="0" smtClean="0"/>
          </a:p>
          <a:p>
            <a:r>
              <a:rPr lang="cs-CZ" dirty="0" smtClean="0"/>
              <a:t>Proměny </a:t>
            </a:r>
            <a:r>
              <a:rPr lang="cs-CZ" dirty="0" err="1" smtClean="0"/>
              <a:t>draculovského</a:t>
            </a:r>
            <a:r>
              <a:rPr lang="cs-CZ" dirty="0" smtClean="0"/>
              <a:t> obrazu v ikonografii</a:t>
            </a:r>
            <a:endParaRPr lang="en-US" dirty="0"/>
          </a:p>
        </p:txBody>
      </p:sp>
      <p:pic>
        <p:nvPicPr>
          <p:cNvPr id="4098" name="Picture 2" descr="https://upload.wikimedia.org/wikipedia/commons/1/10/Vlad_Tepes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289" y="670654"/>
            <a:ext cx="4219575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684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Vlad</a:t>
            </a:r>
            <a:r>
              <a:rPr lang="cs-CZ" dirty="0" smtClean="0"/>
              <a:t> v byzantském a ruském prostředí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Laikos</a:t>
            </a:r>
            <a:r>
              <a:rPr lang="cs-CZ" dirty="0" smtClean="0"/>
              <a:t> </a:t>
            </a:r>
            <a:r>
              <a:rPr lang="cs-CZ" dirty="0" err="1" smtClean="0"/>
              <a:t>Chalkokondiles</a:t>
            </a:r>
            <a:r>
              <a:rPr lang="cs-CZ" dirty="0" smtClean="0"/>
              <a:t> a </a:t>
            </a:r>
          </a:p>
          <a:p>
            <a:pPr marL="0" indent="0">
              <a:buNone/>
            </a:pPr>
            <a:r>
              <a:rPr lang="cs-CZ" dirty="0" smtClean="0"/>
              <a:t>   pozitivní obraz v ortodoxním </a:t>
            </a:r>
          </a:p>
          <a:p>
            <a:pPr marL="0" indent="0">
              <a:buNone/>
            </a:pPr>
            <a:r>
              <a:rPr lang="cs-CZ" dirty="0" smtClean="0"/>
              <a:t>   prostředí</a:t>
            </a:r>
          </a:p>
          <a:p>
            <a:r>
              <a:rPr lang="cs-CZ" dirty="0" smtClean="0"/>
              <a:t>Osmanské kroniky</a:t>
            </a:r>
          </a:p>
          <a:p>
            <a:r>
              <a:rPr lang="cs-CZ" dirty="0" err="1" smtClean="0"/>
              <a:t>Draculovská</a:t>
            </a:r>
            <a:r>
              <a:rPr lang="cs-CZ" dirty="0" smtClean="0"/>
              <a:t> legenda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v ruském prostředí a Ivan Hrozný</a:t>
            </a:r>
          </a:p>
          <a:p>
            <a:endParaRPr lang="en-US" dirty="0"/>
          </a:p>
        </p:txBody>
      </p:sp>
      <p:pic>
        <p:nvPicPr>
          <p:cNvPr id="5122" name="Picture 2" descr="Ivan IV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319" y="1690688"/>
            <a:ext cx="5180656" cy="45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57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Vlad</a:t>
            </a:r>
            <a:r>
              <a:rPr lang="cs-CZ" dirty="0" smtClean="0"/>
              <a:t> III. v rumunském prostředí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Valašská kronika a rozdílnost oproti západnímu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stereotypu</a:t>
            </a:r>
          </a:p>
          <a:p>
            <a:r>
              <a:rPr lang="cs-CZ" dirty="0" smtClean="0"/>
              <a:t>Přerod ve valašského lidového hrdinu</a:t>
            </a:r>
          </a:p>
          <a:p>
            <a:r>
              <a:rPr lang="cs-CZ" dirty="0" err="1" smtClean="0"/>
              <a:t>Draculovský</a:t>
            </a:r>
            <a:r>
              <a:rPr lang="cs-CZ" dirty="0" smtClean="0"/>
              <a:t> mýtus v rumunském národním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obrození </a:t>
            </a:r>
          </a:p>
          <a:p>
            <a:r>
              <a:rPr lang="cs-CZ" dirty="0" smtClean="0"/>
              <a:t>Splynutí s mytologií krále Alexandra </a:t>
            </a:r>
            <a:r>
              <a:rPr lang="cs-CZ" dirty="0" err="1" smtClean="0"/>
              <a:t>Ioana</a:t>
            </a:r>
            <a:r>
              <a:rPr lang="cs-CZ" dirty="0" smtClean="0"/>
              <a:t> </a:t>
            </a:r>
            <a:r>
              <a:rPr lang="cs-CZ" dirty="0" err="1" smtClean="0"/>
              <a:t>Cuzy</a:t>
            </a:r>
            <a:r>
              <a:rPr lang="cs-CZ" dirty="0" smtClean="0"/>
              <a:t> –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autoritářství, spravedlnost, nepřítel šlechty a ochránce</a:t>
            </a:r>
          </a:p>
          <a:p>
            <a:pPr marL="0" indent="0">
              <a:buNone/>
            </a:pPr>
            <a:r>
              <a:rPr lang="cs-CZ" dirty="0" smtClean="0"/>
              <a:t>   chudých</a:t>
            </a:r>
          </a:p>
          <a:p>
            <a:r>
              <a:rPr lang="cs-CZ" dirty="0" smtClean="0"/>
              <a:t>Liga Vlada </a:t>
            </a:r>
            <a:r>
              <a:rPr lang="cs-CZ" dirty="0" err="1" smtClean="0"/>
              <a:t>Tepese</a:t>
            </a:r>
            <a:r>
              <a:rPr lang="cs-CZ" dirty="0" smtClean="0"/>
              <a:t> a rumunský </a:t>
            </a:r>
            <a:r>
              <a:rPr lang="cs-CZ" dirty="0" err="1" smtClean="0"/>
              <a:t>antisemitsimus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Nicolai</a:t>
            </a:r>
            <a:r>
              <a:rPr lang="cs-CZ" dirty="0" smtClean="0"/>
              <a:t> </a:t>
            </a:r>
            <a:r>
              <a:rPr lang="cs-CZ" dirty="0" err="1" smtClean="0"/>
              <a:t>Ceausescu</a:t>
            </a:r>
            <a:r>
              <a:rPr lang="cs-CZ" dirty="0" smtClean="0"/>
              <a:t> a </a:t>
            </a:r>
            <a:r>
              <a:rPr lang="cs-CZ" dirty="0" err="1" smtClean="0"/>
              <a:t>draculovský</a:t>
            </a:r>
            <a:r>
              <a:rPr lang="cs-CZ" dirty="0" smtClean="0"/>
              <a:t> rok</a:t>
            </a:r>
          </a:p>
          <a:p>
            <a:r>
              <a:rPr lang="cs-CZ" dirty="0" err="1" smtClean="0"/>
              <a:t>Draculoský</a:t>
            </a:r>
            <a:r>
              <a:rPr lang="cs-CZ" dirty="0" smtClean="0"/>
              <a:t> mýtus dnes – komercionalizace a odpor proti ní </a:t>
            </a:r>
            <a:endParaRPr lang="en-US" dirty="0"/>
          </a:p>
        </p:txBody>
      </p:sp>
      <p:pic>
        <p:nvPicPr>
          <p:cNvPr id="6146" name="Picture 2" descr="Alexander Johann Cuza Kriehuber (cropped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81" y="730080"/>
            <a:ext cx="3567928" cy="491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046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Tradice vampirismu v dlouhé perspektivě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1" y="1627917"/>
            <a:ext cx="10515600" cy="4351338"/>
          </a:xfrm>
        </p:spPr>
        <p:txBody>
          <a:bodyPr/>
          <a:lstStyle/>
          <a:p>
            <a:r>
              <a:rPr lang="cs-CZ" dirty="0" smtClean="0"/>
              <a:t>Fenomén krve a jeho kulturní projevy</a:t>
            </a:r>
          </a:p>
          <a:p>
            <a:r>
              <a:rPr lang="cs-CZ" dirty="0" smtClean="0"/>
              <a:t>Vampirismus jako projev lidové kultury a jeho přítomnost v moderní vysoké literatuře 18. století</a:t>
            </a:r>
          </a:p>
          <a:p>
            <a:r>
              <a:rPr lang="cs-CZ" dirty="0" smtClean="0"/>
              <a:t>Motiv vampirismu v 19. století, gotická novela a využití </a:t>
            </a:r>
            <a:r>
              <a:rPr lang="cs-CZ" dirty="0" err="1" smtClean="0"/>
              <a:t>vampirických</a:t>
            </a:r>
            <a:r>
              <a:rPr lang="cs-CZ" dirty="0" smtClean="0"/>
              <a:t> tradic </a:t>
            </a:r>
            <a:r>
              <a:rPr lang="cs-CZ" dirty="0" err="1" smtClean="0"/>
              <a:t>Bramem</a:t>
            </a:r>
            <a:r>
              <a:rPr lang="cs-CZ" dirty="0" smtClean="0"/>
              <a:t> </a:t>
            </a:r>
            <a:r>
              <a:rPr lang="cs-CZ" dirty="0" err="1" smtClean="0"/>
              <a:t>Stokerem</a:t>
            </a:r>
            <a:r>
              <a:rPr lang="cs-CZ" dirty="0" smtClean="0"/>
              <a:t>   </a:t>
            </a:r>
            <a:endParaRPr lang="en-US" dirty="0"/>
          </a:p>
        </p:txBody>
      </p:sp>
      <p:pic>
        <p:nvPicPr>
          <p:cNvPr id="7170" name="Picture 2" descr="Bram Sto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450" y="3888258"/>
            <a:ext cx="2008832" cy="269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Zobrazit zdrojový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757" y="3888258"/>
            <a:ext cx="3035642" cy="269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563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2673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248</Words>
  <Application>Microsoft Office PowerPoint</Application>
  <PresentationFormat>Širokoúhlá obrazovka</PresentationFormat>
  <Paragraphs>48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Vlad III. Dracula</vt:lpstr>
      <vt:lpstr>Vlad Tepes (Narážeč)</vt:lpstr>
      <vt:lpstr>Šíření draculovské legendy </vt:lpstr>
      <vt:lpstr>Zrození mýtu na uherském královském dvoře</vt:lpstr>
      <vt:lpstr>Vlad Dracula v ikonografii</vt:lpstr>
      <vt:lpstr>Vlad v byzantském a ruském prostředí</vt:lpstr>
      <vt:lpstr>Vlad III. v rumunském prostředí</vt:lpstr>
      <vt:lpstr>Tradice vampirismu v dlouhé perspektivě</vt:lpstr>
      <vt:lpstr>Děkuji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Vlad III. Dracula</dc:title>
  <dc:creator>Tomas Drs</dc:creator>
  <cp:lastModifiedBy>Tomas Drs</cp:lastModifiedBy>
  <cp:revision>9</cp:revision>
  <dcterms:created xsi:type="dcterms:W3CDTF">2022-05-17T07:17:47Z</dcterms:created>
  <dcterms:modified xsi:type="dcterms:W3CDTF">2022-05-17T08:34:20Z</dcterms:modified>
</cp:coreProperties>
</file>