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2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5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6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5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4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4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5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7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5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D77F8-22BC-487F-8C0B-60B6F44264D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C853C-700C-4987-A298-8A47DEE0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5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Vlad</a:t>
            </a:r>
            <a:r>
              <a:rPr lang="cs-CZ" dirty="0" smtClean="0"/>
              <a:t>. III. </a:t>
            </a:r>
            <a:r>
              <a:rPr lang="cs-CZ" dirty="0" err="1" smtClean="0"/>
              <a:t>Draculea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Historický příběh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90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  <p:pic>
        <p:nvPicPr>
          <p:cNvPr id="2050" name="Picture 2" descr="Castelul Bran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875" y="1889760"/>
            <a:ext cx="6313714" cy="393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Vlad</a:t>
            </a:r>
            <a:r>
              <a:rPr lang="cs-CZ" dirty="0" smtClean="0"/>
              <a:t> II. </a:t>
            </a:r>
            <a:r>
              <a:rPr lang="cs-CZ" dirty="0" err="1" smtClean="0"/>
              <a:t>Dracul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Jednání na sněmu v Norimberku (1431), Zikmund Lucemburský a osmanská hrozba, narození Vlada (Norimberk nebo </a:t>
            </a:r>
            <a:r>
              <a:rPr lang="cs-CZ" dirty="0" err="1" smtClean="0"/>
              <a:t>Sighișoara</a:t>
            </a:r>
            <a:r>
              <a:rPr lang="cs-CZ" dirty="0" smtClean="0"/>
              <a:t>?)</a:t>
            </a:r>
          </a:p>
          <a:p>
            <a:r>
              <a:rPr lang="cs-CZ" dirty="0" smtClean="0"/>
              <a:t>Rytíři Dračího řádu – ikonografie a politická praxe</a:t>
            </a:r>
          </a:p>
          <a:p>
            <a:r>
              <a:rPr lang="cs-CZ" dirty="0" smtClean="0"/>
              <a:t>Valašské knížectví pod horami, </a:t>
            </a:r>
            <a:r>
              <a:rPr lang="cs-CZ" dirty="0" err="1"/>
              <a:t>M</a:t>
            </a:r>
            <a:r>
              <a:rPr lang="cs-CZ" dirty="0" err="1" smtClean="0"/>
              <a:t>ircea</a:t>
            </a:r>
            <a:r>
              <a:rPr lang="cs-CZ" dirty="0" smtClean="0"/>
              <a:t> Starší</a:t>
            </a:r>
          </a:p>
          <a:p>
            <a:r>
              <a:rPr lang="cs-CZ" dirty="0" smtClean="0"/>
              <a:t>Osmané a jejich postup v 15. století</a:t>
            </a:r>
          </a:p>
          <a:p>
            <a:r>
              <a:rPr lang="cs-CZ" dirty="0" err="1" smtClean="0"/>
              <a:t>Protiosmanské</a:t>
            </a:r>
            <a:r>
              <a:rPr lang="cs-CZ" dirty="0" smtClean="0"/>
              <a:t> kampaně Zikmunda Lucemburského a role Vlada II.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161" y="4629664"/>
            <a:ext cx="2026508" cy="209241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63" y="4691598"/>
            <a:ext cx="1914525" cy="2030477"/>
          </a:xfrm>
          <a:prstGeom prst="rect">
            <a:avLst/>
          </a:prstGeom>
        </p:spPr>
      </p:pic>
      <p:sp>
        <p:nvSpPr>
          <p:cNvPr id="6" name="AutoShape 2" descr="Vlad the Impaler's childhood home in Sighișoara, Romania — Dracula: History  and My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4" descr="Vlad the Impaler's childhood home in Sighișoara, Romania — Dracula: History  and Myth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s://upload.wikimedia.org/wikipedia/commons/thumb/8/82/Palowniks_house.JPG/220px-Palowniks_hous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123" y="4691597"/>
            <a:ext cx="2095500" cy="203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noramic view of the city from one of the surrounding hill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126" y="4611476"/>
            <a:ext cx="2571750" cy="211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01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Vlad</a:t>
            </a:r>
            <a:r>
              <a:rPr lang="cs-CZ" dirty="0" smtClean="0"/>
              <a:t> III. </a:t>
            </a:r>
            <a:r>
              <a:rPr lang="cs-CZ" dirty="0" err="1" smtClean="0"/>
              <a:t>Draculea</a:t>
            </a:r>
            <a:r>
              <a:rPr lang="cs-CZ" dirty="0" smtClean="0"/>
              <a:t> - dětství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Dětství na vojvodském dvoře v </a:t>
            </a:r>
            <a:r>
              <a:rPr lang="cs-CZ" dirty="0" err="1" smtClean="0"/>
              <a:t>Targoviste</a:t>
            </a:r>
            <a:endParaRPr lang="cs-CZ" dirty="0" smtClean="0"/>
          </a:p>
          <a:p>
            <a:r>
              <a:rPr lang="cs-CZ" dirty="0" smtClean="0"/>
              <a:t>Převzetí moci Vladem II. roku 1436</a:t>
            </a:r>
          </a:p>
          <a:p>
            <a:r>
              <a:rPr lang="cs-CZ" dirty="0" smtClean="0"/>
              <a:t>Společenská situace ve Valašsku a politický systém</a:t>
            </a:r>
          </a:p>
          <a:p>
            <a:r>
              <a:rPr lang="cs-CZ" dirty="0" smtClean="0"/>
              <a:t>Vzájemná provázanost Valašska a Sedmihradska – léna, Sasové, konfesní otázka, uherské ambice</a:t>
            </a:r>
          </a:p>
          <a:p>
            <a:r>
              <a:rPr lang="cs-CZ" dirty="0" smtClean="0"/>
              <a:t>Obrat Vlada II. k Osmanům a úkoly Valachů při osmanských kampaních</a:t>
            </a:r>
          </a:p>
          <a:p>
            <a:r>
              <a:rPr lang="cs-CZ" dirty="0" smtClean="0"/>
              <a:t>Úspěchy Jana </a:t>
            </a:r>
            <a:r>
              <a:rPr lang="cs-CZ" dirty="0" err="1" smtClean="0"/>
              <a:t>Hunyadiho</a:t>
            </a:r>
            <a:r>
              <a:rPr lang="cs-CZ" dirty="0" smtClean="0"/>
              <a:t> a návrat Vlada II. </a:t>
            </a:r>
            <a:r>
              <a:rPr lang="cs-CZ" dirty="0"/>
              <a:t>d</a:t>
            </a:r>
            <a:r>
              <a:rPr lang="cs-CZ" dirty="0" smtClean="0"/>
              <a:t>o </a:t>
            </a:r>
            <a:r>
              <a:rPr lang="cs-CZ" dirty="0" err="1" smtClean="0"/>
              <a:t>protiosmanského</a:t>
            </a:r>
            <a:r>
              <a:rPr lang="cs-CZ" dirty="0" smtClean="0"/>
              <a:t> tábora (1442)</a:t>
            </a:r>
          </a:p>
          <a:p>
            <a:r>
              <a:rPr lang="cs-CZ" dirty="0" err="1" smtClean="0"/>
              <a:t>Vlad</a:t>
            </a:r>
            <a:r>
              <a:rPr lang="cs-CZ" dirty="0" smtClean="0"/>
              <a:t> a Radu jako rukojmí na sultánově dvoře (od 1440) – záruka spolehlivosti otce, výchova k loajalitě vůči osmanské říši</a:t>
            </a:r>
          </a:p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267" y="1290122"/>
            <a:ext cx="238125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59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Vojenská situace ve 40. letech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Formování velké </a:t>
            </a:r>
            <a:r>
              <a:rPr lang="cs-CZ" dirty="0" err="1" smtClean="0"/>
              <a:t>protiosmanské</a:t>
            </a:r>
            <a:r>
              <a:rPr lang="cs-CZ" dirty="0" smtClean="0"/>
              <a:t> koalice (1443)</a:t>
            </a:r>
          </a:p>
          <a:p>
            <a:r>
              <a:rPr lang="cs-CZ" dirty="0" smtClean="0"/>
              <a:t>Křížová výprava a bitva u Varny (1444)</a:t>
            </a:r>
          </a:p>
          <a:p>
            <a:r>
              <a:rPr lang="cs-CZ" dirty="0" smtClean="0"/>
              <a:t>Spor mezi </a:t>
            </a:r>
            <a:r>
              <a:rPr lang="cs-CZ" dirty="0" err="1" smtClean="0"/>
              <a:t>Hunyadim</a:t>
            </a:r>
            <a:r>
              <a:rPr lang="cs-CZ" dirty="0" smtClean="0"/>
              <a:t> a Vladem II. – přenechání vlády i vedení vojska synovi </a:t>
            </a:r>
            <a:r>
              <a:rPr lang="cs-CZ" dirty="0" err="1" smtClean="0"/>
              <a:t>Mirceovi</a:t>
            </a:r>
            <a:endParaRPr lang="cs-CZ" dirty="0" smtClean="0"/>
          </a:p>
          <a:p>
            <a:r>
              <a:rPr lang="cs-CZ" dirty="0" smtClean="0"/>
              <a:t>Poválečná situace a </a:t>
            </a:r>
            <a:r>
              <a:rPr lang="cs-CZ" dirty="0" err="1" smtClean="0"/>
              <a:t>Vladovo</a:t>
            </a:r>
            <a:r>
              <a:rPr lang="cs-CZ" dirty="0" smtClean="0"/>
              <a:t> lavírování (zajetí a propuštění </a:t>
            </a:r>
            <a:r>
              <a:rPr lang="cs-CZ" dirty="0" err="1" smtClean="0"/>
              <a:t>Hunyadiho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Přechod Valašska na osmanskou stranu (1446), útok </a:t>
            </a:r>
            <a:r>
              <a:rPr lang="cs-CZ" dirty="0" err="1" smtClean="0"/>
              <a:t>Hunyadiho</a:t>
            </a:r>
            <a:r>
              <a:rPr lang="cs-CZ" dirty="0" smtClean="0"/>
              <a:t> na Valašsko – smrt Vlada II. a poprava </a:t>
            </a:r>
            <a:r>
              <a:rPr lang="cs-CZ" dirty="0" err="1" smtClean="0"/>
              <a:t>Mircei</a:t>
            </a:r>
            <a:endParaRPr lang="cs-CZ" dirty="0" smtClean="0"/>
          </a:p>
          <a:p>
            <a:r>
              <a:rPr lang="cs-CZ" dirty="0" smtClean="0"/>
              <a:t>Jmenování Vladislava II. z linie </a:t>
            </a:r>
            <a:r>
              <a:rPr lang="cs-CZ" dirty="0" err="1" smtClean="0"/>
              <a:t>Danesti</a:t>
            </a:r>
            <a:r>
              <a:rPr lang="cs-CZ" smtClean="0"/>
              <a:t> </a:t>
            </a:r>
            <a:r>
              <a:rPr lang="cs-CZ" smtClean="0"/>
              <a:t>valašským </a:t>
            </a:r>
            <a:r>
              <a:rPr lang="cs-CZ" dirty="0" smtClean="0"/>
              <a:t>vojvodou (1447)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859" y="782595"/>
            <a:ext cx="1796491" cy="214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4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Nástup Vlada III. </a:t>
            </a:r>
            <a:r>
              <a:rPr lang="cs-CZ" dirty="0" err="1" smtClean="0"/>
              <a:t>Draculei</a:t>
            </a:r>
            <a:r>
              <a:rPr lang="cs-CZ" dirty="0" smtClean="0"/>
              <a:t> na valašský trůn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Mládí na sultánově dvoře a otázka informovanosti</a:t>
            </a:r>
          </a:p>
          <a:p>
            <a:r>
              <a:rPr lang="cs-CZ" dirty="0" smtClean="0"/>
              <a:t>Prohlášení Vlada III. valašským vévodou a dosazení za pomoci osmanského kontingentu (1448)</a:t>
            </a:r>
          </a:p>
          <a:p>
            <a:r>
              <a:rPr lang="cs-CZ" dirty="0" smtClean="0"/>
              <a:t>Vyhnání Vlada III. Vladislavem a odchod na moldavský dvůr</a:t>
            </a:r>
          </a:p>
          <a:p>
            <a:r>
              <a:rPr lang="cs-CZ" dirty="0" err="1" smtClean="0"/>
              <a:t>Vladův</a:t>
            </a:r>
            <a:r>
              <a:rPr lang="cs-CZ" dirty="0" smtClean="0"/>
              <a:t> pobyt v Sedmihradsku (1451) a sblížení s Janem </a:t>
            </a:r>
            <a:r>
              <a:rPr lang="cs-CZ" dirty="0" err="1" smtClean="0"/>
              <a:t>Hunyadim</a:t>
            </a:r>
            <a:endParaRPr lang="cs-CZ" dirty="0" smtClean="0"/>
          </a:p>
          <a:p>
            <a:r>
              <a:rPr lang="cs-CZ" dirty="0" smtClean="0"/>
              <a:t>Účast na </a:t>
            </a:r>
            <a:r>
              <a:rPr lang="cs-CZ" dirty="0" err="1" smtClean="0"/>
              <a:t>Hunyadiho</a:t>
            </a:r>
            <a:r>
              <a:rPr lang="cs-CZ" dirty="0" smtClean="0"/>
              <a:t> vojenských kampaních a dobytí Valašska</a:t>
            </a:r>
          </a:p>
          <a:p>
            <a:r>
              <a:rPr lang="cs-CZ" dirty="0" smtClean="0"/>
              <a:t>Nástup na trůn jako </a:t>
            </a:r>
            <a:r>
              <a:rPr lang="cs-CZ" dirty="0" err="1" smtClean="0"/>
              <a:t>Vlad</a:t>
            </a:r>
            <a:r>
              <a:rPr lang="cs-CZ" dirty="0" smtClean="0"/>
              <a:t> III. </a:t>
            </a:r>
            <a:r>
              <a:rPr lang="cs-CZ" dirty="0" err="1" smtClean="0"/>
              <a:t>Draculea</a:t>
            </a:r>
            <a:r>
              <a:rPr lang="cs-CZ" dirty="0" smtClean="0"/>
              <a:t> a poprava Vladislava II. (1456)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142" y="1194486"/>
            <a:ext cx="2095500" cy="264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4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Konsolidace moci Vlada III.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Mezinárodněpolitické okolnosti a nestabilní pozice Valašska</a:t>
            </a:r>
          </a:p>
          <a:p>
            <a:r>
              <a:rPr lang="cs-CZ" dirty="0" smtClean="0"/>
              <a:t>Cíle vnitřní politiky – podpora hospodářství, posílení armády, omezení vlivu bojarů, vnitřní politický řád země, centralizace moci</a:t>
            </a:r>
          </a:p>
          <a:p>
            <a:r>
              <a:rPr lang="cs-CZ" dirty="0" smtClean="0"/>
              <a:t>Spory s Uherskem – valašská léna v Sedmihradsku</a:t>
            </a:r>
          </a:p>
          <a:p>
            <a:r>
              <a:rPr lang="cs-CZ" dirty="0" smtClean="0"/>
              <a:t>Spory se saskými městy – skladovací zákon, vlastní kandidáti Sasů na valašský trůn, </a:t>
            </a:r>
            <a:r>
              <a:rPr lang="cs-CZ" dirty="0" err="1" smtClean="0"/>
              <a:t>Vladovy</a:t>
            </a:r>
            <a:r>
              <a:rPr lang="cs-CZ" dirty="0" smtClean="0"/>
              <a:t> vpády do Sedmihradska</a:t>
            </a:r>
          </a:p>
          <a:p>
            <a:r>
              <a:rPr lang="cs-CZ" dirty="0" smtClean="0"/>
              <a:t>Politika Štěpána Velikého v Moldavsku – dálkový obchod, přístav </a:t>
            </a:r>
            <a:r>
              <a:rPr lang="cs-CZ" dirty="0" err="1" smtClean="0"/>
              <a:t>Chilia</a:t>
            </a:r>
            <a:endParaRPr lang="cs-CZ" dirty="0" smtClean="0"/>
          </a:p>
          <a:p>
            <a:r>
              <a:rPr lang="cs-CZ" dirty="0" smtClean="0"/>
              <a:t>Tažení proti bojarům – důvody, krutost</a:t>
            </a:r>
          </a:p>
          <a:p>
            <a:r>
              <a:rPr lang="cs-CZ" dirty="0" smtClean="0"/>
              <a:t>Ovládnutí dvorské rady, podpora ortodoxní církve, zakladatelské dílo – Bukurešť a </a:t>
            </a:r>
            <a:r>
              <a:rPr lang="cs-CZ" dirty="0" err="1" smtClean="0"/>
              <a:t>Poienari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827" y="439373"/>
            <a:ext cx="2636107" cy="138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3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Protiosmanská</a:t>
            </a:r>
            <a:r>
              <a:rPr lang="cs-CZ" dirty="0" smtClean="0"/>
              <a:t> vojenská </a:t>
            </a:r>
            <a:r>
              <a:rPr lang="cs-CZ" dirty="0" err="1" smtClean="0"/>
              <a:t>kapaň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Poselstvo </a:t>
            </a:r>
            <a:r>
              <a:rPr lang="cs-CZ" dirty="0" err="1" smtClean="0"/>
              <a:t>Mehmeda</a:t>
            </a:r>
            <a:r>
              <a:rPr lang="cs-CZ" dirty="0" smtClean="0"/>
              <a:t> II. a „přibití turbanů“</a:t>
            </a:r>
          </a:p>
          <a:p>
            <a:r>
              <a:rPr lang="cs-CZ" dirty="0" smtClean="0"/>
              <a:t>Vítězství na vlašské hranici a vyhlášení války sultánovi</a:t>
            </a:r>
          </a:p>
          <a:p>
            <a:r>
              <a:rPr lang="cs-CZ" dirty="0" smtClean="0"/>
              <a:t>Taktika partyzánské války a pustošení oblastí za Dunajem</a:t>
            </a:r>
          </a:p>
          <a:p>
            <a:r>
              <a:rPr lang="cs-CZ" dirty="0" smtClean="0"/>
              <a:t>Vpád </a:t>
            </a:r>
            <a:r>
              <a:rPr lang="cs-CZ" dirty="0" err="1" smtClean="0"/>
              <a:t>Mehmeda</a:t>
            </a:r>
            <a:r>
              <a:rPr lang="cs-CZ" dirty="0" smtClean="0"/>
              <a:t> II. </a:t>
            </a:r>
            <a:r>
              <a:rPr lang="cs-CZ" dirty="0"/>
              <a:t>d</a:t>
            </a:r>
            <a:r>
              <a:rPr lang="cs-CZ" dirty="0" smtClean="0"/>
              <a:t>o Valašska – taktika spálené země, bratr Radu, útok, dosažení </a:t>
            </a:r>
            <a:r>
              <a:rPr lang="cs-CZ" dirty="0" err="1" smtClean="0"/>
              <a:t>Targoviste</a:t>
            </a:r>
            <a:r>
              <a:rPr lang="cs-CZ" dirty="0" smtClean="0"/>
              <a:t>, stažení osmanské armády, nastolení vojvody Radu</a:t>
            </a:r>
          </a:p>
          <a:p>
            <a:r>
              <a:rPr lang="cs-CZ" dirty="0" smtClean="0"/>
              <a:t>Odchod Vlada III. do Brašova a jednání s Matyášem Korvínem (1462) 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904" y="5220086"/>
            <a:ext cx="2512540" cy="127133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243" y="691979"/>
            <a:ext cx="1993557" cy="270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04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Vězněm uherského krále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Váhání Matyáše Korvína v Brašově</a:t>
            </a:r>
          </a:p>
          <a:p>
            <a:r>
              <a:rPr lang="cs-CZ" dirty="0" smtClean="0"/>
              <a:t>Zachycení zrádných dopisů a uvěznění Vlada III. – otázka motivace a hodnověrnosti</a:t>
            </a:r>
          </a:p>
          <a:p>
            <a:r>
              <a:rPr lang="cs-CZ" dirty="0" smtClean="0"/>
              <a:t>Radu potvrzen na valašském trůnu</a:t>
            </a:r>
          </a:p>
          <a:p>
            <a:r>
              <a:rPr lang="cs-CZ" dirty="0" smtClean="0"/>
              <a:t>Dvanáct let života v zajetí (konverze, svatba, mezinárodní situace)</a:t>
            </a:r>
          </a:p>
          <a:p>
            <a:r>
              <a:rPr lang="cs-CZ" dirty="0" smtClean="0"/>
              <a:t>Úspěchy Štěpána Velikého a postavení Valašska (útěk a smrt Rada)</a:t>
            </a:r>
          </a:p>
          <a:p>
            <a:r>
              <a:rPr lang="cs-CZ" dirty="0" err="1" smtClean="0"/>
              <a:t>Vladovo</a:t>
            </a:r>
            <a:r>
              <a:rPr lang="cs-CZ" dirty="0" smtClean="0"/>
              <a:t> usmíření s králem a účast na vojenské kampani v Bosně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098" y="158825"/>
            <a:ext cx="1737360" cy="232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4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Třetí vláda Vlada III. a jeho smrt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Vyhnání Osmanů z Valašska a potřeba prozápadní orientace knížectví</a:t>
            </a:r>
          </a:p>
          <a:p>
            <a:r>
              <a:rPr lang="cs-CZ" dirty="0" err="1" smtClean="0"/>
              <a:t>Vlad</a:t>
            </a:r>
            <a:r>
              <a:rPr lang="cs-CZ" dirty="0" smtClean="0"/>
              <a:t> III. opět valašským knížetem (1476) – podpora Korvína, Štěpána Moldavského, Štěpána </a:t>
            </a:r>
            <a:r>
              <a:rPr lang="cs-CZ" dirty="0" err="1" smtClean="0"/>
              <a:t>Bathoryho</a:t>
            </a:r>
            <a:endParaRPr lang="cs-CZ" dirty="0" smtClean="0"/>
          </a:p>
          <a:p>
            <a:r>
              <a:rPr lang="cs-CZ" dirty="0" smtClean="0"/>
              <a:t>Vpád neúspěšného protikandidáta </a:t>
            </a:r>
            <a:r>
              <a:rPr lang="cs-CZ" dirty="0" err="1" smtClean="0"/>
              <a:t>Basaraba</a:t>
            </a:r>
            <a:r>
              <a:rPr lang="cs-CZ" dirty="0" smtClean="0"/>
              <a:t> </a:t>
            </a:r>
            <a:r>
              <a:rPr lang="cs-CZ" dirty="0" err="1" smtClean="0"/>
              <a:t>Laioty</a:t>
            </a:r>
            <a:r>
              <a:rPr lang="cs-CZ" dirty="0" smtClean="0"/>
              <a:t> a válka z Vladem (1477)</a:t>
            </a:r>
          </a:p>
          <a:p>
            <a:r>
              <a:rPr lang="cs-CZ" dirty="0" smtClean="0"/>
              <a:t>Smrt a pohřbení Vlada III. – hlava a tělo, klášter </a:t>
            </a:r>
            <a:r>
              <a:rPr lang="cs-CZ" dirty="0" err="1" smtClean="0"/>
              <a:t>Snagov</a:t>
            </a:r>
            <a:endParaRPr lang="cs-CZ" dirty="0" smtClean="0"/>
          </a:p>
          <a:p>
            <a:r>
              <a:rPr lang="cs-CZ" dirty="0" smtClean="0"/>
              <a:t>Potomci Vlada III.</a:t>
            </a:r>
          </a:p>
          <a:p>
            <a:r>
              <a:rPr lang="cs-CZ" dirty="0" smtClean="0"/>
              <a:t>Zhodnocení významu a vlády Vlada III. – přecenění sil a možností, úspěchy vnitřní politiky, krutost a její inspirace </a:t>
            </a:r>
          </a:p>
          <a:p>
            <a:r>
              <a:rPr lang="cs-CZ" dirty="0" err="1" smtClean="0"/>
              <a:t>Vlad</a:t>
            </a:r>
            <a:r>
              <a:rPr lang="cs-CZ" dirty="0" smtClean="0"/>
              <a:t> III. </a:t>
            </a:r>
            <a:r>
              <a:rPr lang="cs-CZ" dirty="0" err="1" smtClean="0"/>
              <a:t>Draculea</a:t>
            </a:r>
            <a:r>
              <a:rPr lang="cs-CZ" dirty="0" smtClean="0"/>
              <a:t> jako renesanční vládce – pro dosažení moci a suverenity nutno použít všechny dostupné prostředky       </a:t>
            </a:r>
            <a:endParaRPr lang="en-US" dirty="0"/>
          </a:p>
        </p:txBody>
      </p:sp>
      <p:sp>
        <p:nvSpPr>
          <p:cNvPr id="4" name="AutoShape 2" descr="Snagov Monastery - Tours of Romania and Eastern Europe."/>
          <p:cNvSpPr>
            <a:spLocks noChangeAspect="1" noChangeArrowheads="1"/>
          </p:cNvSpPr>
          <p:nvPr/>
        </p:nvSpPr>
        <p:spPr bwMode="auto">
          <a:xfrm>
            <a:off x="63500" y="-1365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Snagov Monastery - Tours of Romania and Eastern Europe."/>
          <p:cNvSpPr>
            <a:spLocks noChangeAspect="1" noChangeArrowheads="1"/>
          </p:cNvSpPr>
          <p:nvPr/>
        </p:nvSpPr>
        <p:spPr bwMode="auto">
          <a:xfrm>
            <a:off x="215900" y="1587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767" y="120650"/>
            <a:ext cx="25717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20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637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Vlad. III. Draculea</vt:lpstr>
      <vt:lpstr>Vlad II. Dracul</vt:lpstr>
      <vt:lpstr>Vlad III. Draculea - dětství</vt:lpstr>
      <vt:lpstr>Vojenská situace ve 40. letech</vt:lpstr>
      <vt:lpstr>Nástup Vlada III. Draculei na valašský trůn</vt:lpstr>
      <vt:lpstr>Konsolidace moci Vlada III.</vt:lpstr>
      <vt:lpstr>Protiosmanská vojenská kapaň</vt:lpstr>
      <vt:lpstr>Vězněm uherského krále</vt:lpstr>
      <vt:lpstr>Třetí vláda Vlada III. a jeho smrt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Vlad. III. Draculea</dc:title>
  <dc:creator>Tomas Drs</dc:creator>
  <cp:lastModifiedBy>Reditel</cp:lastModifiedBy>
  <cp:revision>19</cp:revision>
  <dcterms:created xsi:type="dcterms:W3CDTF">2021-01-13T08:52:28Z</dcterms:created>
  <dcterms:modified xsi:type="dcterms:W3CDTF">2021-12-12T15:48:22Z</dcterms:modified>
</cp:coreProperties>
</file>