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5" r:id="rId8"/>
    <p:sldId id="263" r:id="rId9"/>
    <p:sldId id="267" r:id="rId10"/>
    <p:sldId id="268" r:id="rId11"/>
    <p:sldId id="269" r:id="rId12"/>
    <p:sldId id="260" r:id="rId13"/>
    <p:sldId id="266" r:id="rId14"/>
    <p:sldId id="262" r:id="rId15"/>
    <p:sldId id="270" r:id="rId16"/>
    <p:sldId id="290" r:id="rId17"/>
    <p:sldId id="291" r:id="rId18"/>
    <p:sldId id="271" r:id="rId19"/>
    <p:sldId id="272" r:id="rId20"/>
    <p:sldId id="273" r:id="rId21"/>
    <p:sldId id="280" r:id="rId22"/>
    <p:sldId id="274" r:id="rId23"/>
    <p:sldId id="281" r:id="rId24"/>
    <p:sldId id="282" r:id="rId25"/>
    <p:sldId id="279" r:id="rId26"/>
    <p:sldId id="287" r:id="rId27"/>
    <p:sldId id="295" r:id="rId28"/>
    <p:sldId id="288" r:id="rId29"/>
    <p:sldId id="294" r:id="rId30"/>
    <p:sldId id="275" r:id="rId31"/>
    <p:sldId id="276" r:id="rId32"/>
    <p:sldId id="293" r:id="rId33"/>
    <p:sldId id="277" r:id="rId34"/>
    <p:sldId id="278" r:id="rId35"/>
    <p:sldId id="283" r:id="rId36"/>
    <p:sldId id="284" r:id="rId37"/>
    <p:sldId id="285" r:id="rId38"/>
    <p:sldId id="286" r:id="rId39"/>
    <p:sldId id="289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CA2EFE-2EDE-424A-9079-6609C7FC3FE8}" v="69" dt="2024-11-13T09:55:58.5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4641" autoAdjust="0"/>
  </p:normalViewPr>
  <p:slideViewPr>
    <p:cSldViewPr snapToGrid="0">
      <p:cViewPr varScale="1">
        <p:scale>
          <a:sx n="78" d="100"/>
          <a:sy n="78" d="100"/>
        </p:scale>
        <p:origin x="8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Smíšek" userId="96165c01-d4e2-468d-8e4a-dc6295d1cee7" providerId="ADAL" clId="{13CA2EFE-2EDE-424A-9079-6609C7FC3FE8}"/>
    <pc:docChg chg="undo redo custSel addSld delSld modSld sldOrd">
      <pc:chgData name="Michal Smíšek" userId="96165c01-d4e2-468d-8e4a-dc6295d1cee7" providerId="ADAL" clId="{13CA2EFE-2EDE-424A-9079-6609C7FC3FE8}" dt="2024-11-13T13:34:52.121" v="4707" actId="20577"/>
      <pc:docMkLst>
        <pc:docMk/>
      </pc:docMkLst>
      <pc:sldChg chg="modSp mod">
        <pc:chgData name="Michal Smíšek" userId="96165c01-d4e2-468d-8e4a-dc6295d1cee7" providerId="ADAL" clId="{13CA2EFE-2EDE-424A-9079-6609C7FC3FE8}" dt="2024-11-13T09:55:58.529" v="4698"/>
        <pc:sldMkLst>
          <pc:docMk/>
          <pc:sldMk cId="3914366947" sldId="257"/>
        </pc:sldMkLst>
        <pc:graphicFrameChg chg="mod">
          <ac:chgData name="Michal Smíšek" userId="96165c01-d4e2-468d-8e4a-dc6295d1cee7" providerId="ADAL" clId="{13CA2EFE-2EDE-424A-9079-6609C7FC3FE8}" dt="2024-11-13T09:55:58.529" v="4698"/>
          <ac:graphicFrameMkLst>
            <pc:docMk/>
            <pc:sldMk cId="3914366947" sldId="257"/>
            <ac:graphicFrameMk id="4" creationId="{E1F6DAF0-1C85-475C-891E-89F52EE2F1F5}"/>
          </ac:graphicFrameMkLst>
        </pc:graphicFrameChg>
      </pc:sldChg>
      <pc:sldChg chg="modSp mod">
        <pc:chgData name="Michal Smíšek" userId="96165c01-d4e2-468d-8e4a-dc6295d1cee7" providerId="ADAL" clId="{13CA2EFE-2EDE-424A-9079-6609C7FC3FE8}" dt="2024-11-12T10:17:36.144" v="1529" actId="20577"/>
        <pc:sldMkLst>
          <pc:docMk/>
          <pc:sldMk cId="1539327198" sldId="258"/>
        </pc:sldMkLst>
        <pc:spChg chg="mod">
          <ac:chgData name="Michal Smíšek" userId="96165c01-d4e2-468d-8e4a-dc6295d1cee7" providerId="ADAL" clId="{13CA2EFE-2EDE-424A-9079-6609C7FC3FE8}" dt="2024-11-11T20:12:42.146" v="568" actId="14100"/>
          <ac:spMkLst>
            <pc:docMk/>
            <pc:sldMk cId="1539327198" sldId="258"/>
            <ac:spMk id="8" creationId="{166A749F-695A-4D34-87ED-62DF0D64BF47}"/>
          </ac:spMkLst>
        </pc:spChg>
        <pc:spChg chg="mod">
          <ac:chgData name="Michal Smíšek" userId="96165c01-d4e2-468d-8e4a-dc6295d1cee7" providerId="ADAL" clId="{13CA2EFE-2EDE-424A-9079-6609C7FC3FE8}" dt="2024-11-12T10:17:36.144" v="1529" actId="20577"/>
          <ac:spMkLst>
            <pc:docMk/>
            <pc:sldMk cId="1539327198" sldId="258"/>
            <ac:spMk id="12" creationId="{4AD435A1-5C41-4FCF-93B3-BA1773A261CB}"/>
          </ac:spMkLst>
        </pc:spChg>
      </pc:sldChg>
      <pc:sldChg chg="modSp mod">
        <pc:chgData name="Michal Smíšek" userId="96165c01-d4e2-468d-8e4a-dc6295d1cee7" providerId="ADAL" clId="{13CA2EFE-2EDE-424A-9079-6609C7FC3FE8}" dt="2024-11-13T09:37:10.279" v="4692" actId="20577"/>
        <pc:sldMkLst>
          <pc:docMk/>
          <pc:sldMk cId="2429715016" sldId="259"/>
        </pc:sldMkLst>
        <pc:spChg chg="mod">
          <ac:chgData name="Michal Smíšek" userId="96165c01-d4e2-468d-8e4a-dc6295d1cee7" providerId="ADAL" clId="{13CA2EFE-2EDE-424A-9079-6609C7FC3FE8}" dt="2024-11-13T09:37:10.279" v="4692" actId="20577"/>
          <ac:spMkLst>
            <pc:docMk/>
            <pc:sldMk cId="2429715016" sldId="259"/>
            <ac:spMk id="3" creationId="{CB09AFB7-30E5-4D2A-8E44-8FBBCA6FECCE}"/>
          </ac:spMkLst>
        </pc:spChg>
      </pc:sldChg>
      <pc:sldChg chg="modSp mod">
        <pc:chgData name="Michal Smíšek" userId="96165c01-d4e2-468d-8e4a-dc6295d1cee7" providerId="ADAL" clId="{13CA2EFE-2EDE-424A-9079-6609C7FC3FE8}" dt="2024-11-13T09:12:38.558" v="4641" actId="20577"/>
        <pc:sldMkLst>
          <pc:docMk/>
          <pc:sldMk cId="155776983" sldId="260"/>
        </pc:sldMkLst>
        <pc:spChg chg="mod">
          <ac:chgData name="Michal Smíšek" userId="96165c01-d4e2-468d-8e4a-dc6295d1cee7" providerId="ADAL" clId="{13CA2EFE-2EDE-424A-9079-6609C7FC3FE8}" dt="2024-11-13T09:12:38.558" v="4641" actId="20577"/>
          <ac:spMkLst>
            <pc:docMk/>
            <pc:sldMk cId="155776983" sldId="260"/>
            <ac:spMk id="3" creationId="{402ECBB1-3E15-4A15-8FC8-D587ECE0437A}"/>
          </ac:spMkLst>
        </pc:spChg>
      </pc:sldChg>
      <pc:sldChg chg="modSp mod">
        <pc:chgData name="Michal Smíšek" userId="96165c01-d4e2-468d-8e4a-dc6295d1cee7" providerId="ADAL" clId="{13CA2EFE-2EDE-424A-9079-6609C7FC3FE8}" dt="2024-11-12T12:54:52.039" v="4102" actId="5793"/>
        <pc:sldMkLst>
          <pc:docMk/>
          <pc:sldMk cId="2158420176" sldId="261"/>
        </pc:sldMkLst>
        <pc:spChg chg="mod">
          <ac:chgData name="Michal Smíšek" userId="96165c01-d4e2-468d-8e4a-dc6295d1cee7" providerId="ADAL" clId="{13CA2EFE-2EDE-424A-9079-6609C7FC3FE8}" dt="2024-11-12T12:54:52.039" v="4102" actId="5793"/>
          <ac:spMkLst>
            <pc:docMk/>
            <pc:sldMk cId="2158420176" sldId="261"/>
            <ac:spMk id="3" creationId="{C1BC234D-4D6B-47B3-B6C3-E22B427B1B7D}"/>
          </ac:spMkLst>
        </pc:spChg>
      </pc:sldChg>
      <pc:sldChg chg="addSp delSp modSp mod">
        <pc:chgData name="Michal Smíšek" userId="96165c01-d4e2-468d-8e4a-dc6295d1cee7" providerId="ADAL" clId="{13CA2EFE-2EDE-424A-9079-6609C7FC3FE8}" dt="2024-11-13T09:15:24.714" v="4645" actId="113"/>
        <pc:sldMkLst>
          <pc:docMk/>
          <pc:sldMk cId="488744092" sldId="262"/>
        </pc:sldMkLst>
        <pc:spChg chg="mod">
          <ac:chgData name="Michal Smíšek" userId="96165c01-d4e2-468d-8e4a-dc6295d1cee7" providerId="ADAL" clId="{13CA2EFE-2EDE-424A-9079-6609C7FC3FE8}" dt="2024-11-13T09:15:24.714" v="4645" actId="113"/>
          <ac:spMkLst>
            <pc:docMk/>
            <pc:sldMk cId="488744092" sldId="262"/>
            <ac:spMk id="2" creationId="{B8087A3E-6D0F-47FC-6D24-58433FFF82B8}"/>
          </ac:spMkLst>
        </pc:spChg>
        <pc:spChg chg="add del mod">
          <ac:chgData name="Michal Smíšek" userId="96165c01-d4e2-468d-8e4a-dc6295d1cee7" providerId="ADAL" clId="{13CA2EFE-2EDE-424A-9079-6609C7FC3FE8}" dt="2024-11-11T20:34:07.293" v="844"/>
          <ac:spMkLst>
            <pc:docMk/>
            <pc:sldMk cId="488744092" sldId="262"/>
            <ac:spMk id="3" creationId="{7B279072-E053-2EC0-BA58-A2FD799D22DB}"/>
          </ac:spMkLst>
        </pc:spChg>
        <pc:spChg chg="add mod">
          <ac:chgData name="Michal Smíšek" userId="96165c01-d4e2-468d-8e4a-dc6295d1cee7" providerId="ADAL" clId="{13CA2EFE-2EDE-424A-9079-6609C7FC3FE8}" dt="2024-11-11T20:36:21.471" v="938" actId="1076"/>
          <ac:spMkLst>
            <pc:docMk/>
            <pc:sldMk cId="488744092" sldId="262"/>
            <ac:spMk id="9" creationId="{8C15EBB7-60C4-9CB3-3C0F-733B4C61ADE2}"/>
          </ac:spMkLst>
        </pc:spChg>
        <pc:picChg chg="add mod">
          <ac:chgData name="Michal Smíšek" userId="96165c01-d4e2-468d-8e4a-dc6295d1cee7" providerId="ADAL" clId="{13CA2EFE-2EDE-424A-9079-6609C7FC3FE8}" dt="2024-11-11T20:34:23.169" v="849" actId="1076"/>
          <ac:picMkLst>
            <pc:docMk/>
            <pc:sldMk cId="488744092" sldId="262"/>
            <ac:picMk id="5" creationId="{0A6DB6EF-2B67-D9D4-11D6-C965C207C90F}"/>
          </ac:picMkLst>
        </pc:picChg>
        <pc:picChg chg="add mod">
          <ac:chgData name="Michal Smíšek" userId="96165c01-d4e2-468d-8e4a-dc6295d1cee7" providerId="ADAL" clId="{13CA2EFE-2EDE-424A-9079-6609C7FC3FE8}" dt="2024-11-11T20:35:18.703" v="855" actId="14100"/>
          <ac:picMkLst>
            <pc:docMk/>
            <pc:sldMk cId="488744092" sldId="262"/>
            <ac:picMk id="7" creationId="{8731461B-BF1A-6B92-B619-65519F44A526}"/>
          </ac:picMkLst>
        </pc:picChg>
        <pc:picChg chg="del">
          <ac:chgData name="Michal Smíšek" userId="96165c01-d4e2-468d-8e4a-dc6295d1cee7" providerId="ADAL" clId="{13CA2EFE-2EDE-424A-9079-6609C7FC3FE8}" dt="2024-11-11T20:34:07.279" v="842" actId="478"/>
          <ac:picMkLst>
            <pc:docMk/>
            <pc:sldMk cId="488744092" sldId="262"/>
            <ac:picMk id="8" creationId="{5ED59609-1E21-4ADC-9DDB-ED4CE7064EBA}"/>
          </ac:picMkLst>
        </pc:picChg>
      </pc:sldChg>
      <pc:sldChg chg="modSp mod">
        <pc:chgData name="Michal Smíšek" userId="96165c01-d4e2-468d-8e4a-dc6295d1cee7" providerId="ADAL" clId="{13CA2EFE-2EDE-424A-9079-6609C7FC3FE8}" dt="2024-11-13T13:32:45.778" v="4706" actId="20577"/>
        <pc:sldMkLst>
          <pc:docMk/>
          <pc:sldMk cId="3305306615" sldId="263"/>
        </pc:sldMkLst>
        <pc:spChg chg="mod">
          <ac:chgData name="Michal Smíšek" userId="96165c01-d4e2-468d-8e4a-dc6295d1cee7" providerId="ADAL" clId="{13CA2EFE-2EDE-424A-9079-6609C7FC3FE8}" dt="2024-11-13T13:32:45.778" v="4706" actId="20577"/>
          <ac:spMkLst>
            <pc:docMk/>
            <pc:sldMk cId="3305306615" sldId="263"/>
            <ac:spMk id="6" creationId="{EE4056FF-82DD-4DB2-906D-4816A6DF574B}"/>
          </ac:spMkLst>
        </pc:spChg>
      </pc:sldChg>
      <pc:sldChg chg="modSp mod">
        <pc:chgData name="Michal Smíšek" userId="96165c01-d4e2-468d-8e4a-dc6295d1cee7" providerId="ADAL" clId="{13CA2EFE-2EDE-424A-9079-6609C7FC3FE8}" dt="2024-11-13T09:58:48.760" v="4704" actId="20577"/>
        <pc:sldMkLst>
          <pc:docMk/>
          <pc:sldMk cId="4178089699" sldId="264"/>
        </pc:sldMkLst>
        <pc:spChg chg="mod">
          <ac:chgData name="Michal Smíšek" userId="96165c01-d4e2-468d-8e4a-dc6295d1cee7" providerId="ADAL" clId="{13CA2EFE-2EDE-424A-9079-6609C7FC3FE8}" dt="2024-11-13T09:58:48.760" v="4704" actId="20577"/>
          <ac:spMkLst>
            <pc:docMk/>
            <pc:sldMk cId="4178089699" sldId="264"/>
            <ac:spMk id="3" creationId="{9B6086D3-CDF6-4DE5-88E1-D6260E08D214}"/>
          </ac:spMkLst>
        </pc:spChg>
        <pc:spChg chg="mod">
          <ac:chgData name="Michal Smíšek" userId="96165c01-d4e2-468d-8e4a-dc6295d1cee7" providerId="ADAL" clId="{13CA2EFE-2EDE-424A-9079-6609C7FC3FE8}" dt="2024-11-11T20:44:16.495" v="1153" actId="255"/>
          <ac:spMkLst>
            <pc:docMk/>
            <pc:sldMk cId="4178089699" sldId="264"/>
            <ac:spMk id="5" creationId="{A736041C-7A2D-4880-B871-369E1E03B8A2}"/>
          </ac:spMkLst>
        </pc:spChg>
      </pc:sldChg>
      <pc:sldChg chg="ord">
        <pc:chgData name="Michal Smíšek" userId="96165c01-d4e2-468d-8e4a-dc6295d1cee7" providerId="ADAL" clId="{13CA2EFE-2EDE-424A-9079-6609C7FC3FE8}" dt="2024-11-11T14:00:33.860" v="9"/>
        <pc:sldMkLst>
          <pc:docMk/>
          <pc:sldMk cId="1232690003" sldId="266"/>
        </pc:sldMkLst>
      </pc:sldChg>
      <pc:sldChg chg="modSp mod">
        <pc:chgData name="Michal Smíšek" userId="96165c01-d4e2-468d-8e4a-dc6295d1cee7" providerId="ADAL" clId="{13CA2EFE-2EDE-424A-9079-6609C7FC3FE8}" dt="2024-11-13T09:12:22.308" v="4618" actId="113"/>
        <pc:sldMkLst>
          <pc:docMk/>
          <pc:sldMk cId="442490122" sldId="267"/>
        </pc:sldMkLst>
        <pc:spChg chg="mod">
          <ac:chgData name="Michal Smíšek" userId="96165c01-d4e2-468d-8e4a-dc6295d1cee7" providerId="ADAL" clId="{13CA2EFE-2EDE-424A-9079-6609C7FC3FE8}" dt="2024-11-13T09:12:22.308" v="4618" actId="113"/>
          <ac:spMkLst>
            <pc:docMk/>
            <pc:sldMk cId="442490122" sldId="267"/>
            <ac:spMk id="2" creationId="{4681A993-6C3F-4260-83EC-7B12A9530E0E}"/>
          </ac:spMkLst>
        </pc:spChg>
      </pc:sldChg>
      <pc:sldChg chg="addSp delSp modSp mod">
        <pc:chgData name="Michal Smíšek" userId="96165c01-d4e2-468d-8e4a-dc6295d1cee7" providerId="ADAL" clId="{13CA2EFE-2EDE-424A-9079-6609C7FC3FE8}" dt="2024-11-13T08:42:07.051" v="4609" actId="14100"/>
        <pc:sldMkLst>
          <pc:docMk/>
          <pc:sldMk cId="1454077247" sldId="268"/>
        </pc:sldMkLst>
        <pc:spChg chg="mod">
          <ac:chgData name="Michal Smíšek" userId="96165c01-d4e2-468d-8e4a-dc6295d1cee7" providerId="ADAL" clId="{13CA2EFE-2EDE-424A-9079-6609C7FC3FE8}" dt="2024-11-13T08:42:04.986" v="4608" actId="14100"/>
          <ac:spMkLst>
            <pc:docMk/>
            <pc:sldMk cId="1454077247" sldId="268"/>
            <ac:spMk id="7" creationId="{E3D855F1-B071-46F1-8B9B-2EB7D5045013}"/>
          </ac:spMkLst>
        </pc:spChg>
        <pc:spChg chg="add mod">
          <ac:chgData name="Michal Smíšek" userId="96165c01-d4e2-468d-8e4a-dc6295d1cee7" providerId="ADAL" clId="{13CA2EFE-2EDE-424A-9079-6609C7FC3FE8}" dt="2024-11-13T08:41:10.631" v="4605" actId="255"/>
          <ac:spMkLst>
            <pc:docMk/>
            <pc:sldMk cId="1454077247" sldId="268"/>
            <ac:spMk id="8" creationId="{6A397867-F2B0-4364-AA68-586E65317C19}"/>
          </ac:spMkLst>
        </pc:spChg>
        <pc:picChg chg="add del mod">
          <ac:chgData name="Michal Smíšek" userId="96165c01-d4e2-468d-8e4a-dc6295d1cee7" providerId="ADAL" clId="{13CA2EFE-2EDE-424A-9079-6609C7FC3FE8}" dt="2024-11-13T08:33:36.959" v="4348" actId="478"/>
          <ac:picMkLst>
            <pc:docMk/>
            <pc:sldMk cId="1454077247" sldId="268"/>
            <ac:picMk id="3" creationId="{A4C86380-C58E-E1F1-0DDD-2C441928FC83}"/>
          </ac:picMkLst>
        </pc:picChg>
        <pc:picChg chg="add mod">
          <ac:chgData name="Michal Smíšek" userId="96165c01-d4e2-468d-8e4a-dc6295d1cee7" providerId="ADAL" clId="{13CA2EFE-2EDE-424A-9079-6609C7FC3FE8}" dt="2024-11-13T08:34:08.636" v="4352" actId="1076"/>
          <ac:picMkLst>
            <pc:docMk/>
            <pc:sldMk cId="1454077247" sldId="268"/>
            <ac:picMk id="5" creationId="{C14AA2C8-749C-C4CE-0636-EF61687CB3A5}"/>
          </ac:picMkLst>
        </pc:picChg>
        <pc:picChg chg="mod">
          <ac:chgData name="Michal Smíšek" userId="96165c01-d4e2-468d-8e4a-dc6295d1cee7" providerId="ADAL" clId="{13CA2EFE-2EDE-424A-9079-6609C7FC3FE8}" dt="2024-11-13T08:42:07.051" v="4609" actId="14100"/>
          <ac:picMkLst>
            <pc:docMk/>
            <pc:sldMk cId="1454077247" sldId="268"/>
            <ac:picMk id="6" creationId="{C154F7C3-70FA-47DA-A6A2-568AA6DB465A}"/>
          </ac:picMkLst>
        </pc:picChg>
      </pc:sldChg>
      <pc:sldChg chg="modSp mod">
        <pc:chgData name="Michal Smíšek" userId="96165c01-d4e2-468d-8e4a-dc6295d1cee7" providerId="ADAL" clId="{13CA2EFE-2EDE-424A-9079-6609C7FC3FE8}" dt="2024-11-11T20:15:55.567" v="573" actId="255"/>
        <pc:sldMkLst>
          <pc:docMk/>
          <pc:sldMk cId="1222420356" sldId="269"/>
        </pc:sldMkLst>
        <pc:spChg chg="mod">
          <ac:chgData name="Michal Smíšek" userId="96165c01-d4e2-468d-8e4a-dc6295d1cee7" providerId="ADAL" clId="{13CA2EFE-2EDE-424A-9079-6609C7FC3FE8}" dt="2024-11-11T20:15:55.567" v="573" actId="255"/>
          <ac:spMkLst>
            <pc:docMk/>
            <pc:sldMk cId="1222420356" sldId="269"/>
            <ac:spMk id="2" creationId="{1543D71A-81D5-446F-9476-B6CD5D68A99F}"/>
          </ac:spMkLst>
        </pc:spChg>
      </pc:sldChg>
      <pc:sldChg chg="modSp mod">
        <pc:chgData name="Michal Smíšek" userId="96165c01-d4e2-468d-8e4a-dc6295d1cee7" providerId="ADAL" clId="{13CA2EFE-2EDE-424A-9079-6609C7FC3FE8}" dt="2024-11-13T09:50:57.211" v="4697" actId="20577"/>
        <pc:sldMkLst>
          <pc:docMk/>
          <pc:sldMk cId="2738575041" sldId="270"/>
        </pc:sldMkLst>
        <pc:spChg chg="mod">
          <ac:chgData name="Michal Smíšek" userId="96165c01-d4e2-468d-8e4a-dc6295d1cee7" providerId="ADAL" clId="{13CA2EFE-2EDE-424A-9079-6609C7FC3FE8}" dt="2024-11-13T09:50:57.211" v="4697" actId="20577"/>
          <ac:spMkLst>
            <pc:docMk/>
            <pc:sldMk cId="2738575041" sldId="270"/>
            <ac:spMk id="21" creationId="{4B419FE3-E831-42A4-BD94-51591804CF58}"/>
          </ac:spMkLst>
        </pc:spChg>
      </pc:sldChg>
      <pc:sldChg chg="modSp mod">
        <pc:chgData name="Michal Smíšek" userId="96165c01-d4e2-468d-8e4a-dc6295d1cee7" providerId="ADAL" clId="{13CA2EFE-2EDE-424A-9079-6609C7FC3FE8}" dt="2024-11-12T14:09:09.239" v="4191" actId="20577"/>
        <pc:sldMkLst>
          <pc:docMk/>
          <pc:sldMk cId="2875276765" sldId="272"/>
        </pc:sldMkLst>
        <pc:spChg chg="mod">
          <ac:chgData name="Michal Smíšek" userId="96165c01-d4e2-468d-8e4a-dc6295d1cee7" providerId="ADAL" clId="{13CA2EFE-2EDE-424A-9079-6609C7FC3FE8}" dt="2024-11-12T14:09:09.239" v="4191" actId="20577"/>
          <ac:spMkLst>
            <pc:docMk/>
            <pc:sldMk cId="2875276765" sldId="272"/>
            <ac:spMk id="3" creationId="{689E44DD-B89A-4752-96ED-69E324166AA7}"/>
          </ac:spMkLst>
        </pc:spChg>
      </pc:sldChg>
      <pc:sldChg chg="ord">
        <pc:chgData name="Michal Smíšek" userId="96165c01-d4e2-468d-8e4a-dc6295d1cee7" providerId="ADAL" clId="{13CA2EFE-2EDE-424A-9079-6609C7FC3FE8}" dt="2024-11-11T17:21:14.008" v="49"/>
        <pc:sldMkLst>
          <pc:docMk/>
          <pc:sldMk cId="2776498223" sldId="274"/>
        </pc:sldMkLst>
      </pc:sldChg>
      <pc:sldChg chg="modSp mod ord">
        <pc:chgData name="Michal Smíšek" userId="96165c01-d4e2-468d-8e4a-dc6295d1cee7" providerId="ADAL" clId="{13CA2EFE-2EDE-424A-9079-6609C7FC3FE8}" dt="2024-11-12T10:44:19.832" v="1645" actId="27636"/>
        <pc:sldMkLst>
          <pc:docMk/>
          <pc:sldMk cId="1821257733" sldId="275"/>
        </pc:sldMkLst>
        <pc:spChg chg="mod">
          <ac:chgData name="Michal Smíšek" userId="96165c01-d4e2-468d-8e4a-dc6295d1cee7" providerId="ADAL" clId="{13CA2EFE-2EDE-424A-9079-6609C7FC3FE8}" dt="2024-11-12T10:43:13.253" v="1612" actId="20577"/>
          <ac:spMkLst>
            <pc:docMk/>
            <pc:sldMk cId="1821257733" sldId="275"/>
            <ac:spMk id="2" creationId="{4A2AF5D6-8F44-485D-A9F2-00EA6C8FB16E}"/>
          </ac:spMkLst>
        </pc:spChg>
        <pc:spChg chg="mod">
          <ac:chgData name="Michal Smíšek" userId="96165c01-d4e2-468d-8e4a-dc6295d1cee7" providerId="ADAL" clId="{13CA2EFE-2EDE-424A-9079-6609C7FC3FE8}" dt="2024-11-12T10:44:19.832" v="1645" actId="27636"/>
          <ac:spMkLst>
            <pc:docMk/>
            <pc:sldMk cId="1821257733" sldId="275"/>
            <ac:spMk id="3" creationId="{D81F3594-1733-435E-9C28-5BBC74E71601}"/>
          </ac:spMkLst>
        </pc:spChg>
      </pc:sldChg>
      <pc:sldChg chg="ord">
        <pc:chgData name="Michal Smíšek" userId="96165c01-d4e2-468d-8e4a-dc6295d1cee7" providerId="ADAL" clId="{13CA2EFE-2EDE-424A-9079-6609C7FC3FE8}" dt="2024-11-11T19:51:15.582" v="471"/>
        <pc:sldMkLst>
          <pc:docMk/>
          <pc:sldMk cId="3143836390" sldId="276"/>
        </pc:sldMkLst>
      </pc:sldChg>
      <pc:sldChg chg="modSp mod ord">
        <pc:chgData name="Michal Smíšek" userId="96165c01-d4e2-468d-8e4a-dc6295d1cee7" providerId="ADAL" clId="{13CA2EFE-2EDE-424A-9079-6609C7FC3FE8}" dt="2024-11-12T12:03:11.586" v="2822" actId="27636"/>
        <pc:sldMkLst>
          <pc:docMk/>
          <pc:sldMk cId="2594120959" sldId="277"/>
        </pc:sldMkLst>
        <pc:spChg chg="mod">
          <ac:chgData name="Michal Smíšek" userId="96165c01-d4e2-468d-8e4a-dc6295d1cee7" providerId="ADAL" clId="{13CA2EFE-2EDE-424A-9079-6609C7FC3FE8}" dt="2024-11-12T12:03:11.586" v="2822" actId="27636"/>
          <ac:spMkLst>
            <pc:docMk/>
            <pc:sldMk cId="2594120959" sldId="277"/>
            <ac:spMk id="2" creationId="{AF4BD72C-1097-4ADF-AA23-9AE86292F255}"/>
          </ac:spMkLst>
        </pc:spChg>
        <pc:picChg chg="mod">
          <ac:chgData name="Michal Smíšek" userId="96165c01-d4e2-468d-8e4a-dc6295d1cee7" providerId="ADAL" clId="{13CA2EFE-2EDE-424A-9079-6609C7FC3FE8}" dt="2024-11-12T12:03:04.239" v="2820" actId="1076"/>
          <ac:picMkLst>
            <pc:docMk/>
            <pc:sldMk cId="2594120959" sldId="277"/>
            <ac:picMk id="5" creationId="{FDB14B55-BC76-493E-8528-16DE4C914DAE}"/>
          </ac:picMkLst>
        </pc:picChg>
      </pc:sldChg>
      <pc:sldChg chg="modSp mod">
        <pc:chgData name="Michal Smíšek" userId="96165c01-d4e2-468d-8e4a-dc6295d1cee7" providerId="ADAL" clId="{13CA2EFE-2EDE-424A-9079-6609C7FC3FE8}" dt="2024-11-13T09:28:26.541" v="4691" actId="20577"/>
        <pc:sldMkLst>
          <pc:docMk/>
          <pc:sldMk cId="636867917" sldId="278"/>
        </pc:sldMkLst>
        <pc:spChg chg="mod">
          <ac:chgData name="Michal Smíšek" userId="96165c01-d4e2-468d-8e4a-dc6295d1cee7" providerId="ADAL" clId="{13CA2EFE-2EDE-424A-9079-6609C7FC3FE8}" dt="2024-11-13T09:28:26.541" v="4691" actId="20577"/>
          <ac:spMkLst>
            <pc:docMk/>
            <pc:sldMk cId="636867917" sldId="278"/>
            <ac:spMk id="2" creationId="{4059B7C7-6180-473E-8F27-44CDBF419827}"/>
          </ac:spMkLst>
        </pc:spChg>
        <pc:spChg chg="mod">
          <ac:chgData name="Michal Smíšek" userId="96165c01-d4e2-468d-8e4a-dc6295d1cee7" providerId="ADAL" clId="{13CA2EFE-2EDE-424A-9079-6609C7FC3FE8}" dt="2024-11-12T10:31:17.782" v="1608" actId="20577"/>
          <ac:spMkLst>
            <pc:docMk/>
            <pc:sldMk cId="636867917" sldId="278"/>
            <ac:spMk id="3" creationId="{7C01F28B-EA47-4BEB-8B38-E114C42C8C92}"/>
          </ac:spMkLst>
        </pc:spChg>
      </pc:sldChg>
      <pc:sldChg chg="modSp mod ord">
        <pc:chgData name="Michal Smíšek" userId="96165c01-d4e2-468d-8e4a-dc6295d1cee7" providerId="ADAL" clId="{13CA2EFE-2EDE-424A-9079-6609C7FC3FE8}" dt="2024-11-13T09:27:15.465" v="4677" actId="20577"/>
        <pc:sldMkLst>
          <pc:docMk/>
          <pc:sldMk cId="3355533630" sldId="279"/>
        </pc:sldMkLst>
        <pc:spChg chg="mod">
          <ac:chgData name="Michal Smíšek" userId="96165c01-d4e2-468d-8e4a-dc6295d1cee7" providerId="ADAL" clId="{13CA2EFE-2EDE-424A-9079-6609C7FC3FE8}" dt="2024-11-12T12:13:58.380" v="3064" actId="113"/>
          <ac:spMkLst>
            <pc:docMk/>
            <pc:sldMk cId="3355533630" sldId="279"/>
            <ac:spMk id="2" creationId="{66F7D6BD-1858-4CEE-A63C-E753601D170A}"/>
          </ac:spMkLst>
        </pc:spChg>
        <pc:spChg chg="mod">
          <ac:chgData name="Michal Smíšek" userId="96165c01-d4e2-468d-8e4a-dc6295d1cee7" providerId="ADAL" clId="{13CA2EFE-2EDE-424A-9079-6609C7FC3FE8}" dt="2024-11-13T09:27:15.465" v="4677" actId="20577"/>
          <ac:spMkLst>
            <pc:docMk/>
            <pc:sldMk cId="3355533630" sldId="279"/>
            <ac:spMk id="3" creationId="{83828B42-7037-4E3E-AC22-C8D61444B3A8}"/>
          </ac:spMkLst>
        </pc:spChg>
      </pc:sldChg>
      <pc:sldChg chg="addSp delSp modSp mod modClrScheme chgLayout">
        <pc:chgData name="Michal Smíšek" userId="96165c01-d4e2-468d-8e4a-dc6295d1cee7" providerId="ADAL" clId="{13CA2EFE-2EDE-424A-9079-6609C7FC3FE8}" dt="2024-11-13T13:34:52.121" v="4707" actId="20577"/>
        <pc:sldMkLst>
          <pc:docMk/>
          <pc:sldMk cId="2157277889" sldId="280"/>
        </pc:sldMkLst>
        <pc:spChg chg="mod ord">
          <ac:chgData name="Michal Smíšek" userId="96165c01-d4e2-468d-8e4a-dc6295d1cee7" providerId="ADAL" clId="{13CA2EFE-2EDE-424A-9079-6609C7FC3FE8}" dt="2024-11-11T18:35:26.471" v="248" actId="700"/>
          <ac:spMkLst>
            <pc:docMk/>
            <pc:sldMk cId="2157277889" sldId="280"/>
            <ac:spMk id="2" creationId="{48E7A7B4-7375-4D6B-93AF-B36C4DD22B2D}"/>
          </ac:spMkLst>
        </pc:spChg>
        <pc:spChg chg="mod ord">
          <ac:chgData name="Michal Smíšek" userId="96165c01-d4e2-468d-8e4a-dc6295d1cee7" providerId="ADAL" clId="{13CA2EFE-2EDE-424A-9079-6609C7FC3FE8}" dt="2024-11-13T13:34:52.121" v="4707" actId="20577"/>
          <ac:spMkLst>
            <pc:docMk/>
            <pc:sldMk cId="2157277889" sldId="280"/>
            <ac:spMk id="3" creationId="{6476E545-901E-4B19-A9D3-A04FE0C0C7C1}"/>
          </ac:spMkLst>
        </pc:spChg>
        <pc:spChg chg="add del mod ord">
          <ac:chgData name="Michal Smíšek" userId="96165c01-d4e2-468d-8e4a-dc6295d1cee7" providerId="ADAL" clId="{13CA2EFE-2EDE-424A-9079-6609C7FC3FE8}" dt="2024-11-11T18:35:29.887" v="251"/>
          <ac:spMkLst>
            <pc:docMk/>
            <pc:sldMk cId="2157277889" sldId="280"/>
            <ac:spMk id="4" creationId="{0D9A7AE0-E9C0-4DDB-7AE7-BD200A531777}"/>
          </ac:spMkLst>
        </pc:spChg>
        <pc:spChg chg="add mod">
          <ac:chgData name="Michal Smíšek" userId="96165c01-d4e2-468d-8e4a-dc6295d1cee7" providerId="ADAL" clId="{13CA2EFE-2EDE-424A-9079-6609C7FC3FE8}" dt="2024-11-11T18:42:25.036" v="315" actId="1076"/>
          <ac:spMkLst>
            <pc:docMk/>
            <pc:sldMk cId="2157277889" sldId="280"/>
            <ac:spMk id="5" creationId="{31CE53EC-BEAA-5C50-AB59-54FEFB10D454}"/>
          </ac:spMkLst>
        </pc:spChg>
        <pc:spChg chg="add mod">
          <ac:chgData name="Michal Smíšek" userId="96165c01-d4e2-468d-8e4a-dc6295d1cee7" providerId="ADAL" clId="{13CA2EFE-2EDE-424A-9079-6609C7FC3FE8}" dt="2024-11-12T11:08:12.763" v="1660" actId="20577"/>
          <ac:spMkLst>
            <pc:docMk/>
            <pc:sldMk cId="2157277889" sldId="280"/>
            <ac:spMk id="8" creationId="{C6096A36-22C5-6443-042E-B76CE28704CD}"/>
          </ac:spMkLst>
        </pc:spChg>
        <pc:spChg chg="add mod">
          <ac:chgData name="Michal Smíšek" userId="96165c01-d4e2-468d-8e4a-dc6295d1cee7" providerId="ADAL" clId="{13CA2EFE-2EDE-424A-9079-6609C7FC3FE8}" dt="2024-11-11T18:45:26.875" v="421" actId="14100"/>
          <ac:spMkLst>
            <pc:docMk/>
            <pc:sldMk cId="2157277889" sldId="280"/>
            <ac:spMk id="11" creationId="{78B475EB-9AC7-5FC5-CA3E-C313B714A2A7}"/>
          </ac:spMkLst>
        </pc:spChg>
        <pc:picChg chg="add mod">
          <ac:chgData name="Michal Smíšek" userId="96165c01-d4e2-468d-8e4a-dc6295d1cee7" providerId="ADAL" clId="{13CA2EFE-2EDE-424A-9079-6609C7FC3FE8}" dt="2024-11-11T18:43:13.298" v="359" actId="1076"/>
          <ac:picMkLst>
            <pc:docMk/>
            <pc:sldMk cId="2157277889" sldId="280"/>
            <ac:picMk id="7" creationId="{7053E3CF-2857-FDF9-7C0B-F22CBE4C6777}"/>
          </ac:picMkLst>
        </pc:picChg>
        <pc:picChg chg="add mod">
          <ac:chgData name="Michal Smíšek" userId="96165c01-d4e2-468d-8e4a-dc6295d1cee7" providerId="ADAL" clId="{13CA2EFE-2EDE-424A-9079-6609C7FC3FE8}" dt="2024-11-12T12:09:47.887" v="3017" actId="14100"/>
          <ac:picMkLst>
            <pc:docMk/>
            <pc:sldMk cId="2157277889" sldId="280"/>
            <ac:picMk id="10" creationId="{3B4B1AE2-3DB1-238C-A901-E53AD58ACB71}"/>
          </ac:picMkLst>
        </pc:picChg>
        <pc:picChg chg="add mod">
          <ac:chgData name="Michal Smíšek" userId="96165c01-d4e2-468d-8e4a-dc6295d1cee7" providerId="ADAL" clId="{13CA2EFE-2EDE-424A-9079-6609C7FC3FE8}" dt="2024-11-11T18:42:20.589" v="314" actId="14100"/>
          <ac:picMkLst>
            <pc:docMk/>
            <pc:sldMk cId="2157277889" sldId="280"/>
            <ac:picMk id="1026" creationId="{EDA2F71F-A0A8-D5D1-A038-63252B718B8E}"/>
          </ac:picMkLst>
        </pc:picChg>
      </pc:sldChg>
      <pc:sldChg chg="modSp mod">
        <pc:chgData name="Michal Smíšek" userId="96165c01-d4e2-468d-8e4a-dc6295d1cee7" providerId="ADAL" clId="{13CA2EFE-2EDE-424A-9079-6609C7FC3FE8}" dt="2024-11-11T18:02:57.871" v="91" actId="20577"/>
        <pc:sldMkLst>
          <pc:docMk/>
          <pc:sldMk cId="4104217926" sldId="281"/>
        </pc:sldMkLst>
        <pc:spChg chg="mod">
          <ac:chgData name="Michal Smíšek" userId="96165c01-d4e2-468d-8e4a-dc6295d1cee7" providerId="ADAL" clId="{13CA2EFE-2EDE-424A-9079-6609C7FC3FE8}" dt="2024-11-11T18:02:57.871" v="91" actId="20577"/>
          <ac:spMkLst>
            <pc:docMk/>
            <pc:sldMk cId="4104217926" sldId="281"/>
            <ac:spMk id="3" creationId="{0187534A-4835-41F3-9FD2-7C96ABF1004E}"/>
          </ac:spMkLst>
        </pc:spChg>
      </pc:sldChg>
      <pc:sldChg chg="modSp mod">
        <pc:chgData name="Michal Smíšek" userId="96165c01-d4e2-468d-8e4a-dc6295d1cee7" providerId="ADAL" clId="{13CA2EFE-2EDE-424A-9079-6609C7FC3FE8}" dt="2024-10-28T17:56:38.499" v="0" actId="20577"/>
        <pc:sldMkLst>
          <pc:docMk/>
          <pc:sldMk cId="2603972200" sldId="283"/>
        </pc:sldMkLst>
        <pc:spChg chg="mod">
          <ac:chgData name="Michal Smíšek" userId="96165c01-d4e2-468d-8e4a-dc6295d1cee7" providerId="ADAL" clId="{13CA2EFE-2EDE-424A-9079-6609C7FC3FE8}" dt="2024-10-28T17:56:38.499" v="0" actId="20577"/>
          <ac:spMkLst>
            <pc:docMk/>
            <pc:sldMk cId="2603972200" sldId="283"/>
            <ac:spMk id="2" creationId="{78922361-459F-4A56-BBF7-D2F5E2055D95}"/>
          </ac:spMkLst>
        </pc:spChg>
      </pc:sldChg>
      <pc:sldChg chg="addSp delSp modSp mod">
        <pc:chgData name="Michal Smíšek" userId="96165c01-d4e2-468d-8e4a-dc6295d1cee7" providerId="ADAL" clId="{13CA2EFE-2EDE-424A-9079-6609C7FC3FE8}" dt="2024-11-12T14:27:36.739" v="4320" actId="9405"/>
        <pc:sldMkLst>
          <pc:docMk/>
          <pc:sldMk cId="4066123011" sldId="284"/>
        </pc:sldMkLst>
        <pc:spChg chg="add mod">
          <ac:chgData name="Michal Smíšek" userId="96165c01-d4e2-468d-8e4a-dc6295d1cee7" providerId="ADAL" clId="{13CA2EFE-2EDE-424A-9079-6609C7FC3FE8}" dt="2024-11-12T14:20:36.749" v="4233" actId="1076"/>
          <ac:spMkLst>
            <pc:docMk/>
            <pc:sldMk cId="4066123011" sldId="284"/>
            <ac:spMk id="6" creationId="{105FA0B7-C6C8-7E6F-772D-457A509D342E}"/>
          </ac:spMkLst>
        </pc:spChg>
        <pc:spChg chg="add mod">
          <ac:chgData name="Michal Smíšek" userId="96165c01-d4e2-468d-8e4a-dc6295d1cee7" providerId="ADAL" clId="{13CA2EFE-2EDE-424A-9079-6609C7FC3FE8}" dt="2024-11-12T14:21:53.420" v="4253" actId="255"/>
          <ac:spMkLst>
            <pc:docMk/>
            <pc:sldMk cId="4066123011" sldId="284"/>
            <ac:spMk id="8" creationId="{A8F6CB26-AFC5-B30E-F4E1-17BF0D8BCC73}"/>
          </ac:spMkLst>
        </pc:spChg>
        <pc:spChg chg="add mod">
          <ac:chgData name="Michal Smíšek" userId="96165c01-d4e2-468d-8e4a-dc6295d1cee7" providerId="ADAL" clId="{13CA2EFE-2EDE-424A-9079-6609C7FC3FE8}" dt="2024-11-12T14:24:43.845" v="4295" actId="255"/>
          <ac:spMkLst>
            <pc:docMk/>
            <pc:sldMk cId="4066123011" sldId="284"/>
            <ac:spMk id="15" creationId="{80728882-9BC0-6AAC-7ADF-4B6B4FF8624B}"/>
          </ac:spMkLst>
        </pc:spChg>
        <pc:spChg chg="add mod">
          <ac:chgData name="Michal Smíšek" userId="96165c01-d4e2-468d-8e4a-dc6295d1cee7" providerId="ADAL" clId="{13CA2EFE-2EDE-424A-9079-6609C7FC3FE8}" dt="2024-11-12T14:27:11.689" v="4317" actId="255"/>
          <ac:spMkLst>
            <pc:docMk/>
            <pc:sldMk cId="4066123011" sldId="284"/>
            <ac:spMk id="18" creationId="{B7F1CAC9-2D8C-4B54-34CF-5C8E64CFC00E}"/>
          </ac:spMkLst>
        </pc:spChg>
        <pc:picChg chg="add mod">
          <ac:chgData name="Michal Smíšek" userId="96165c01-d4e2-468d-8e4a-dc6295d1cee7" providerId="ADAL" clId="{13CA2EFE-2EDE-424A-9079-6609C7FC3FE8}" dt="2024-11-12T14:16:26.563" v="4202" actId="1076"/>
          <ac:picMkLst>
            <pc:docMk/>
            <pc:sldMk cId="4066123011" sldId="284"/>
            <ac:picMk id="4" creationId="{044187F5-EE82-2B6C-B24F-E5C77F7B4648}"/>
          </ac:picMkLst>
        </pc:picChg>
        <pc:picChg chg="mod">
          <ac:chgData name="Michal Smíšek" userId="96165c01-d4e2-468d-8e4a-dc6295d1cee7" providerId="ADAL" clId="{13CA2EFE-2EDE-424A-9079-6609C7FC3FE8}" dt="2024-11-12T14:16:18.065" v="4201" actId="1076"/>
          <ac:picMkLst>
            <pc:docMk/>
            <pc:sldMk cId="4066123011" sldId="284"/>
            <ac:picMk id="5" creationId="{1746AD69-F2C5-4615-B9F6-B397E8DA5526}"/>
          </ac:picMkLst>
        </pc:picChg>
        <pc:inkChg chg="add">
          <ac:chgData name="Michal Smíšek" userId="96165c01-d4e2-468d-8e4a-dc6295d1cee7" providerId="ADAL" clId="{13CA2EFE-2EDE-424A-9079-6609C7FC3FE8}" dt="2024-11-12T14:21:04.290" v="4234" actId="9405"/>
          <ac:inkMkLst>
            <pc:docMk/>
            <pc:sldMk cId="4066123011" sldId="284"/>
            <ac:inkMk id="7" creationId="{8E79B3F6-5BB1-D56A-3AB6-B594AE4F5BF5}"/>
          </ac:inkMkLst>
        </pc:inkChg>
        <pc:inkChg chg="add del">
          <ac:chgData name="Michal Smíšek" userId="96165c01-d4e2-468d-8e4a-dc6295d1cee7" providerId="ADAL" clId="{13CA2EFE-2EDE-424A-9079-6609C7FC3FE8}" dt="2024-11-12T14:22:30.281" v="4257" actId="9405"/>
          <ac:inkMkLst>
            <pc:docMk/>
            <pc:sldMk cId="4066123011" sldId="284"/>
            <ac:inkMk id="9" creationId="{602B304B-E10F-10F3-E94A-7662F449DD3B}"/>
          </ac:inkMkLst>
        </pc:inkChg>
        <pc:inkChg chg="add del">
          <ac:chgData name="Michal Smíšek" userId="96165c01-d4e2-468d-8e4a-dc6295d1cee7" providerId="ADAL" clId="{13CA2EFE-2EDE-424A-9079-6609C7FC3FE8}" dt="2024-11-12T14:22:29.968" v="4256" actId="9405"/>
          <ac:inkMkLst>
            <pc:docMk/>
            <pc:sldMk cId="4066123011" sldId="284"/>
            <ac:inkMk id="11" creationId="{3C2A88E0-8D0A-70C4-5F3E-B4B7F9059EA9}"/>
          </ac:inkMkLst>
        </pc:inkChg>
        <pc:inkChg chg="add">
          <ac:chgData name="Michal Smíšek" userId="96165c01-d4e2-468d-8e4a-dc6295d1cee7" providerId="ADAL" clId="{13CA2EFE-2EDE-424A-9079-6609C7FC3FE8}" dt="2024-11-12T14:22:35.876" v="4258" actId="9405"/>
          <ac:inkMkLst>
            <pc:docMk/>
            <pc:sldMk cId="4066123011" sldId="284"/>
            <ac:inkMk id="13" creationId="{076AD5DC-3040-90D9-E52F-B9A212E1AAE6}"/>
          </ac:inkMkLst>
        </pc:inkChg>
        <pc:inkChg chg="add">
          <ac:chgData name="Michal Smíšek" userId="96165c01-d4e2-468d-8e4a-dc6295d1cee7" providerId="ADAL" clId="{13CA2EFE-2EDE-424A-9079-6609C7FC3FE8}" dt="2024-11-12T14:22:40.206" v="4259" actId="9405"/>
          <ac:inkMkLst>
            <pc:docMk/>
            <pc:sldMk cId="4066123011" sldId="284"/>
            <ac:inkMk id="14" creationId="{3EEB7262-4F3F-8E0E-FAE5-2558BFF1F522}"/>
          </ac:inkMkLst>
        </pc:inkChg>
        <pc:inkChg chg="add">
          <ac:chgData name="Michal Smíšek" userId="96165c01-d4e2-468d-8e4a-dc6295d1cee7" providerId="ADAL" clId="{13CA2EFE-2EDE-424A-9079-6609C7FC3FE8}" dt="2024-11-12T14:25:05.334" v="4296" actId="9405"/>
          <ac:inkMkLst>
            <pc:docMk/>
            <pc:sldMk cId="4066123011" sldId="284"/>
            <ac:inkMk id="16" creationId="{6310C268-1DA3-9917-B5ED-7FF7D4FE7D3D}"/>
          </ac:inkMkLst>
        </pc:inkChg>
        <pc:inkChg chg="add">
          <ac:chgData name="Michal Smíšek" userId="96165c01-d4e2-468d-8e4a-dc6295d1cee7" providerId="ADAL" clId="{13CA2EFE-2EDE-424A-9079-6609C7FC3FE8}" dt="2024-11-12T14:25:10.021" v="4297" actId="9405"/>
          <ac:inkMkLst>
            <pc:docMk/>
            <pc:sldMk cId="4066123011" sldId="284"/>
            <ac:inkMk id="17" creationId="{DF8EF16B-1C84-7EE3-572C-0465EF879168}"/>
          </ac:inkMkLst>
        </pc:inkChg>
        <pc:inkChg chg="add">
          <ac:chgData name="Michal Smíšek" userId="96165c01-d4e2-468d-8e4a-dc6295d1cee7" providerId="ADAL" clId="{13CA2EFE-2EDE-424A-9079-6609C7FC3FE8}" dt="2024-11-12T14:27:29.138" v="4318" actId="9405"/>
          <ac:inkMkLst>
            <pc:docMk/>
            <pc:sldMk cId="4066123011" sldId="284"/>
            <ac:inkMk id="19" creationId="{405A7B77-DFCC-A9D0-E3C3-917966EBA394}"/>
          </ac:inkMkLst>
        </pc:inkChg>
        <pc:inkChg chg="add del">
          <ac:chgData name="Michal Smíšek" userId="96165c01-d4e2-468d-8e4a-dc6295d1cee7" providerId="ADAL" clId="{13CA2EFE-2EDE-424A-9079-6609C7FC3FE8}" dt="2024-11-12T14:27:36.739" v="4320" actId="9405"/>
          <ac:inkMkLst>
            <pc:docMk/>
            <pc:sldMk cId="4066123011" sldId="284"/>
            <ac:inkMk id="20" creationId="{F08BCB68-F808-BF86-8E2B-8B06AF4FE8E7}"/>
          </ac:inkMkLst>
        </pc:inkChg>
      </pc:sldChg>
      <pc:sldChg chg="modSp mod ord">
        <pc:chgData name="Michal Smíšek" userId="96165c01-d4e2-468d-8e4a-dc6295d1cee7" providerId="ADAL" clId="{13CA2EFE-2EDE-424A-9079-6609C7FC3FE8}" dt="2024-11-11T20:11:45.043" v="564" actId="20577"/>
        <pc:sldMkLst>
          <pc:docMk/>
          <pc:sldMk cId="3484748673" sldId="287"/>
        </pc:sldMkLst>
        <pc:spChg chg="mod">
          <ac:chgData name="Michal Smíšek" userId="96165c01-d4e2-468d-8e4a-dc6295d1cee7" providerId="ADAL" clId="{13CA2EFE-2EDE-424A-9079-6609C7FC3FE8}" dt="2024-11-11T20:11:45.043" v="564" actId="20577"/>
          <ac:spMkLst>
            <pc:docMk/>
            <pc:sldMk cId="3484748673" sldId="287"/>
            <ac:spMk id="5" creationId="{C60B51C8-E960-4920-8F6E-1BB4384A7F8A}"/>
          </ac:spMkLst>
        </pc:spChg>
      </pc:sldChg>
      <pc:sldChg chg="ord">
        <pc:chgData name="Michal Smíšek" userId="96165c01-d4e2-468d-8e4a-dc6295d1cee7" providerId="ADAL" clId="{13CA2EFE-2EDE-424A-9079-6609C7FC3FE8}" dt="2024-11-11T20:10:37.674" v="482"/>
        <pc:sldMkLst>
          <pc:docMk/>
          <pc:sldMk cId="3674485420" sldId="288"/>
        </pc:sldMkLst>
      </pc:sldChg>
      <pc:sldChg chg="modSp mod">
        <pc:chgData name="Michal Smíšek" userId="96165c01-d4e2-468d-8e4a-dc6295d1cee7" providerId="ADAL" clId="{13CA2EFE-2EDE-424A-9079-6609C7FC3FE8}" dt="2024-11-12T10:32:05.805" v="1611" actId="20577"/>
        <pc:sldMkLst>
          <pc:docMk/>
          <pc:sldMk cId="3892527894" sldId="289"/>
        </pc:sldMkLst>
        <pc:spChg chg="mod">
          <ac:chgData name="Michal Smíšek" userId="96165c01-d4e2-468d-8e4a-dc6295d1cee7" providerId="ADAL" clId="{13CA2EFE-2EDE-424A-9079-6609C7FC3FE8}" dt="2024-11-12T10:32:05.805" v="1611" actId="20577"/>
          <ac:spMkLst>
            <pc:docMk/>
            <pc:sldMk cId="3892527894" sldId="289"/>
            <ac:spMk id="3" creationId="{39E24FD0-A63C-4C0B-A1FA-200B0E6F0620}"/>
          </ac:spMkLst>
        </pc:spChg>
      </pc:sldChg>
      <pc:sldChg chg="modSp add del mod">
        <pc:chgData name="Michal Smíšek" userId="96165c01-d4e2-468d-8e4a-dc6295d1cee7" providerId="ADAL" clId="{13CA2EFE-2EDE-424A-9079-6609C7FC3FE8}" dt="2024-11-12T10:48:50.273" v="1658" actId="2696"/>
        <pc:sldMkLst>
          <pc:docMk/>
          <pc:sldMk cId="846331468" sldId="292"/>
        </pc:sldMkLst>
        <pc:spChg chg="mod">
          <ac:chgData name="Michal Smíšek" userId="96165c01-d4e2-468d-8e4a-dc6295d1cee7" providerId="ADAL" clId="{13CA2EFE-2EDE-424A-9079-6609C7FC3FE8}" dt="2024-11-11T20:21:52.213" v="626" actId="207"/>
          <ac:spMkLst>
            <pc:docMk/>
            <pc:sldMk cId="846331468" sldId="292"/>
            <ac:spMk id="5" creationId="{D263BAE2-3C60-B3B0-B227-3D3FDF24341D}"/>
          </ac:spMkLst>
        </pc:spChg>
      </pc:sldChg>
      <pc:sldChg chg="addSp delSp modSp new mod modClrScheme chgLayout">
        <pc:chgData name="Michal Smíšek" userId="96165c01-d4e2-468d-8e4a-dc6295d1cee7" providerId="ADAL" clId="{13CA2EFE-2EDE-424A-9079-6609C7FC3FE8}" dt="2024-11-12T12:01:35.560" v="2816" actId="255"/>
        <pc:sldMkLst>
          <pc:docMk/>
          <pc:sldMk cId="2935859001" sldId="293"/>
        </pc:sldMkLst>
        <pc:spChg chg="mod ord">
          <ac:chgData name="Michal Smíšek" userId="96165c01-d4e2-468d-8e4a-dc6295d1cee7" providerId="ADAL" clId="{13CA2EFE-2EDE-424A-9079-6609C7FC3FE8}" dt="2024-11-12T11:34:04.251" v="2459" actId="700"/>
          <ac:spMkLst>
            <pc:docMk/>
            <pc:sldMk cId="2935859001" sldId="293"/>
            <ac:spMk id="2" creationId="{156202CB-CC2B-1531-DBE3-1BBEE83A24C9}"/>
          </ac:spMkLst>
        </pc:spChg>
        <pc:spChg chg="mod ord">
          <ac:chgData name="Michal Smíšek" userId="96165c01-d4e2-468d-8e4a-dc6295d1cee7" providerId="ADAL" clId="{13CA2EFE-2EDE-424A-9079-6609C7FC3FE8}" dt="2024-11-12T11:48:31.888" v="2698" actId="20577"/>
          <ac:spMkLst>
            <pc:docMk/>
            <pc:sldMk cId="2935859001" sldId="293"/>
            <ac:spMk id="3" creationId="{D0167979-1ECC-D4AF-F9C7-5C1B35182571}"/>
          </ac:spMkLst>
        </pc:spChg>
        <pc:spChg chg="add del mod ord">
          <ac:chgData name="Michal Smíšek" userId="96165c01-d4e2-468d-8e4a-dc6295d1cee7" providerId="ADAL" clId="{13CA2EFE-2EDE-424A-9079-6609C7FC3FE8}" dt="2024-11-12T11:34:04.251" v="2459" actId="700"/>
          <ac:spMkLst>
            <pc:docMk/>
            <pc:sldMk cId="2935859001" sldId="293"/>
            <ac:spMk id="4" creationId="{6123CF2B-4716-6A8E-C7DA-C0E977E006C4}"/>
          </ac:spMkLst>
        </pc:spChg>
        <pc:spChg chg="add del mod ord">
          <ac:chgData name="Michal Smíšek" userId="96165c01-d4e2-468d-8e4a-dc6295d1cee7" providerId="ADAL" clId="{13CA2EFE-2EDE-424A-9079-6609C7FC3FE8}" dt="2024-11-12T11:34:04.251" v="2459" actId="700"/>
          <ac:spMkLst>
            <pc:docMk/>
            <pc:sldMk cId="2935859001" sldId="293"/>
            <ac:spMk id="5" creationId="{8858EE44-6A34-DFB6-55CB-48AADEB34567}"/>
          </ac:spMkLst>
        </pc:spChg>
        <pc:spChg chg="add del mod ord">
          <ac:chgData name="Michal Smíšek" userId="96165c01-d4e2-468d-8e4a-dc6295d1cee7" providerId="ADAL" clId="{13CA2EFE-2EDE-424A-9079-6609C7FC3FE8}" dt="2024-11-12T11:34:04.251" v="2459" actId="700"/>
          <ac:spMkLst>
            <pc:docMk/>
            <pc:sldMk cId="2935859001" sldId="293"/>
            <ac:spMk id="6" creationId="{322B6516-A1A9-3934-F10E-01B71C6C2FA1}"/>
          </ac:spMkLst>
        </pc:spChg>
        <pc:spChg chg="add del mod ord">
          <ac:chgData name="Michal Smíšek" userId="96165c01-d4e2-468d-8e4a-dc6295d1cee7" providerId="ADAL" clId="{13CA2EFE-2EDE-424A-9079-6609C7FC3FE8}" dt="2024-11-12T11:39:22.030" v="2532" actId="478"/>
          <ac:spMkLst>
            <pc:docMk/>
            <pc:sldMk cId="2935859001" sldId="293"/>
            <ac:spMk id="7" creationId="{CA7EC585-38E6-D257-6990-B2421CC7F0C1}"/>
          </ac:spMkLst>
        </pc:spChg>
        <pc:spChg chg="add del mod">
          <ac:chgData name="Michal Smíšek" userId="96165c01-d4e2-468d-8e4a-dc6295d1cee7" providerId="ADAL" clId="{13CA2EFE-2EDE-424A-9079-6609C7FC3FE8}" dt="2024-11-12T11:39:22.032" v="2534"/>
          <ac:spMkLst>
            <pc:docMk/>
            <pc:sldMk cId="2935859001" sldId="293"/>
            <ac:spMk id="8" creationId="{4058A844-3587-8E4B-0089-4FD393F4DF22}"/>
          </ac:spMkLst>
        </pc:spChg>
        <pc:spChg chg="add mod">
          <ac:chgData name="Michal Smíšek" userId="96165c01-d4e2-468d-8e4a-dc6295d1cee7" providerId="ADAL" clId="{13CA2EFE-2EDE-424A-9079-6609C7FC3FE8}" dt="2024-11-12T12:01:13.576" v="2815" actId="1076"/>
          <ac:spMkLst>
            <pc:docMk/>
            <pc:sldMk cId="2935859001" sldId="293"/>
            <ac:spMk id="9" creationId="{A21F32BA-BDDD-6A66-76ED-C3171C46AD7D}"/>
          </ac:spMkLst>
        </pc:spChg>
        <pc:spChg chg="add mod">
          <ac:chgData name="Michal Smíšek" userId="96165c01-d4e2-468d-8e4a-dc6295d1cee7" providerId="ADAL" clId="{13CA2EFE-2EDE-424A-9079-6609C7FC3FE8}" dt="2024-11-12T11:49:30.554" v="2726" actId="255"/>
          <ac:spMkLst>
            <pc:docMk/>
            <pc:sldMk cId="2935859001" sldId="293"/>
            <ac:spMk id="12" creationId="{57F4E240-DDA6-9EA3-ADD9-968A15698AEB}"/>
          </ac:spMkLst>
        </pc:spChg>
        <pc:spChg chg="add mod">
          <ac:chgData name="Michal Smíšek" userId="96165c01-d4e2-468d-8e4a-dc6295d1cee7" providerId="ADAL" clId="{13CA2EFE-2EDE-424A-9079-6609C7FC3FE8}" dt="2024-11-12T12:01:35.560" v="2816" actId="255"/>
          <ac:spMkLst>
            <pc:docMk/>
            <pc:sldMk cId="2935859001" sldId="293"/>
            <ac:spMk id="15" creationId="{B136F648-7E9F-C03A-E379-7F1002BD7474}"/>
          </ac:spMkLst>
        </pc:spChg>
        <pc:spChg chg="add mod">
          <ac:chgData name="Michal Smíšek" userId="96165c01-d4e2-468d-8e4a-dc6295d1cee7" providerId="ADAL" clId="{13CA2EFE-2EDE-424A-9079-6609C7FC3FE8}" dt="2024-11-12T12:00:52.356" v="2813" actId="255"/>
          <ac:spMkLst>
            <pc:docMk/>
            <pc:sldMk cId="2935859001" sldId="293"/>
            <ac:spMk id="18" creationId="{9BABF674-04BB-0F7B-89A4-7985781F9F03}"/>
          </ac:spMkLst>
        </pc:spChg>
        <pc:picChg chg="add mod">
          <ac:chgData name="Michal Smíšek" userId="96165c01-d4e2-468d-8e4a-dc6295d1cee7" providerId="ADAL" clId="{13CA2EFE-2EDE-424A-9079-6609C7FC3FE8}" dt="2024-11-12T11:45:56.623" v="2689" actId="1076"/>
          <ac:picMkLst>
            <pc:docMk/>
            <pc:sldMk cId="2935859001" sldId="293"/>
            <ac:picMk id="11" creationId="{40ED6E6C-1F26-AF66-472B-3ECC2345BEEE}"/>
          </ac:picMkLst>
        </pc:picChg>
        <pc:picChg chg="add mod">
          <ac:chgData name="Michal Smíšek" userId="96165c01-d4e2-468d-8e4a-dc6295d1cee7" providerId="ADAL" clId="{13CA2EFE-2EDE-424A-9079-6609C7FC3FE8}" dt="2024-11-12T11:55:44.138" v="2730" actId="14100"/>
          <ac:picMkLst>
            <pc:docMk/>
            <pc:sldMk cId="2935859001" sldId="293"/>
            <ac:picMk id="14" creationId="{01BF6A1C-CD3C-7BA2-F851-8A7C376ECC5F}"/>
          </ac:picMkLst>
        </pc:picChg>
        <pc:picChg chg="add mod">
          <ac:chgData name="Michal Smíšek" userId="96165c01-d4e2-468d-8e4a-dc6295d1cee7" providerId="ADAL" clId="{13CA2EFE-2EDE-424A-9079-6609C7FC3FE8}" dt="2024-11-12T12:00:23.271" v="2778" actId="1076"/>
          <ac:picMkLst>
            <pc:docMk/>
            <pc:sldMk cId="2935859001" sldId="293"/>
            <ac:picMk id="17" creationId="{95BC66CC-B1D3-C3F5-E476-02C65B04EC7D}"/>
          </ac:picMkLst>
        </pc:picChg>
      </pc:sldChg>
      <pc:sldChg chg="addSp delSp modSp new mod modClrScheme chgLayout">
        <pc:chgData name="Michal Smíšek" userId="96165c01-d4e2-468d-8e4a-dc6295d1cee7" providerId="ADAL" clId="{13CA2EFE-2EDE-424A-9079-6609C7FC3FE8}" dt="2024-11-12T15:49:02.407" v="4337" actId="20577"/>
        <pc:sldMkLst>
          <pc:docMk/>
          <pc:sldMk cId="3675116989" sldId="294"/>
        </pc:sldMkLst>
        <pc:spChg chg="mod ord">
          <ac:chgData name="Michal Smíšek" userId="96165c01-d4e2-468d-8e4a-dc6295d1cee7" providerId="ADAL" clId="{13CA2EFE-2EDE-424A-9079-6609C7FC3FE8}" dt="2024-11-12T12:36:08.942" v="3576" actId="27636"/>
          <ac:spMkLst>
            <pc:docMk/>
            <pc:sldMk cId="3675116989" sldId="294"/>
            <ac:spMk id="2" creationId="{46E28F62-05DF-34A1-1AA1-E6CC1DC56C1E}"/>
          </ac:spMkLst>
        </pc:spChg>
        <pc:spChg chg="del mod ord">
          <ac:chgData name="Michal Smíšek" userId="96165c01-d4e2-468d-8e4a-dc6295d1cee7" providerId="ADAL" clId="{13CA2EFE-2EDE-424A-9079-6609C7FC3FE8}" dt="2024-11-12T12:50:19.259" v="3916" actId="26606"/>
          <ac:spMkLst>
            <pc:docMk/>
            <pc:sldMk cId="3675116989" sldId="294"/>
            <ac:spMk id="3" creationId="{20556CA4-9902-2B90-F6D9-8E8AF3FFDCBF}"/>
          </ac:spMkLst>
        </pc:spChg>
        <pc:spChg chg="add del mod ord">
          <ac:chgData name="Michal Smíšek" userId="96165c01-d4e2-468d-8e4a-dc6295d1cee7" providerId="ADAL" clId="{13CA2EFE-2EDE-424A-9079-6609C7FC3FE8}" dt="2024-11-12T12:37:01.220" v="3581" actId="478"/>
          <ac:spMkLst>
            <pc:docMk/>
            <pc:sldMk cId="3675116989" sldId="294"/>
            <ac:spMk id="4" creationId="{827F2F88-59AF-7236-3CBD-F6DE4454057A}"/>
          </ac:spMkLst>
        </pc:spChg>
        <pc:spChg chg="add mod">
          <ac:chgData name="Michal Smíšek" userId="96165c01-d4e2-468d-8e4a-dc6295d1cee7" providerId="ADAL" clId="{13CA2EFE-2EDE-424A-9079-6609C7FC3FE8}" dt="2024-11-12T12:41:05.268" v="3680" actId="1076"/>
          <ac:spMkLst>
            <pc:docMk/>
            <pc:sldMk cId="3675116989" sldId="294"/>
            <ac:spMk id="5" creationId="{EE614335-AC68-1279-AD19-846F9F617A6D}"/>
          </ac:spMkLst>
        </pc:spChg>
        <pc:spChg chg="add mod">
          <ac:chgData name="Michal Smíšek" userId="96165c01-d4e2-468d-8e4a-dc6295d1cee7" providerId="ADAL" clId="{13CA2EFE-2EDE-424A-9079-6609C7FC3FE8}" dt="2024-11-12T12:42:02.169" v="3744" actId="255"/>
          <ac:spMkLst>
            <pc:docMk/>
            <pc:sldMk cId="3675116989" sldId="294"/>
            <ac:spMk id="6" creationId="{C906AFA3-1CEA-0050-A589-1D6A652B69C2}"/>
          </ac:spMkLst>
        </pc:spChg>
        <pc:spChg chg="add mod">
          <ac:chgData name="Michal Smíšek" userId="96165c01-d4e2-468d-8e4a-dc6295d1cee7" providerId="ADAL" clId="{13CA2EFE-2EDE-424A-9079-6609C7FC3FE8}" dt="2024-11-12T12:44:44.568" v="3797" actId="14100"/>
          <ac:spMkLst>
            <pc:docMk/>
            <pc:sldMk cId="3675116989" sldId="294"/>
            <ac:spMk id="7" creationId="{A14179C0-AD77-322F-FF49-301C235AF33A}"/>
          </ac:spMkLst>
        </pc:spChg>
        <pc:spChg chg="add mod">
          <ac:chgData name="Michal Smíšek" userId="96165c01-d4e2-468d-8e4a-dc6295d1cee7" providerId="ADAL" clId="{13CA2EFE-2EDE-424A-9079-6609C7FC3FE8}" dt="2024-11-12T15:48:41.066" v="4329" actId="1076"/>
          <ac:spMkLst>
            <pc:docMk/>
            <pc:sldMk cId="3675116989" sldId="294"/>
            <ac:spMk id="10" creationId="{9C3C35C2-84C0-78A0-9A9D-DB7B018CB6B7}"/>
          </ac:spMkLst>
        </pc:spChg>
        <pc:graphicFrameChg chg="add mod">
          <ac:chgData name="Michal Smíšek" userId="96165c01-d4e2-468d-8e4a-dc6295d1cee7" providerId="ADAL" clId="{13CA2EFE-2EDE-424A-9079-6609C7FC3FE8}" dt="2024-11-12T15:49:02.407" v="4337" actId="20577"/>
          <ac:graphicFrameMkLst>
            <pc:docMk/>
            <pc:sldMk cId="3675116989" sldId="294"/>
            <ac:graphicFrameMk id="1032" creationId="{B433E8AE-9C12-EFC1-C7F6-E0797FF74EF5}"/>
          </ac:graphicFrameMkLst>
        </pc:graphicFrameChg>
        <pc:picChg chg="add mod">
          <ac:chgData name="Michal Smíšek" userId="96165c01-d4e2-468d-8e4a-dc6295d1cee7" providerId="ADAL" clId="{13CA2EFE-2EDE-424A-9079-6609C7FC3FE8}" dt="2024-11-12T12:49:10.480" v="3815" actId="1076"/>
          <ac:picMkLst>
            <pc:docMk/>
            <pc:sldMk cId="3675116989" sldId="294"/>
            <ac:picMk id="9" creationId="{63713FC8-373E-AE9F-DFB6-DA29F0377147}"/>
          </ac:picMkLst>
        </pc:picChg>
        <pc:picChg chg="add mod">
          <ac:chgData name="Michal Smíšek" userId="96165c01-d4e2-468d-8e4a-dc6295d1cee7" providerId="ADAL" clId="{13CA2EFE-2EDE-424A-9079-6609C7FC3FE8}" dt="2024-11-12T15:48:23.917" v="4328" actId="1076"/>
          <ac:picMkLst>
            <pc:docMk/>
            <pc:sldMk cId="3675116989" sldId="294"/>
            <ac:picMk id="11" creationId="{7E8A4880-8C9B-A548-45F9-3AEFA9AEEB67}"/>
          </ac:picMkLst>
        </pc:picChg>
        <pc:picChg chg="add del mod">
          <ac:chgData name="Michal Smíšek" userId="96165c01-d4e2-468d-8e4a-dc6295d1cee7" providerId="ADAL" clId="{13CA2EFE-2EDE-424A-9079-6609C7FC3FE8}" dt="2024-11-12T15:47:58.595" v="4325" actId="478"/>
          <ac:picMkLst>
            <pc:docMk/>
            <pc:sldMk cId="3675116989" sldId="294"/>
            <ac:picMk id="1026" creationId="{E7B1E962-1CF5-1F09-7AC1-EA49159EB6E6}"/>
          </ac:picMkLst>
        </pc:picChg>
        <pc:picChg chg="add mod">
          <ac:chgData name="Michal Smíšek" userId="96165c01-d4e2-468d-8e4a-dc6295d1cee7" providerId="ADAL" clId="{13CA2EFE-2EDE-424A-9079-6609C7FC3FE8}" dt="2024-11-12T12:40:57.691" v="3678" actId="1076"/>
          <ac:picMkLst>
            <pc:docMk/>
            <pc:sldMk cId="3675116989" sldId="294"/>
            <ac:picMk id="1028" creationId="{43845018-EFD4-ABA5-CB34-0B19A065B267}"/>
          </ac:picMkLst>
        </pc:picChg>
        <pc:picChg chg="add mod">
          <ac:chgData name="Michal Smíšek" userId="96165c01-d4e2-468d-8e4a-dc6295d1cee7" providerId="ADAL" clId="{13CA2EFE-2EDE-424A-9079-6609C7FC3FE8}" dt="2024-11-12T12:43:51.561" v="3748" actId="1076"/>
          <ac:picMkLst>
            <pc:docMk/>
            <pc:sldMk cId="3675116989" sldId="294"/>
            <ac:picMk id="1030" creationId="{716DBEBB-D65D-032E-8864-1F7E91C71238}"/>
          </ac:picMkLst>
        </pc:picChg>
      </pc:sldChg>
      <pc:sldChg chg="addSp delSp modSp new mod setBg">
        <pc:chgData name="Michal Smíšek" userId="96165c01-d4e2-468d-8e4a-dc6295d1cee7" providerId="ADAL" clId="{13CA2EFE-2EDE-424A-9079-6609C7FC3FE8}" dt="2024-11-12T12:12:08.790" v="3020" actId="26606"/>
        <pc:sldMkLst>
          <pc:docMk/>
          <pc:sldMk cId="1859234998" sldId="295"/>
        </pc:sldMkLst>
        <pc:spChg chg="del">
          <ac:chgData name="Michal Smíšek" userId="96165c01-d4e2-468d-8e4a-dc6295d1cee7" providerId="ADAL" clId="{13CA2EFE-2EDE-424A-9079-6609C7FC3FE8}" dt="2024-11-12T12:12:08.790" v="3020" actId="26606"/>
          <ac:spMkLst>
            <pc:docMk/>
            <pc:sldMk cId="1859234998" sldId="295"/>
            <ac:spMk id="2" creationId="{7D857968-0CAC-642A-1501-2D61D08A2673}"/>
          </ac:spMkLst>
        </pc:spChg>
        <pc:spChg chg="del">
          <ac:chgData name="Michal Smíšek" userId="96165c01-d4e2-468d-8e4a-dc6295d1cee7" providerId="ADAL" clId="{13CA2EFE-2EDE-424A-9079-6609C7FC3FE8}" dt="2024-11-12T12:12:08.790" v="3020" actId="26606"/>
          <ac:spMkLst>
            <pc:docMk/>
            <pc:sldMk cId="1859234998" sldId="295"/>
            <ac:spMk id="3" creationId="{AED15703-67B7-A0B2-C016-CDA8058A2A4C}"/>
          </ac:spMkLst>
        </pc:spChg>
        <pc:spChg chg="add">
          <ac:chgData name="Michal Smíšek" userId="96165c01-d4e2-468d-8e4a-dc6295d1cee7" providerId="ADAL" clId="{13CA2EFE-2EDE-424A-9079-6609C7FC3FE8}" dt="2024-11-12T12:12:08.790" v="3020" actId="26606"/>
          <ac:spMkLst>
            <pc:docMk/>
            <pc:sldMk cId="1859234998" sldId="295"/>
            <ac:spMk id="10" creationId="{32BC26D8-82FB-445E-AA49-62A77D7C1EE0}"/>
          </ac:spMkLst>
        </pc:spChg>
        <pc:spChg chg="add">
          <ac:chgData name="Michal Smíšek" userId="96165c01-d4e2-468d-8e4a-dc6295d1cee7" providerId="ADAL" clId="{13CA2EFE-2EDE-424A-9079-6609C7FC3FE8}" dt="2024-11-12T12:12:08.790" v="3020" actId="26606"/>
          <ac:spMkLst>
            <pc:docMk/>
            <pc:sldMk cId="1859234998" sldId="295"/>
            <ac:spMk id="12" creationId="{CB44330D-EA18-4254-AA95-EB49948539B8}"/>
          </ac:spMkLst>
        </pc:spChg>
        <pc:picChg chg="add mod">
          <ac:chgData name="Michal Smíšek" userId="96165c01-d4e2-468d-8e4a-dc6295d1cee7" providerId="ADAL" clId="{13CA2EFE-2EDE-424A-9079-6609C7FC3FE8}" dt="2024-11-12T12:12:08.790" v="3020" actId="26606"/>
          <ac:picMkLst>
            <pc:docMk/>
            <pc:sldMk cId="1859234998" sldId="295"/>
            <ac:picMk id="5" creationId="{CCAD3DC6-D058-EADC-FF63-C19C46C7B9D0}"/>
          </ac:picMkLst>
        </pc:picChg>
      </pc:sldChg>
    </pc:docChg>
  </pc:docChgLst>
  <pc:docChgLst>
    <pc:chgData name="Michal Smíšek" userId="S::427952@muni.cz::96165c01-d4e2-468d-8e4a-dc6295d1cee7" providerId="AD" clId="Web-{CDFB7754-4818-1E30-C621-3A4BFB4C0880}"/>
    <pc:docChg chg="modSld">
      <pc:chgData name="Michal Smíšek" userId="S::427952@muni.cz::96165c01-d4e2-468d-8e4a-dc6295d1cee7" providerId="AD" clId="Web-{CDFB7754-4818-1E30-C621-3A4BFB4C0880}" dt="2023-10-31T11:39:19.589" v="1" actId="20577"/>
      <pc:docMkLst>
        <pc:docMk/>
      </pc:docMkLst>
      <pc:sldChg chg="modSp">
        <pc:chgData name="Michal Smíšek" userId="S::427952@muni.cz::96165c01-d4e2-468d-8e4a-dc6295d1cee7" providerId="AD" clId="Web-{CDFB7754-4818-1E30-C621-3A4BFB4C0880}" dt="2023-10-31T11:39:19.589" v="1" actId="20577"/>
        <pc:sldMkLst>
          <pc:docMk/>
          <pc:sldMk cId="3305306615" sldId="263"/>
        </pc:sldMkLst>
        <pc:spChg chg="mod">
          <ac:chgData name="Michal Smíšek" userId="S::427952@muni.cz::96165c01-d4e2-468d-8e4a-dc6295d1cee7" providerId="AD" clId="Web-{CDFB7754-4818-1E30-C621-3A4BFB4C0880}" dt="2023-10-31T11:39:19.589" v="1" actId="20577"/>
          <ac:spMkLst>
            <pc:docMk/>
            <pc:sldMk cId="3305306615" sldId="263"/>
            <ac:spMk id="6" creationId="{EE4056FF-82DD-4DB2-906D-4816A6DF574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7B9EE2-B102-42E9-8C59-E6AEF3EA7D2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56D643-9166-4DC9-B853-7E846941C695}">
      <dgm:prSet/>
      <dgm:spPr/>
      <dgm:t>
        <a:bodyPr/>
        <a:lstStyle/>
        <a:p>
          <a:r>
            <a:rPr lang="cs-CZ" dirty="0"/>
            <a:t>Z předchozího období pokračuje produkce kamenných nádob. Materiál: </a:t>
          </a:r>
          <a:r>
            <a:rPr lang="cs-CZ" dirty="0" err="1"/>
            <a:t>serpentinit</a:t>
          </a:r>
          <a:r>
            <a:rPr lang="cs-CZ" dirty="0"/>
            <a:t>, kalcit, gabro, brekcie, vápenec. Tvary misky, </a:t>
          </a:r>
          <a:r>
            <a:rPr lang="cs-CZ" dirty="0" err="1"/>
            <a:t>alabastrony</a:t>
          </a:r>
          <a:r>
            <a:rPr lang="cs-CZ" dirty="0"/>
            <a:t>. </a:t>
          </a:r>
          <a:endParaRPr lang="en-US" dirty="0"/>
        </a:p>
      </dgm:t>
    </dgm:pt>
    <dgm:pt modelId="{46AC19C2-4232-4EE5-BC80-7DC04CD6A7F3}" type="parTrans" cxnId="{715D1DB6-B862-46BE-B49A-0DBBFC9274CB}">
      <dgm:prSet/>
      <dgm:spPr/>
      <dgm:t>
        <a:bodyPr/>
        <a:lstStyle/>
        <a:p>
          <a:endParaRPr lang="en-US"/>
        </a:p>
      </dgm:t>
    </dgm:pt>
    <dgm:pt modelId="{2FFA681B-70B1-48E1-A061-AA989E2A80DC}" type="sibTrans" cxnId="{715D1DB6-B862-46BE-B49A-0DBBFC9274CB}">
      <dgm:prSet/>
      <dgm:spPr/>
      <dgm:t>
        <a:bodyPr/>
        <a:lstStyle/>
        <a:p>
          <a:endParaRPr lang="en-US"/>
        </a:p>
      </dgm:t>
    </dgm:pt>
    <dgm:pt modelId="{C5FF0169-3C98-4146-8953-A8EFBFFA9894}">
      <dgm:prSet/>
      <dgm:spPr/>
      <dgm:t>
        <a:bodyPr/>
        <a:lstStyle/>
        <a:p>
          <a:r>
            <a:rPr lang="cs-CZ"/>
            <a:t>Kovové nádoby jsou velmi vzácné. Přímo z Kréty pochází pouze jeden stříbrný Kantharos</a:t>
          </a:r>
          <a:endParaRPr lang="en-US"/>
        </a:p>
      </dgm:t>
    </dgm:pt>
    <dgm:pt modelId="{50F23B6E-DF64-413C-9B85-C555C36F3480}" type="parTrans" cxnId="{8869D69A-FD4E-4C56-95B8-90A3B66BB74F}">
      <dgm:prSet/>
      <dgm:spPr/>
      <dgm:t>
        <a:bodyPr/>
        <a:lstStyle/>
        <a:p>
          <a:endParaRPr lang="en-US"/>
        </a:p>
      </dgm:t>
    </dgm:pt>
    <dgm:pt modelId="{E1A4F63F-EA0E-457F-9101-38D1DE2A4E36}" type="sibTrans" cxnId="{8869D69A-FD4E-4C56-95B8-90A3B66BB74F}">
      <dgm:prSet/>
      <dgm:spPr/>
      <dgm:t>
        <a:bodyPr/>
        <a:lstStyle/>
        <a:p>
          <a:endParaRPr lang="en-US"/>
        </a:p>
      </dgm:t>
    </dgm:pt>
    <dgm:pt modelId="{00D28918-06B4-4D01-B7A5-E6A5E66CD8F2}">
      <dgm:prSet/>
      <dgm:spPr/>
      <dgm:t>
        <a:bodyPr/>
        <a:lstStyle/>
        <a:p>
          <a:r>
            <a:rPr lang="cs-CZ"/>
            <a:t>Rovněž pokračuje produkce šperků. Objevuje se technika granulace (zlaté/stříbrné kuličky přilepované na předmět). </a:t>
          </a:r>
          <a:endParaRPr lang="en-US"/>
        </a:p>
      </dgm:t>
    </dgm:pt>
    <dgm:pt modelId="{038F5720-74E3-419F-9194-053EFB9BC48B}" type="parTrans" cxnId="{971875B7-4283-405A-869D-9FB3B6195D3D}">
      <dgm:prSet/>
      <dgm:spPr/>
      <dgm:t>
        <a:bodyPr/>
        <a:lstStyle/>
        <a:p>
          <a:endParaRPr lang="en-US"/>
        </a:p>
      </dgm:t>
    </dgm:pt>
    <dgm:pt modelId="{31BEAE98-6594-4BFF-A0BC-A10784F06A61}" type="sibTrans" cxnId="{971875B7-4283-405A-869D-9FB3B6195D3D}">
      <dgm:prSet/>
      <dgm:spPr/>
      <dgm:t>
        <a:bodyPr/>
        <a:lstStyle/>
        <a:p>
          <a:endParaRPr lang="en-US"/>
        </a:p>
      </dgm:t>
    </dgm:pt>
    <dgm:pt modelId="{F9C3171D-0E76-4670-82E9-340D0ECDE3FC}">
      <dgm:prSet/>
      <dgm:spPr/>
      <dgm:t>
        <a:bodyPr/>
        <a:lstStyle/>
        <a:p>
          <a:r>
            <a:rPr lang="cs-CZ"/>
            <a:t>Mezi zbraněmi se objevují dlouhé bronzové dýky se zlatou rukojetí. Od období MM II se začínají produkovat meče (minojský typ A). </a:t>
          </a:r>
          <a:endParaRPr lang="en-US"/>
        </a:p>
      </dgm:t>
    </dgm:pt>
    <dgm:pt modelId="{2680E2E9-9566-4399-8A62-B4E4933F580D}" type="parTrans" cxnId="{2724AA84-6304-4622-86ED-7B4783681F5E}">
      <dgm:prSet/>
      <dgm:spPr/>
      <dgm:t>
        <a:bodyPr/>
        <a:lstStyle/>
        <a:p>
          <a:endParaRPr lang="en-US"/>
        </a:p>
      </dgm:t>
    </dgm:pt>
    <dgm:pt modelId="{633372F0-9D7C-45DF-BC0F-E031A4B01285}" type="sibTrans" cxnId="{2724AA84-6304-4622-86ED-7B4783681F5E}">
      <dgm:prSet/>
      <dgm:spPr/>
      <dgm:t>
        <a:bodyPr/>
        <a:lstStyle/>
        <a:p>
          <a:endParaRPr lang="en-US"/>
        </a:p>
      </dgm:t>
    </dgm:pt>
    <dgm:pt modelId="{8A2F3FF9-45F4-4DB7-AE4A-3D3432D0B0E8}" type="pres">
      <dgm:prSet presAssocID="{D67B9EE2-B102-42E9-8C59-E6AEF3EA7D27}" presName="linear" presStyleCnt="0">
        <dgm:presLayoutVars>
          <dgm:animLvl val="lvl"/>
          <dgm:resizeHandles val="exact"/>
        </dgm:presLayoutVars>
      </dgm:prSet>
      <dgm:spPr/>
    </dgm:pt>
    <dgm:pt modelId="{2F662444-941C-425A-84A5-06BAF5B8ABAF}" type="pres">
      <dgm:prSet presAssocID="{1E56D643-9166-4DC9-B853-7E846941C69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D144C54-B88B-4B51-A45F-9B7AB142D5D6}" type="pres">
      <dgm:prSet presAssocID="{2FFA681B-70B1-48E1-A061-AA989E2A80DC}" presName="spacer" presStyleCnt="0"/>
      <dgm:spPr/>
    </dgm:pt>
    <dgm:pt modelId="{4B4EBE7E-158F-4A87-9B26-F7FF9C6BBD55}" type="pres">
      <dgm:prSet presAssocID="{C5FF0169-3C98-4146-8953-A8EFBFFA98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4311BC4-EB8B-44AC-A31D-AA1EEBE76908}" type="pres">
      <dgm:prSet presAssocID="{E1A4F63F-EA0E-457F-9101-38D1DE2A4E36}" presName="spacer" presStyleCnt="0"/>
      <dgm:spPr/>
    </dgm:pt>
    <dgm:pt modelId="{A31F8C5C-625E-4621-AB11-A16B1EA1102E}" type="pres">
      <dgm:prSet presAssocID="{00D28918-06B4-4D01-B7A5-E6A5E66CD8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AAF5C3A-3EDB-4A5E-A3A7-3A83C1FF0570}" type="pres">
      <dgm:prSet presAssocID="{31BEAE98-6594-4BFF-A0BC-A10784F06A61}" presName="spacer" presStyleCnt="0"/>
      <dgm:spPr/>
    </dgm:pt>
    <dgm:pt modelId="{686EF63D-03D6-42AA-AE5C-6AECF18E330F}" type="pres">
      <dgm:prSet presAssocID="{F9C3171D-0E76-4670-82E9-340D0ECDE3F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5A95E2A-A19D-4E3F-B262-91E02AF23261}" type="presOf" srcId="{1E56D643-9166-4DC9-B853-7E846941C695}" destId="{2F662444-941C-425A-84A5-06BAF5B8ABAF}" srcOrd="0" destOrd="0" presId="urn:microsoft.com/office/officeart/2005/8/layout/vList2"/>
    <dgm:cxn modelId="{F3590270-EF78-4AE5-B75D-72615E242AC8}" type="presOf" srcId="{D67B9EE2-B102-42E9-8C59-E6AEF3EA7D27}" destId="{8A2F3FF9-45F4-4DB7-AE4A-3D3432D0B0E8}" srcOrd="0" destOrd="0" presId="urn:microsoft.com/office/officeart/2005/8/layout/vList2"/>
    <dgm:cxn modelId="{AF3D1D76-A24D-4ACB-99F3-1C6043FB25F7}" type="presOf" srcId="{F9C3171D-0E76-4670-82E9-340D0ECDE3FC}" destId="{686EF63D-03D6-42AA-AE5C-6AECF18E330F}" srcOrd="0" destOrd="0" presId="urn:microsoft.com/office/officeart/2005/8/layout/vList2"/>
    <dgm:cxn modelId="{2724AA84-6304-4622-86ED-7B4783681F5E}" srcId="{D67B9EE2-B102-42E9-8C59-E6AEF3EA7D27}" destId="{F9C3171D-0E76-4670-82E9-340D0ECDE3FC}" srcOrd="3" destOrd="0" parTransId="{2680E2E9-9566-4399-8A62-B4E4933F580D}" sibTransId="{633372F0-9D7C-45DF-BC0F-E031A4B01285}"/>
    <dgm:cxn modelId="{89A27993-EC6D-4D61-8F3F-C21B8548DA43}" type="presOf" srcId="{C5FF0169-3C98-4146-8953-A8EFBFFA9894}" destId="{4B4EBE7E-158F-4A87-9B26-F7FF9C6BBD55}" srcOrd="0" destOrd="0" presId="urn:microsoft.com/office/officeart/2005/8/layout/vList2"/>
    <dgm:cxn modelId="{8869D69A-FD4E-4C56-95B8-90A3B66BB74F}" srcId="{D67B9EE2-B102-42E9-8C59-E6AEF3EA7D27}" destId="{C5FF0169-3C98-4146-8953-A8EFBFFA9894}" srcOrd="1" destOrd="0" parTransId="{50F23B6E-DF64-413C-9B85-C555C36F3480}" sibTransId="{E1A4F63F-EA0E-457F-9101-38D1DE2A4E36}"/>
    <dgm:cxn modelId="{6969F09C-E28B-4896-A15C-C69D5081C3D9}" type="presOf" srcId="{00D28918-06B4-4D01-B7A5-E6A5E66CD8F2}" destId="{A31F8C5C-625E-4621-AB11-A16B1EA1102E}" srcOrd="0" destOrd="0" presId="urn:microsoft.com/office/officeart/2005/8/layout/vList2"/>
    <dgm:cxn modelId="{715D1DB6-B862-46BE-B49A-0DBBFC9274CB}" srcId="{D67B9EE2-B102-42E9-8C59-E6AEF3EA7D27}" destId="{1E56D643-9166-4DC9-B853-7E846941C695}" srcOrd="0" destOrd="0" parTransId="{46AC19C2-4232-4EE5-BC80-7DC04CD6A7F3}" sibTransId="{2FFA681B-70B1-48E1-A061-AA989E2A80DC}"/>
    <dgm:cxn modelId="{971875B7-4283-405A-869D-9FB3B6195D3D}" srcId="{D67B9EE2-B102-42E9-8C59-E6AEF3EA7D27}" destId="{00D28918-06B4-4D01-B7A5-E6A5E66CD8F2}" srcOrd="2" destOrd="0" parTransId="{038F5720-74E3-419F-9194-053EFB9BC48B}" sibTransId="{31BEAE98-6594-4BFF-A0BC-A10784F06A61}"/>
    <dgm:cxn modelId="{6DCA9521-12D3-4B3C-AA61-98172EFD8BBF}" type="presParOf" srcId="{8A2F3FF9-45F4-4DB7-AE4A-3D3432D0B0E8}" destId="{2F662444-941C-425A-84A5-06BAF5B8ABAF}" srcOrd="0" destOrd="0" presId="urn:microsoft.com/office/officeart/2005/8/layout/vList2"/>
    <dgm:cxn modelId="{018673A5-62B2-473D-A219-B6CA7CAF2FDD}" type="presParOf" srcId="{8A2F3FF9-45F4-4DB7-AE4A-3D3432D0B0E8}" destId="{6D144C54-B88B-4B51-A45F-9B7AB142D5D6}" srcOrd="1" destOrd="0" presId="urn:microsoft.com/office/officeart/2005/8/layout/vList2"/>
    <dgm:cxn modelId="{09835310-DBC1-4567-9B7C-78D3EE88981A}" type="presParOf" srcId="{8A2F3FF9-45F4-4DB7-AE4A-3D3432D0B0E8}" destId="{4B4EBE7E-158F-4A87-9B26-F7FF9C6BBD55}" srcOrd="2" destOrd="0" presId="urn:microsoft.com/office/officeart/2005/8/layout/vList2"/>
    <dgm:cxn modelId="{1345F36F-4328-4012-A2BD-E954715DC984}" type="presParOf" srcId="{8A2F3FF9-45F4-4DB7-AE4A-3D3432D0B0E8}" destId="{14311BC4-EB8B-44AC-A31D-AA1EEBE76908}" srcOrd="3" destOrd="0" presId="urn:microsoft.com/office/officeart/2005/8/layout/vList2"/>
    <dgm:cxn modelId="{8444F101-2AA7-4330-8193-F1C3A9E68A48}" type="presParOf" srcId="{8A2F3FF9-45F4-4DB7-AE4A-3D3432D0B0E8}" destId="{A31F8C5C-625E-4621-AB11-A16B1EA1102E}" srcOrd="4" destOrd="0" presId="urn:microsoft.com/office/officeart/2005/8/layout/vList2"/>
    <dgm:cxn modelId="{837CB57F-FA05-4FF3-B5C5-5E4F0673B61A}" type="presParOf" srcId="{8A2F3FF9-45F4-4DB7-AE4A-3D3432D0B0E8}" destId="{DAAF5C3A-3EDB-4A5E-A3A7-3A83C1FF0570}" srcOrd="5" destOrd="0" presId="urn:microsoft.com/office/officeart/2005/8/layout/vList2"/>
    <dgm:cxn modelId="{50910A2A-9B0F-4B54-9E3B-3D93D3F77210}" type="presParOf" srcId="{8A2F3FF9-45F4-4DB7-AE4A-3D3432D0B0E8}" destId="{686EF63D-03D6-42AA-AE5C-6AECF18E330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62444-941C-425A-84A5-06BAF5B8ABAF}">
      <dsp:nvSpPr>
        <dsp:cNvPr id="0" name=""/>
        <dsp:cNvSpPr/>
      </dsp:nvSpPr>
      <dsp:spPr>
        <a:xfrm>
          <a:off x="0" y="3969"/>
          <a:ext cx="5181600" cy="10448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Z předchozího období pokračuje produkce kamenných nádob. Materiál: </a:t>
          </a:r>
          <a:r>
            <a:rPr lang="cs-CZ" sz="1900" kern="1200" dirty="0" err="1"/>
            <a:t>serpentinit</a:t>
          </a:r>
          <a:r>
            <a:rPr lang="cs-CZ" sz="1900" kern="1200" dirty="0"/>
            <a:t>, kalcit, gabro, brekcie, vápenec. Tvary misky, </a:t>
          </a:r>
          <a:r>
            <a:rPr lang="cs-CZ" sz="1900" kern="1200" dirty="0" err="1"/>
            <a:t>alabastrony</a:t>
          </a:r>
          <a:r>
            <a:rPr lang="cs-CZ" sz="1900" kern="1200" dirty="0"/>
            <a:t>. </a:t>
          </a:r>
          <a:endParaRPr lang="en-US" sz="1900" kern="1200" dirty="0"/>
        </a:p>
      </dsp:txBody>
      <dsp:txXfrm>
        <a:off x="51003" y="54972"/>
        <a:ext cx="5079594" cy="942803"/>
      </dsp:txXfrm>
    </dsp:sp>
    <dsp:sp modelId="{4B4EBE7E-158F-4A87-9B26-F7FF9C6BBD55}">
      <dsp:nvSpPr>
        <dsp:cNvPr id="0" name=""/>
        <dsp:cNvSpPr/>
      </dsp:nvSpPr>
      <dsp:spPr>
        <a:xfrm>
          <a:off x="0" y="1103499"/>
          <a:ext cx="5181600" cy="10448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Kovové nádoby jsou velmi vzácné. Přímo z Kréty pochází pouze jeden stříbrný Kantharos</a:t>
          </a:r>
          <a:endParaRPr lang="en-US" sz="1900" kern="1200"/>
        </a:p>
      </dsp:txBody>
      <dsp:txXfrm>
        <a:off x="51003" y="1154502"/>
        <a:ext cx="5079594" cy="942803"/>
      </dsp:txXfrm>
    </dsp:sp>
    <dsp:sp modelId="{A31F8C5C-625E-4621-AB11-A16B1EA1102E}">
      <dsp:nvSpPr>
        <dsp:cNvPr id="0" name=""/>
        <dsp:cNvSpPr/>
      </dsp:nvSpPr>
      <dsp:spPr>
        <a:xfrm>
          <a:off x="0" y="2203029"/>
          <a:ext cx="5181600" cy="10448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Rovněž pokračuje produkce šperků. Objevuje se technika granulace (zlaté/stříbrné kuličky přilepované na předmět). </a:t>
          </a:r>
          <a:endParaRPr lang="en-US" sz="1900" kern="1200"/>
        </a:p>
      </dsp:txBody>
      <dsp:txXfrm>
        <a:off x="51003" y="2254032"/>
        <a:ext cx="5079594" cy="942803"/>
      </dsp:txXfrm>
    </dsp:sp>
    <dsp:sp modelId="{686EF63D-03D6-42AA-AE5C-6AECF18E330F}">
      <dsp:nvSpPr>
        <dsp:cNvPr id="0" name=""/>
        <dsp:cNvSpPr/>
      </dsp:nvSpPr>
      <dsp:spPr>
        <a:xfrm>
          <a:off x="0" y="3302559"/>
          <a:ext cx="5181600" cy="10448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Mezi zbraněmi se objevují dlouhé bronzové dýky se zlatou rukojetí. Od období MM II se začínají produkovat meče (minojský typ A). </a:t>
          </a:r>
          <a:endParaRPr lang="en-US" sz="1900" kern="1200"/>
        </a:p>
      </dsp:txBody>
      <dsp:txXfrm>
        <a:off x="51003" y="3353562"/>
        <a:ext cx="5079594" cy="942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2T14:21:04.29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1 434 24575,'4'1'0,"0"0"0,1 0 0,-1 0 0,0 1 0,0 0 0,0-1 0,0 2 0,0-1 0,0 0 0,-1 1 0,6 4 0,17 11 0,-1-7 0,0 0 0,1-1 0,43 10 0,83 9 0,129 7 0,-126-18 0,2-7 0,-1-7 0,167-16 0,15-37 0,-231 30 0,1480-279-1264,-1568 295 1290,1-1 0,-1-1 1,0-1-1,0 0 0,-1-2 1,1 0-1,28-18 0,-21 8 501,52-27 0,-61 38-527,0 0 0,31-7 0,-32 10 0,0 0 0,0-1 0,-1-1 0,19-9 0,31-27-1365,-39 25-5461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2T14:22:35.876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2215 0 24575,'-1'33'0,"-1"1"0,-2-1 0,-1 0 0,-1-1 0,-2 1 0,-2-1 0,0-1 0,-3 0 0,-25 48 0,25-59 0,-1-1 0,-22 24 0,-14 21 0,24-29 0,17-23 0,0 0 0,0 1 0,1 0 0,1 1 0,0 0 0,0 0 0,-7 27 0,-6 65 0,12-54 0,-3 0 0,-18 52 0,17-72 0,-3 13 0,-2-1 0,-2-1 0,-28 48 0,37-71 0,0 1 0,1 0 0,2 0 0,0 1 0,1 0 0,1 0 0,-3 34 0,3-23 0,-1 0 0,-16 47 0,3-21 0,-16 88 0,16-61 0,2-6 0,13-53 0,-1 0 0,-2 0 0,-1-1 0,-1 1 0,-21 43 0,-22 12 0,35-58 0,1 0 0,1 2 0,-19 45 0,25-51 0,0 0 0,-2 0 0,0-1 0,-1-1 0,0 0 0,-26 28 0,-102 86 0,106-101 0,-38 37 0,35-32 0,-1-1 0,-2-2 0,-47 30 0,26-28 0,-92 38 0,-76 17 0,0-1 0,155-53-1365,22-5-5461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2T14:22:40.206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417 1 24575,'0'638'0,"2"-593"0,9 55 0,-6-74 0,-1 0 0,-2-1 0,0 1 0,-2 0 0,-1 0 0,-1 0 0,-7 38 0,4-44 0,-1-1 0,0 1 0,-2-1 0,0 0 0,-1-1 0,-1 0 0,0 0 0,-2-1 0,0-1 0,-1 0 0,0 0 0,-19 16 0,26-27-38,-234 216-1289,200-181-5499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2T14:25:05.334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0 1 24575,'2'0'0,"0"0"0,0 1 0,1-1 0,-1 1 0,0-1 0,0 1 0,0 0 0,0 0 0,0 0 0,0 0 0,0 0 0,-1 0 0,1 0 0,0 1 0,-1-1 0,1 1 0,-1-1 0,1 1 0,-1-1 0,1 1 0,-1 0 0,0 0 0,1 3 0,4 6 0,-1 1 0,-1 0 0,4 14 0,7 16 0,-6-21 0,2 0 0,1-1 0,0 0 0,2-1 0,0-1 0,1 0 0,1-1 0,25 21 0,-28-27 0,116 89 0,-118-90 0,0 1 0,0-1 0,-1 2 0,0 0 0,-1 0 0,0 1 0,13 26 0,-10-18 0,1-1 0,16 20 0,-18-27 0,0 0 0,-1 1 0,0 0 0,-1 0 0,0 1 0,-2 0 0,0 1 0,0 0 0,-2 0 0,0 0 0,0 1 0,2 26 0,2 88 0,-9-90 0,3-1 0,1 0 0,2 0 0,15 54 0,-20-90 0,1-1 0,-1 1 0,1-1 0,0 1 0,0-1 0,0 1 0,0-1 0,0 0 0,1 0 0,0 0 0,0 0 0,-1-1 0,1 1 0,1-1 0,-1 0 0,6 4 0,2-2 0,0 0 0,0 0 0,1-1 0,13 2 0,-15-3 0,-1-1 0,0 1 0,0 1 0,0 0 0,-1 0 0,1 0 0,-1 1 0,1 1 0,12 8 0,-10-1 0,0 0 0,0 0 0,-2 1 0,1 0 0,6 15 0,25 34 0,243 246 0,-103-116 0,38 36 0,-202-209 0,0 0 0,-1 1 0,18 30 0,-20-28 0,1 0 0,1-2 0,19 21 0,10 11 0,-34-38 0,0-1 0,22 21 0,-14-20 44,1 0-1,27 14 0,14 10-1538,-33-18-5331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2T14:25:10.021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401 1 24575,'5'10'0,"-1"1"0,0 0 0,-1 0 0,0 0 0,-1 1 0,2 15 0,-1 71 0,-4-79 0,-1 0 0,-1 0 0,-1 0 0,0 0 0,-1 0 0,-9 18 0,-53 106 0,19-44 0,35-66 0,2 0 0,1 1 0,-8 53 0,12-60 0,-2-2 0,-19 46 0,-5 16 0,31-83 0,1 0 0,-1 0 0,-1 0 0,1 0 0,-1 0 0,1 0 0,-1 0 0,0 0 0,-1 0 0,1-1 0,0 1 0,-1-1 0,0 0 0,0 0 0,0 0 0,0 0 0,-1 0 0,1-1 0,-1 1 0,-5 2 0,2-1 0,0 0 0,1 1 0,0 0 0,-1 1 0,2-1 0,-1 1 0,1 0 0,0 0 0,0 1 0,0 0 0,1-1 0,0 1 0,1 1 0,0-1 0,0 1 0,0-1 0,1 1 0,0 0 0,-1 10 0,-2 17 0,2 1 0,1 0 0,3 38 0,0-38 0,0-9 0,18 351 0,-14-338 0,-3-18 0,0-1 0,2 0 0,11 39 0,-1-16 0,-2 1 0,6 56 0,-10-51 0,23 76 0,-18-81 0,-2 0 0,8 87 0,-15-112 0,-1 0 0,2 0 0,1 0 0,0 0 0,2-1 0,14 27 0,-14-25 0,0 1 0,-1-1 0,-2 1 0,4 25 0,-5-24 0,1 0 0,1 0 0,15 38 0,54 83-1365,-56-115-5461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2T14:27:29.138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1623 1 24575,'0'10'0,"-4"214"0,0-171 0,-3 0 0,-15 63 0,14-78 0,1 1 0,-2 70 0,10 81 0,2-69 0,-1-51 0,0-43 0,-1 1 0,-2 0 0,0 0 0,-2 0 0,-1-1 0,-8 30 0,-63 212 0,56-201 0,-12 76 0,28-129 0,-2 0 0,1-1 0,-2 0 0,0 0 0,-1 0 0,-14 20 0,-16 36 0,25-38 0,1 1 0,2 1 0,1-1 0,-6 63 0,12-78 0,-2-1 0,0 1 0,-1-1 0,0 0 0,-2 0 0,0-1 0,0 0 0,-2 0 0,0-1 0,-1 0 0,0 0 0,-15 14 0,2-5 0,0-1 0,-2-1 0,-1-2 0,0 0 0,-48 26 0,58-38 0,-191 118 0,184-113 0,1-2 0,-1 0 0,-1-1 0,0-1 0,-1-2 0,1 0 0,-29 3 0,24-4 0,0 0 0,1 2 0,0 1 0,-49 24 0,63-25 0,-1 0 0,0-1 0,0-1 0,0 0 0,-20 4 0,26-9 0,1 0 0,0 0 0,0-1 0,-1 0 0,1 0 0,0-1 0,0 0 0,0 0 0,-1-1 0,1-1 0,1 1 0,-10-5 0,3 0 34,0 0 1,-22-18-1,0 2-1502,11 8-5358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53761C-05E6-4792-9A0E-94B437628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8C5671-88D7-4757-852D-F62CC2EB0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8BFE65-5EA1-4713-AF39-2C552C15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D462C4-11F2-494B-9202-DA11F9CE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CB051C-D793-4F12-9771-D6775E64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52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309F3-8FC5-4DD5-8340-8B9793FF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415860-2348-450C-8878-3E2A9F06E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3B49D5-8729-44CF-9EFB-A28834F24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A9ADFF-5522-42F2-88C0-B2C02EFA8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6181DD-F2DA-4C9E-B55E-570B16129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96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1FFEF63-6D92-4770-A93D-7B3C3302AB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1CE889B-7141-4F27-80AF-A8F74A03F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A031D0-8083-4527-9CAA-1055D766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DAEDBD-8E57-466D-B9F5-E214FF7F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EC2A8C-E973-4E2F-A076-D1BB350A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35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CBD4C-ACEC-439F-B86E-7ABA92FE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B1C240-347A-4D54-B335-7CAE64C58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087D29-5582-4A41-ADA6-B20F743F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D9CCDD-CA7D-4BA3-9306-E7B88943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C7D351-6E6A-4B76-A626-BFAE9D5C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30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640167-1963-4D57-AE7E-83AF2DB1F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D2A798-8E0C-43E4-95A3-65252BD6E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EEBB93-D8AA-4107-86CD-07417DCA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E861A7-60EC-4B69-840A-D68143F07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D719F1-0F04-4C51-846F-EC142966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3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DF0D53-160B-43F3-B0A8-766488516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72628B-EFAC-4906-B322-E853849E9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4EA7BB0-A014-4A63-BE50-C8369B44F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A73691E-182D-4558-A19D-75E25ED61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CA19F9-B83E-4E7C-A8CF-651B252A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454450-435A-4158-BA9D-C9FA9C8A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73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34B9C-40ED-4104-9811-D071282AF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9654E0-FD28-40EA-B511-696DBDAD0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0F9FB4-8F9D-4756-A881-BA6C179A0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771919A-AF45-4BDC-A3F7-4652BF8BA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8FB8B0-8084-499E-BC35-463EA09BF6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B4FF91-BBEB-4EC3-B135-9B4D70E70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D153EC9-5808-4231-848F-9FA9F0742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EC8AB2B-83C7-4377-AD27-B26B20DF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29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50C71-E31C-47A3-A775-BFC9ABD86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9B37F9F-C6AD-4A53-B628-0C74FDBE9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FCE66EA-6282-4A8F-851D-FB73ACBBC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629B32E-05BC-4E8C-B75B-AFA796B3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35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7E25608-4CAF-4B92-9A1D-14C266E56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7FDE403-B20B-4D6A-BFFA-513ECD4EF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67F186-69DE-40D3-8A5B-2BFEBBD1C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53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6F5C0B-CDA5-495D-B817-A5855C3F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C7BD9-0ABD-44C2-B92B-EA332CBA6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422B21-725B-4FCD-B29A-0FCAD3C1C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4C71BEC-F389-4E34-99D2-D08AEB223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780A0A-C908-4BFA-8F27-5F2249E12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E96D84-C1B7-4098-BDE6-20B41C97C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10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75C381-9EFE-4FAE-AC97-BCAE2E9E2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92FD1A6-E9B2-44D7-BD87-32BE4E6B7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81B977E-E459-4206-A068-2937F42F2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26AE28B-4A46-4DF2-93AF-DEC680EC9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4AC848-52D6-4D93-AB3F-4E0C07573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E635426-6E64-4E6F-A7ED-99A9CE58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8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D634FE0-8B33-49E7-A922-DB69A5158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7A8806-7987-4B19-BFFD-542A5D46B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9FD632-8948-47EC-8462-45566E0153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9C776-DE48-4253-8EA8-FE385F50DED8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4A6088-1810-474D-A2BE-FCE151E54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7DF595-5A4D-43A7-9FA2-59F5745B6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35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4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rachne.dainst.org/search?fq=facet_ort:%22Kreta,%20Griechenland%22&amp;fq=facet_datierungepoche:%22MM%20II%22&amp;fl=20&amp;q=catalogPaths:1403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12" Type="http://schemas.openxmlformats.org/officeDocument/2006/relationships/customXml" Target="../ink/ink5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46.png"/><Relationship Id="rId5" Type="http://schemas.openxmlformats.org/officeDocument/2006/relationships/image" Target="../media/image430.png"/><Relationship Id="rId15" Type="http://schemas.openxmlformats.org/officeDocument/2006/relationships/image" Target="../media/image48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45.png"/><Relationship Id="rId14" Type="http://schemas.openxmlformats.org/officeDocument/2006/relationships/customXml" Target="../ink/ink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inoer.net/wp-content/uploads/2011/02/The-Palaces-of-Minos-at-Knossos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exteriér, skála, kámen, skákání&#10;&#10;Popis byl vytvořen automaticky">
            <a:extLst>
              <a:ext uri="{FF2B5EF4-FFF2-40B4-BE49-F238E27FC236}">
                <a16:creationId xmlns:a16="http://schemas.microsoft.com/office/drawing/2014/main" id="{C04E8FBB-52B3-4D2B-9F5D-FAFB1C6A7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7" b="56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FE1B72B-D9BF-442C-A984-7F24545FF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cs-CZ" sz="4000" dirty="0"/>
              <a:t>Období prvních paláců na Krétě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716225DD-5501-4145-92BA-35FBA6961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cs-CZ" sz="2000" dirty="0"/>
              <a:t>(</a:t>
            </a:r>
            <a:r>
              <a:rPr lang="cs-CZ" sz="2000" dirty="0" err="1"/>
              <a:t>protopalácové</a:t>
            </a:r>
            <a:r>
              <a:rPr lang="cs-CZ" sz="2000" dirty="0"/>
              <a:t> období, MM IB-MM II)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62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E3D855F1-B071-46F1-8B9B-2EB7D5045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9822"/>
          </a:xfrm>
        </p:spPr>
        <p:txBody>
          <a:bodyPr>
            <a:normAutofit/>
          </a:bodyPr>
          <a:lstStyle/>
          <a:p>
            <a:r>
              <a:rPr lang="cs-CZ" sz="2000" b="1" dirty="0" err="1"/>
              <a:t>Hall</a:t>
            </a:r>
            <a:r>
              <a:rPr lang="cs-CZ" sz="2000" b="1" dirty="0"/>
              <a:t>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dirty="0" err="1"/>
              <a:t>the</a:t>
            </a:r>
            <a:r>
              <a:rPr lang="cs-CZ" sz="2000" b="1" dirty="0"/>
              <a:t> Double </a:t>
            </a:r>
            <a:r>
              <a:rPr lang="cs-CZ" sz="2000" b="1" dirty="0" err="1"/>
              <a:t>Axes</a:t>
            </a:r>
            <a:r>
              <a:rPr lang="cs-CZ" sz="2000" b="1" dirty="0"/>
              <a:t> (</a:t>
            </a:r>
            <a:r>
              <a:rPr lang="cs-CZ" sz="2000" b="1" dirty="0" err="1"/>
              <a:t>Knossos</a:t>
            </a:r>
            <a:r>
              <a:rPr lang="cs-CZ" sz="2000" b="1" dirty="0"/>
              <a:t>) – členění dveří (</a:t>
            </a:r>
            <a:r>
              <a:rPr lang="cs-CZ" sz="2000" b="1" dirty="0" err="1"/>
              <a:t>pier</a:t>
            </a:r>
            <a:r>
              <a:rPr lang="cs-CZ" sz="2000" b="1" dirty="0"/>
              <a:t>-and-</a:t>
            </a:r>
            <a:r>
              <a:rPr lang="cs-CZ" sz="2000" b="1" dirty="0" err="1"/>
              <a:t>door</a:t>
            </a:r>
            <a:r>
              <a:rPr lang="cs-CZ" sz="2000" b="1" dirty="0"/>
              <a:t> </a:t>
            </a:r>
            <a:r>
              <a:rPr lang="cs-CZ" sz="2000" b="1" dirty="0" err="1"/>
              <a:t>partitions</a:t>
            </a:r>
            <a:r>
              <a:rPr lang="cs-CZ" sz="2000" b="1" dirty="0"/>
              <a:t>) </a:t>
            </a:r>
          </a:p>
        </p:txBody>
      </p:sp>
      <p:pic>
        <p:nvPicPr>
          <p:cNvPr id="6" name="Zástupný obsah 5" descr="Obsah obrázku interiér&#10;&#10;Popis byl vytvořen automaticky">
            <a:extLst>
              <a:ext uri="{FF2B5EF4-FFF2-40B4-BE49-F238E27FC236}">
                <a16:creationId xmlns:a16="http://schemas.microsoft.com/office/drawing/2014/main" id="{C154F7C3-70FA-47DA-A6A2-568AA6DB4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08" y="1904586"/>
            <a:ext cx="6874445" cy="3004942"/>
          </a:xfrm>
        </p:spPr>
      </p:pic>
      <p:pic>
        <p:nvPicPr>
          <p:cNvPr id="5" name="Obrázek 4" descr="Obsah obrázku mapa, Plán, text, diagram&#10;&#10;Popis byl vytvořen automaticky">
            <a:extLst>
              <a:ext uri="{FF2B5EF4-FFF2-40B4-BE49-F238E27FC236}">
                <a16:creationId xmlns:a16="http://schemas.microsoft.com/office/drawing/2014/main" id="{C14AA2C8-749C-C4CE-0636-EF61687CB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53" y="1904585"/>
            <a:ext cx="4640982" cy="416850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A397867-F2B0-4364-AA68-586E65317C19}"/>
              </a:ext>
            </a:extLst>
          </p:cNvPr>
          <p:cNvSpPr txBox="1"/>
          <p:nvPr/>
        </p:nvSpPr>
        <p:spPr>
          <a:xfrm>
            <a:off x="7287207" y="6264805"/>
            <a:ext cx="42920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Příklad využití členění dveří v minojské hale </a:t>
            </a:r>
            <a:r>
              <a:rPr lang="cs-CZ" sz="1100" dirty="0" err="1"/>
              <a:t>skladající</a:t>
            </a:r>
            <a:r>
              <a:rPr lang="cs-CZ" sz="1100" dirty="0"/>
              <a:t> se ze světlíku (</a:t>
            </a:r>
            <a:r>
              <a:rPr lang="cs-CZ" sz="1100" dirty="0" err="1"/>
              <a:t>light</a:t>
            </a:r>
            <a:r>
              <a:rPr lang="cs-CZ" sz="1100" dirty="0"/>
              <a:t> </a:t>
            </a:r>
            <a:r>
              <a:rPr lang="cs-CZ" sz="1100" dirty="0" err="1"/>
              <a:t>well</a:t>
            </a:r>
            <a:r>
              <a:rPr lang="cs-CZ" sz="1100" dirty="0"/>
              <a:t>), předsíně (</a:t>
            </a:r>
            <a:r>
              <a:rPr lang="cs-CZ" sz="1100" dirty="0" err="1"/>
              <a:t>outer</a:t>
            </a:r>
            <a:r>
              <a:rPr lang="cs-CZ" sz="1100" dirty="0"/>
              <a:t> </a:t>
            </a:r>
            <a:r>
              <a:rPr lang="cs-CZ" sz="1100" dirty="0" err="1"/>
              <a:t>section</a:t>
            </a:r>
            <a:r>
              <a:rPr lang="cs-CZ" sz="1100" dirty="0"/>
              <a:t>) a hlavní místnosti (</a:t>
            </a:r>
            <a:r>
              <a:rPr lang="cs-CZ" sz="1100" dirty="0" err="1"/>
              <a:t>inner</a:t>
            </a:r>
            <a:r>
              <a:rPr lang="cs-CZ" sz="1100" dirty="0"/>
              <a:t> </a:t>
            </a:r>
            <a:r>
              <a:rPr lang="cs-CZ" sz="1100" dirty="0" err="1"/>
              <a:t>section</a:t>
            </a:r>
            <a:r>
              <a:rPr lang="cs-CZ" sz="1100" dirty="0"/>
              <a:t>) – </a:t>
            </a:r>
            <a:r>
              <a:rPr lang="cs-CZ" sz="1100" dirty="0" err="1"/>
              <a:t>Royal</a:t>
            </a:r>
            <a:r>
              <a:rPr lang="cs-CZ" sz="1100" dirty="0"/>
              <a:t> </a:t>
            </a:r>
            <a:r>
              <a:rPr lang="cs-CZ" sz="1100" dirty="0" err="1"/>
              <a:t>Villa</a:t>
            </a:r>
            <a:r>
              <a:rPr lang="cs-CZ" sz="1100" dirty="0"/>
              <a:t>, </a:t>
            </a:r>
            <a:r>
              <a:rPr lang="cs-CZ" sz="1100" dirty="0" err="1"/>
              <a:t>Knossos</a:t>
            </a:r>
            <a:r>
              <a:rPr lang="cs-CZ" sz="1100" dirty="0"/>
              <a:t> (LM IA-LM IIIA).</a:t>
            </a:r>
          </a:p>
        </p:txBody>
      </p:sp>
    </p:spTree>
    <p:extLst>
      <p:ext uri="{BB962C8B-B14F-4D97-AF65-F5344CB8AC3E}">
        <p14:creationId xmlns:p14="http://schemas.microsoft.com/office/powerpoint/2010/main" val="1454077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43D71A-81D5-446F-9476-B6CD5D68A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Phaistos</a:t>
            </a:r>
            <a:r>
              <a:rPr lang="cs-CZ" sz="3200" dirty="0"/>
              <a:t> - příklad očistné nádrže (</a:t>
            </a:r>
            <a:r>
              <a:rPr lang="cs-CZ" sz="3200" dirty="0" err="1"/>
              <a:t>novopalácové</a:t>
            </a:r>
            <a:r>
              <a:rPr lang="cs-CZ" sz="3200" dirty="0"/>
              <a:t> období)</a:t>
            </a:r>
          </a:p>
        </p:txBody>
      </p:sp>
      <p:pic>
        <p:nvPicPr>
          <p:cNvPr id="5" name="Zástupný obsah 4" descr="Obsah obrázku zeď, schod, cement, kámen&#10;&#10;Popis byl vytvořen automaticky">
            <a:extLst>
              <a:ext uri="{FF2B5EF4-FFF2-40B4-BE49-F238E27FC236}">
                <a16:creationId xmlns:a16="http://schemas.microsoft.com/office/drawing/2014/main" id="{7990CE10-335F-4DB8-92B5-2EB4FA25B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11" y="1825625"/>
            <a:ext cx="7431932" cy="4769728"/>
          </a:xfrm>
        </p:spPr>
      </p:pic>
    </p:spTree>
    <p:extLst>
      <p:ext uri="{BB962C8B-B14F-4D97-AF65-F5344CB8AC3E}">
        <p14:creationId xmlns:p14="http://schemas.microsoft.com/office/powerpoint/2010/main" val="1222420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D9EECA-513D-4350-89EE-C70B1317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Knossos</a:t>
            </a:r>
            <a:r>
              <a:rPr lang="cs-CZ" dirty="0"/>
              <a:t> – první palác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2ECBB1-3E15-4A15-8FC8-D587ECE043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sz="1400" dirty="0"/>
              <a:t>Datován do období MM IA/B-MM IIB/IIIA (podle </a:t>
            </a:r>
            <a:r>
              <a:rPr lang="cs-CZ" sz="1400" dirty="0" err="1"/>
              <a:t>Evanse</a:t>
            </a:r>
            <a:r>
              <a:rPr lang="cs-CZ" sz="1400" dirty="0"/>
              <a:t> MM IB-MM IIB; </a:t>
            </a:r>
            <a:r>
              <a:rPr lang="cs-CZ" sz="1400" dirty="0" err="1"/>
              <a:t>McEnroe</a:t>
            </a:r>
            <a:r>
              <a:rPr lang="cs-CZ" sz="1400" dirty="0"/>
              <a:t> uvažuje o existenci palácové budovy již v MM IA a Macdonald se domnívá, že první palác byl zničen až v období MM IIIA).</a:t>
            </a:r>
          </a:p>
          <a:p>
            <a:r>
              <a:rPr lang="cs-CZ" sz="1400" dirty="0"/>
              <a:t>Kvůli následným přestavbám paláce, víme o jeho prvotní podobě pouze velmi málo – jeho vzhled se odhaduje na základě analogií z pozdějších přestaveb (některé prvky prvního paláce byly rovněž začleněny do paláce nového) – tzn. plánek vpravo zachycuje z velké části až pozdější podobu paláce, zejména jsou zde vyznačeny prvky datované do období MM III.</a:t>
            </a:r>
          </a:p>
          <a:p>
            <a:r>
              <a:rPr lang="cs-CZ" sz="1400" dirty="0"/>
              <a:t>Do dnešní doby se z prvního paláce nejlépe zachovaly sklady v severovýchodním křídle (na obrázku tenká nevyplněná linie) a sýpky (tzv. </a:t>
            </a:r>
            <a:r>
              <a:rPr lang="cs-CZ" sz="1400" dirty="0" err="1"/>
              <a:t>kouloures</a:t>
            </a:r>
            <a:r>
              <a:rPr lang="cs-CZ" sz="1400" dirty="0"/>
              <a:t>) v oblasti západního nádvoří (kruhové struktury).</a:t>
            </a:r>
            <a:endParaRPr lang="cs-CZ" sz="1400" dirty="0">
              <a:solidFill>
                <a:srgbClr val="FF0000"/>
              </a:solidFill>
            </a:endParaRPr>
          </a:p>
          <a:p>
            <a:r>
              <a:rPr lang="cs-CZ" sz="1400" dirty="0"/>
              <a:t>Palác byl rozlohou zřejmě srovnatelný s pozdějšími přestavbami.</a:t>
            </a:r>
          </a:p>
          <a:p>
            <a:r>
              <a:rPr lang="cs-CZ" sz="1400" dirty="0"/>
              <a:t>Z hlediska skladování převyšují počty nalezených servírovacích/stolních nádob nádoby skladovací (což nepotvrzuje roli paláce jako skladovacího centra, ale spíše místa, kde se odehrávaly komunální hostiny)</a:t>
            </a:r>
          </a:p>
          <a:p>
            <a:r>
              <a:rPr lang="cs-CZ" sz="1400" dirty="0"/>
              <a:t>Doklady produkce se pojí většinou s výrobou látek (vlny).</a:t>
            </a:r>
          </a:p>
          <a:p>
            <a:r>
              <a:rPr lang="cs-CZ" sz="1400" dirty="0"/>
              <a:t>Zničen byl někdy během období MM IIB-MM IIIA. Obvykle se jako důvod jeho zániku udává zemětřesení, či série zemětřesení (v MM IIB/MM IIIA) – důkazy o domnělém zemětřesení nalezl </a:t>
            </a:r>
            <a:r>
              <a:rPr lang="cs-CZ" sz="1400" dirty="0" err="1"/>
              <a:t>Evans</a:t>
            </a:r>
            <a:r>
              <a:rPr lang="cs-CZ" sz="1400" dirty="0"/>
              <a:t> v </a:t>
            </a:r>
            <a:r>
              <a:rPr lang="cs-CZ" sz="1400" i="1" dirty="0"/>
              <a:t>House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Fallen</a:t>
            </a:r>
            <a:r>
              <a:rPr lang="cs-CZ" sz="1400" i="1" dirty="0"/>
              <a:t> </a:t>
            </a:r>
            <a:r>
              <a:rPr lang="cs-CZ" sz="1400" i="1" dirty="0" err="1"/>
              <a:t>Blocks</a:t>
            </a:r>
            <a:r>
              <a:rPr lang="cs-CZ" sz="1400" dirty="0"/>
              <a:t> a </a:t>
            </a:r>
            <a:r>
              <a:rPr lang="cs-CZ" sz="1400" i="1" dirty="0"/>
              <a:t>House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Sacrificed</a:t>
            </a:r>
            <a:r>
              <a:rPr lang="cs-CZ" sz="1400" i="1" dirty="0"/>
              <a:t> </a:t>
            </a:r>
            <a:r>
              <a:rPr lang="cs-CZ" sz="1400" i="1" dirty="0" err="1"/>
              <a:t>Oxen</a:t>
            </a:r>
            <a:r>
              <a:rPr lang="cs-CZ" sz="1400" i="1" dirty="0"/>
              <a:t>. </a:t>
            </a:r>
            <a:r>
              <a:rPr lang="cs-CZ" sz="1400" dirty="0"/>
              <a:t>Naproti tomu například </a:t>
            </a:r>
            <a:r>
              <a:rPr lang="cs-CZ" sz="1400" dirty="0" err="1"/>
              <a:t>Cadogan</a:t>
            </a:r>
            <a:r>
              <a:rPr lang="cs-CZ" sz="1400" dirty="0"/>
              <a:t> se domnívá, že paláce byly zničeny válkou. V obou případech však chybí nezvratné důkazy.</a:t>
            </a:r>
          </a:p>
          <a:p>
            <a:r>
              <a:rPr lang="cs-CZ" sz="1400" dirty="0"/>
              <a:t>Paláce nestály v krajině osamoceny, ale byly součástí větších či menších sídlišť!</a:t>
            </a:r>
          </a:p>
          <a:p>
            <a:pPr marL="0" indent="0">
              <a:buNone/>
            </a:pPr>
            <a:endParaRPr lang="cs-CZ" sz="1400" i="1" dirty="0"/>
          </a:p>
          <a:p>
            <a:endParaRPr lang="cs-CZ" i="1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5D251C0-9753-423E-AEE8-E3CABD9E28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25" y="226337"/>
            <a:ext cx="5729590" cy="6405325"/>
          </a:xfrm>
        </p:spPr>
      </p:pic>
    </p:spTree>
    <p:extLst>
      <p:ext uri="{BB962C8B-B14F-4D97-AF65-F5344CB8AC3E}">
        <p14:creationId xmlns:p14="http://schemas.microsoft.com/office/powerpoint/2010/main" val="155776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82710C8D-EE6B-4331-81C0-B0E1559BE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05417" cy="743828"/>
          </a:xfrm>
        </p:spPr>
        <p:txBody>
          <a:bodyPr/>
          <a:lstStyle/>
          <a:p>
            <a:r>
              <a:rPr lang="cs-CZ" dirty="0"/>
              <a:t>House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Fallen</a:t>
            </a:r>
            <a:r>
              <a:rPr lang="cs-CZ" dirty="0"/>
              <a:t> </a:t>
            </a:r>
            <a:r>
              <a:rPr lang="cs-CZ" dirty="0" err="1"/>
              <a:t>Blocks</a:t>
            </a:r>
            <a:endParaRPr lang="cs-CZ" dirty="0"/>
          </a:p>
        </p:txBody>
      </p:sp>
      <p:pic>
        <p:nvPicPr>
          <p:cNvPr id="5" name="Zástupný obsah 4" descr="Obsah obrázku skála, exteriér, příroda&#10;&#10;Popis byl vytvořen automaticky">
            <a:extLst>
              <a:ext uri="{FF2B5EF4-FFF2-40B4-BE49-F238E27FC236}">
                <a16:creationId xmlns:a16="http://schemas.microsoft.com/office/drawing/2014/main" id="{7BF3E374-7BD4-4B4C-B030-5ABDC7B96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18" y="1225686"/>
            <a:ext cx="6994186" cy="542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90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4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087A3E-6D0F-47FC-6D24-58433FFF8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6"/>
            <a:ext cx="4738930" cy="745218"/>
          </a:xfrm>
        </p:spPr>
        <p:txBody>
          <a:bodyPr>
            <a:noAutofit/>
          </a:bodyPr>
          <a:lstStyle/>
          <a:p>
            <a:r>
              <a:rPr lang="cs-CZ" sz="1600" b="1" dirty="0" err="1"/>
              <a:t>Gournia</a:t>
            </a:r>
            <a:r>
              <a:rPr lang="cs-CZ" sz="1600" b="1" dirty="0"/>
              <a:t> – jediné palácové sídliště, které bylo prakticky plně odkryté (většina pozůstatků je však datována do LM)</a:t>
            </a:r>
          </a:p>
        </p:txBody>
      </p:sp>
      <p:pic>
        <p:nvPicPr>
          <p:cNvPr id="7" name="Obrázek 6" descr="Obsah obrázku mapa, text, Plán, diagram&#10;&#10;Popis byl vytvořen automaticky">
            <a:extLst>
              <a:ext uri="{FF2B5EF4-FFF2-40B4-BE49-F238E27FC236}">
                <a16:creationId xmlns:a16="http://schemas.microsoft.com/office/drawing/2014/main" id="{8731461B-BF1A-6B92-B619-65519F44A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4288" cy="68580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C15EBB7-60C4-9CB3-3C0F-733B4C61ADE2}"/>
              </a:ext>
            </a:extLst>
          </p:cNvPr>
          <p:cNvSpPr txBox="1"/>
          <p:nvPr/>
        </p:nvSpPr>
        <p:spPr>
          <a:xfrm>
            <a:off x="3291840" y="0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Pozůstatky </a:t>
            </a:r>
            <a:r>
              <a:rPr lang="cs-CZ" sz="1200" dirty="0" err="1"/>
              <a:t>protopalácové</a:t>
            </a:r>
            <a:r>
              <a:rPr lang="cs-CZ" sz="1200" dirty="0"/>
              <a:t> budovy (</a:t>
            </a:r>
            <a:r>
              <a:rPr lang="cs-CZ" sz="1200" dirty="0" err="1"/>
              <a:t>Aa</a:t>
            </a:r>
            <a:r>
              <a:rPr lang="cs-CZ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8744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D9DFFC-CE89-40DD-95EA-90F2E252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Phaistos</a:t>
            </a:r>
            <a:r>
              <a:rPr lang="cs-CZ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první palác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Zástupný obsah 3">
            <a:extLst>
              <a:ext uri="{FF2B5EF4-FFF2-40B4-BE49-F238E27FC236}">
                <a16:creationId xmlns:a16="http://schemas.microsoft.com/office/drawing/2014/main" id="{4B419FE3-E831-42A4-BD94-51591804C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1457471"/>
            <a:ext cx="4302243" cy="5161606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r>
              <a:rPr lang="cs-CZ" sz="1600" dirty="0"/>
              <a:t>Datován do MM IB-MM IIB</a:t>
            </a:r>
          </a:p>
          <a:p>
            <a:r>
              <a:rPr lang="cs-CZ" sz="1600" dirty="0"/>
              <a:t>Rozloha se odhaduje přibližně na 9000 m2</a:t>
            </a:r>
          </a:p>
          <a:p>
            <a:r>
              <a:rPr lang="cs-CZ" sz="1600" dirty="0"/>
              <a:t>Patrně inspirován o něco dřívějšími paláci v </a:t>
            </a:r>
            <a:r>
              <a:rPr lang="cs-CZ" sz="1600" dirty="0" err="1"/>
              <a:t>Malii</a:t>
            </a:r>
            <a:r>
              <a:rPr lang="cs-CZ" sz="1600" dirty="0"/>
              <a:t> a </a:t>
            </a:r>
            <a:r>
              <a:rPr lang="cs-CZ" sz="1600" dirty="0" err="1"/>
              <a:t>Knossu</a:t>
            </a:r>
            <a:endParaRPr lang="cs-CZ" sz="1600" dirty="0"/>
          </a:p>
          <a:p>
            <a:r>
              <a:rPr lang="cs-CZ" sz="1600" dirty="0" err="1"/>
              <a:t>Protopalácové</a:t>
            </a:r>
            <a:r>
              <a:rPr lang="cs-CZ" sz="1600" dirty="0"/>
              <a:t> období lze na lokalitě sledovat lépe než například v </a:t>
            </a:r>
            <a:r>
              <a:rPr lang="cs-CZ" sz="1600" dirty="0" err="1"/>
              <a:t>Knossu</a:t>
            </a:r>
            <a:r>
              <a:rPr lang="cs-CZ" sz="1600" dirty="0"/>
              <a:t>, protože pozdější druhý palác byl vybudován v menším měřítku (viz obrázek na dalším slidu)</a:t>
            </a:r>
          </a:p>
          <a:p>
            <a:r>
              <a:rPr lang="cs-CZ" sz="1600" dirty="0"/>
              <a:t>K vybudování paláce bylo zapotřebí enormní množství pracovní síly. Nejprve byly vytvořeny tři velké terasy a na dvou z nich byl poté vybudován palác. Stěny paláce byly omítnuté a zdobené a v nižších částech obložené sádrovými bloky. Každá ze tří teras měla svoje nádvoří, ke kterému se bylo možné dostat přes stupňovitá schodiště</a:t>
            </a:r>
          </a:p>
          <a:p>
            <a:r>
              <a:rPr lang="cs-CZ" sz="1600" dirty="0"/>
              <a:t>Palác byl vybudován na dvou úrovních. Třetí patro na nejnižší terase se naházelo ve stejné úrovni jako přízemní patro na nejvyšší terase.</a:t>
            </a:r>
          </a:p>
          <a:p>
            <a:r>
              <a:rPr lang="cs-CZ" sz="1600" dirty="0"/>
              <a:t>Celkem bylo identifikováno 5 vstupů do paláce (a další 4 možné).</a:t>
            </a:r>
          </a:p>
          <a:p>
            <a:r>
              <a:rPr lang="cs-CZ" sz="1600" dirty="0"/>
              <a:t>Místnosti v západním křídle sloužily jako sklady, místnosti pro přípravu jídla a snad byla identifikována i svatyně (nejisté).</a:t>
            </a:r>
          </a:p>
          <a:p>
            <a:r>
              <a:rPr lang="cs-CZ" sz="1600" dirty="0"/>
              <a:t>V jižní části západního křídla bylo nalezeno velké množství stolní keramiky.</a:t>
            </a:r>
          </a:p>
          <a:p>
            <a:r>
              <a:rPr lang="cs-CZ" sz="1600" dirty="0"/>
              <a:t>Skladovací nádoby (</a:t>
            </a:r>
            <a:r>
              <a:rPr lang="cs-CZ" sz="1600" dirty="0" err="1"/>
              <a:t>pithoi</a:t>
            </a:r>
            <a:r>
              <a:rPr lang="cs-CZ" sz="1600" dirty="0"/>
              <a:t>) se nacházely v severním křídle. </a:t>
            </a:r>
          </a:p>
          <a:p>
            <a:r>
              <a:rPr lang="cs-CZ" sz="1600" dirty="0"/>
              <a:t>Nálezy z cenných kovů  a jiných „elitních“ předmětů jsou poměrně vzácné </a:t>
            </a:r>
          </a:p>
          <a:p>
            <a:r>
              <a:rPr lang="cs-CZ" sz="1600" dirty="0"/>
              <a:t>Jako důvod zániku nejčastěji udává zemětřesení v období MM IIB.</a:t>
            </a:r>
          </a:p>
          <a:p>
            <a:endParaRPr lang="cs-CZ" sz="1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B71974B-DB44-4556-9F6F-9318F6CDB5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50" y="1050587"/>
            <a:ext cx="5946233" cy="526426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38575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684C6075-724F-4A8A-DCD6-503C2689B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497760"/>
            <a:ext cx="7480616" cy="5597605"/>
          </a:xfrm>
        </p:spPr>
      </p:pic>
    </p:spTree>
    <p:extLst>
      <p:ext uri="{BB962C8B-B14F-4D97-AF65-F5344CB8AC3E}">
        <p14:creationId xmlns:p14="http://schemas.microsoft.com/office/powerpoint/2010/main" val="3091482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03925FA-7E99-F4C9-E19C-256D693B8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03" y="643466"/>
            <a:ext cx="634879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97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Zástupný obsah 7" descr="Obsah obrázku tráva, exteriér, hora, příroda&#10;&#10;Popis byl vytvořen automaticky">
            <a:extLst>
              <a:ext uri="{FF2B5EF4-FFF2-40B4-BE49-F238E27FC236}">
                <a16:creationId xmlns:a16="http://schemas.microsoft.com/office/drawing/2014/main" id="{20746A44-FDFB-4F95-A203-08792CFA5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" b="98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59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BE9415-92FA-4950-AC7F-288F613B5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Monastiraki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9E44DD-B89A-4752-96ED-69E324166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2240"/>
            <a:ext cx="10515600" cy="5445759"/>
          </a:xfrm>
        </p:spPr>
        <p:txBody>
          <a:bodyPr>
            <a:normAutofit fontScale="70000" lnSpcReduction="20000"/>
          </a:bodyPr>
          <a:lstStyle/>
          <a:p>
            <a:r>
              <a:rPr lang="cs-CZ" sz="2600" dirty="0"/>
              <a:t>Důležitá </a:t>
            </a:r>
            <a:r>
              <a:rPr lang="cs-CZ" sz="2600" dirty="0" err="1"/>
              <a:t>protopalácová</a:t>
            </a:r>
            <a:r>
              <a:rPr lang="cs-CZ" sz="2600" dirty="0"/>
              <a:t> lokalita s palácovými prvky. Na druhou stranu však nebyly mnohé výsledky výzkumů lokality doposud publikovány.</a:t>
            </a:r>
          </a:p>
          <a:p>
            <a:r>
              <a:rPr lang="cs-CZ" sz="2600" dirty="0"/>
              <a:t>Byla zničena v období MM IIB (požár způsobený zemětřesením?) a nebyla nikdy plně obnovena (pouze částečně osídlena v LM IIIC) – je tedy dobře dochována.</a:t>
            </a:r>
          </a:p>
          <a:p>
            <a:r>
              <a:rPr lang="cs-CZ" sz="2600" dirty="0"/>
              <a:t>Jedním z důvodů zániku mohl být narůstající vliv paláce </a:t>
            </a:r>
            <a:r>
              <a:rPr lang="cs-CZ" sz="2600" dirty="0" err="1"/>
              <a:t>Knossos</a:t>
            </a:r>
            <a:r>
              <a:rPr lang="cs-CZ" sz="2600" dirty="0"/>
              <a:t>.</a:t>
            </a:r>
          </a:p>
          <a:p>
            <a:r>
              <a:rPr lang="cs-CZ" sz="2600" dirty="0"/>
              <a:t>Lokalita interpretována jako palácové centrum (Athanasia Kanta), podle </a:t>
            </a:r>
            <a:r>
              <a:rPr lang="cs-CZ" sz="2600" dirty="0" err="1"/>
              <a:t>McEnroa</a:t>
            </a:r>
            <a:r>
              <a:rPr lang="cs-CZ" sz="2600" dirty="0"/>
              <a:t> se však architektura palácových center (</a:t>
            </a:r>
            <a:r>
              <a:rPr lang="cs-CZ" sz="2600" dirty="0" err="1"/>
              <a:t>Knossos</a:t>
            </a:r>
            <a:r>
              <a:rPr lang="cs-CZ" sz="2600" dirty="0"/>
              <a:t>, </a:t>
            </a:r>
            <a:r>
              <a:rPr lang="cs-CZ" sz="2600" dirty="0" err="1"/>
              <a:t>Phaistos</a:t>
            </a:r>
            <a:r>
              <a:rPr lang="cs-CZ" sz="2600" dirty="0"/>
              <a:t>) od </a:t>
            </a:r>
            <a:r>
              <a:rPr lang="cs-CZ" sz="2600" dirty="0" err="1"/>
              <a:t>Monastiraki</a:t>
            </a:r>
            <a:r>
              <a:rPr lang="cs-CZ" sz="2600" dirty="0"/>
              <a:t> liší a označuje lokalitu jako administrativní centrum. </a:t>
            </a:r>
          </a:p>
          <a:p>
            <a:r>
              <a:rPr lang="cs-CZ" sz="2600" dirty="0"/>
              <a:t>Nalezlo se zde velké množství nálezů hliněných pečetí, které svědčí o kontaktech s palácem </a:t>
            </a:r>
            <a:r>
              <a:rPr lang="cs-CZ" sz="2600" dirty="0" err="1"/>
              <a:t>Phaistos</a:t>
            </a:r>
            <a:r>
              <a:rPr lang="cs-CZ" sz="2600" dirty="0"/>
              <a:t>. Není jasné zda se jednalo o nezávislé centrum a nebo o centrum pod správou paláce </a:t>
            </a:r>
            <a:r>
              <a:rPr lang="cs-CZ" sz="2600" dirty="0" err="1"/>
              <a:t>Phaistos</a:t>
            </a:r>
            <a:r>
              <a:rPr lang="cs-CZ" sz="2600" dirty="0"/>
              <a:t>.</a:t>
            </a:r>
          </a:p>
          <a:p>
            <a:r>
              <a:rPr lang="cs-CZ" sz="2600" dirty="0"/>
              <a:t>Rozloha se odhaduje na zhruba 300 000 m2. Lokalita proto nebyla zdaleka odkryta celá (není známé například okolní město – pokud existovalo).</a:t>
            </a:r>
          </a:p>
          <a:p>
            <a:r>
              <a:rPr lang="cs-CZ" sz="2600" dirty="0"/>
              <a:t>V jižní části se nacházela tzv. budova archivu (nálezy pečetí). Byl zde nalezen i hliněný model svatyně.</a:t>
            </a:r>
          </a:p>
          <a:p>
            <a:r>
              <a:rPr lang="cs-CZ" sz="2600" dirty="0"/>
              <a:t>Ve východní části lokality se nacházel velký komplex zhruba 90ti budov – v přízemích se nacházely sklady a v patrech obytné a administrativní prostory.</a:t>
            </a:r>
          </a:p>
          <a:p>
            <a:r>
              <a:rPr lang="cs-CZ" sz="2600" dirty="0"/>
              <a:t>V západní části byla odkryta další budova. Nacházela se zde minojská hala a dvě nádvoří (centrální a západní) – rozdílná architektura (kyklopské zdivo), použité architektonické prvky  a nálezy pečetí svědčí o jejím administrativním významu.</a:t>
            </a:r>
          </a:p>
          <a:p>
            <a:r>
              <a:rPr lang="cs-CZ" sz="2600" dirty="0"/>
              <a:t>Na lokalitě se nachází také skalnatý pahorek, který zřejmě sloužil ke kultovním účelům. Bylo zde objeveno množství kónických pohárů a pár figurek, který zřejmě vyobrazuje ženu kojící mladého člověka.</a:t>
            </a:r>
          </a:p>
          <a:p>
            <a:r>
              <a:rPr lang="cs-CZ" sz="2600" dirty="0"/>
              <a:t>Z lokality pocházejí rovněž doklady produkce vína, zpracování vlny a doklady konzumace a chovu zvířat.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5276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4F3DF-9A5B-44AB-B99E-4DE8265B0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Chronologie</a:t>
            </a:r>
          </a:p>
        </p:txBody>
      </p:sp>
      <p:graphicFrame>
        <p:nvGraphicFramePr>
          <p:cNvPr id="3" name="Zástupný obsah 3">
            <a:extLst>
              <a:ext uri="{FF2B5EF4-FFF2-40B4-BE49-F238E27FC236}">
                <a16:creationId xmlns:a16="http://schemas.microsoft.com/office/drawing/2014/main" id="{F97C6E13-8AD6-6014-43A0-43E9AE841B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571138"/>
              </p:ext>
            </p:extLst>
          </p:nvPr>
        </p:nvGraphicFramePr>
        <p:xfrm>
          <a:off x="2855599" y="1690688"/>
          <a:ext cx="6480801" cy="4361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358498" imgH="2933661" progId="Excel.Sheet.12">
                  <p:embed/>
                </p:oleObj>
              </mc:Choice>
              <mc:Fallback>
                <p:oleObj name="Worksheet" r:id="rId2" imgW="4358498" imgH="2933661" progId="Excel.Sheet.12">
                  <p:embed/>
                  <p:pic>
                    <p:nvPicPr>
                      <p:cNvPr id="4" name="Zástupný obsah 3">
                        <a:extLst>
                          <a:ext uri="{FF2B5EF4-FFF2-40B4-BE49-F238E27FC236}">
                            <a16:creationId xmlns:a16="http://schemas.microsoft.com/office/drawing/2014/main" id="{D7C9B6C4-E164-10B2-8DF2-40889DB0B4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55599" y="1690688"/>
                        <a:ext cx="6480801" cy="4361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4366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578CF14B-FCC4-4E26-962F-FE31C39C5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01" y="643466"/>
            <a:ext cx="76315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57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7A7B4-7375-4D6B-93AF-B36C4DD22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Svatyně na kopcích (</a:t>
            </a:r>
            <a:r>
              <a:rPr lang="cs-CZ" sz="4400" dirty="0" err="1"/>
              <a:t>Peak</a:t>
            </a:r>
            <a:r>
              <a:rPr lang="cs-CZ" sz="4400" dirty="0"/>
              <a:t> </a:t>
            </a:r>
            <a:r>
              <a:rPr lang="cs-CZ" sz="4400" dirty="0" err="1"/>
              <a:t>Sanctuaries</a:t>
            </a:r>
            <a:r>
              <a:rPr lang="cs-CZ" sz="4400" dirty="0"/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76E545-901E-4B19-A9D3-A04FE0C0C7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sz="2400" dirty="0"/>
              <a:t>Objevují se již v období EM II/III(?) či MM IA na hoře </a:t>
            </a:r>
            <a:r>
              <a:rPr lang="cs-CZ" sz="2400" dirty="0" err="1"/>
              <a:t>Juktas</a:t>
            </a:r>
            <a:r>
              <a:rPr lang="cs-CZ" sz="2400" dirty="0"/>
              <a:t> nedaleko paláce </a:t>
            </a:r>
            <a:r>
              <a:rPr lang="cs-CZ" sz="2400" dirty="0" err="1"/>
              <a:t>Knossos</a:t>
            </a:r>
            <a:r>
              <a:rPr lang="cs-CZ" sz="2400" dirty="0"/>
              <a:t> – původ konceptu?</a:t>
            </a:r>
          </a:p>
          <a:p>
            <a:r>
              <a:rPr lang="cs-CZ" sz="2400" dirty="0"/>
              <a:t>Během období MM IB-MM II se začínají šířit do dalších regionů (ne však všude, oblast paláců </a:t>
            </a:r>
            <a:r>
              <a:rPr lang="cs-CZ" sz="2400" dirty="0" err="1"/>
              <a:t>Phaistos</a:t>
            </a:r>
            <a:r>
              <a:rPr lang="cs-CZ" sz="2400" dirty="0"/>
              <a:t> a </a:t>
            </a:r>
            <a:r>
              <a:rPr lang="cs-CZ" sz="2400" dirty="0" err="1"/>
              <a:t>Malia</a:t>
            </a:r>
            <a:r>
              <a:rPr lang="cs-CZ" sz="2400"/>
              <a:t>).</a:t>
            </a:r>
            <a:endParaRPr lang="cs-CZ" sz="2400" dirty="0"/>
          </a:p>
          <a:p>
            <a:r>
              <a:rPr lang="cs-CZ" sz="2400" dirty="0"/>
              <a:t>K jejich úpadku dochází na počátku období MM III (podle </a:t>
            </a:r>
            <a:r>
              <a:rPr lang="cs-CZ" sz="2400" dirty="0" err="1"/>
              <a:t>Nowického</a:t>
            </a:r>
            <a:r>
              <a:rPr lang="cs-CZ" sz="2400" dirty="0"/>
              <a:t>).</a:t>
            </a:r>
          </a:p>
          <a:p>
            <a:r>
              <a:rPr lang="cs-CZ" sz="2400" dirty="0"/>
              <a:t>Rituální (i ne-rituální) aktivity se odehrávaly ve svatyních i v okolní krajině – nejen svatyně, ale i krajina byla vnímána jako posvátná.</a:t>
            </a:r>
          </a:p>
          <a:p>
            <a:r>
              <a:rPr lang="cs-CZ" sz="2400" dirty="0"/>
              <a:t>Nálezy votivních předmětů např. lidské a zvířecí hliněné figurky a  keramiky. </a:t>
            </a:r>
          </a:p>
          <a:p>
            <a:r>
              <a:rPr lang="cs-CZ" sz="2400" dirty="0"/>
              <a:t>Obětiny ve formě zvířecích kostí a mušlí</a:t>
            </a:r>
          </a:p>
          <a:p>
            <a:r>
              <a:rPr lang="cs-CZ" sz="2400" dirty="0"/>
              <a:t>Posvátné účely plnily rovněž jeskyně např. </a:t>
            </a:r>
            <a:r>
              <a:rPr lang="cs-CZ" sz="2400" dirty="0" err="1"/>
              <a:t>Psychro</a:t>
            </a:r>
            <a:r>
              <a:rPr lang="cs-CZ" sz="2400" dirty="0"/>
              <a:t>, </a:t>
            </a:r>
            <a:r>
              <a:rPr lang="cs-CZ" sz="2400" dirty="0" err="1"/>
              <a:t>Kamares</a:t>
            </a:r>
            <a:r>
              <a:rPr lang="cs-CZ" sz="2400" dirty="0"/>
              <a:t>.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A2F71F-A0A8-D5D1-A038-63252B718B8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646" y="1508050"/>
            <a:ext cx="3241939" cy="215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1CE53EC-BEAA-5C50-AB59-54FEFB10D454}"/>
              </a:ext>
            </a:extLst>
          </p:cNvPr>
          <p:cNvSpPr txBox="1"/>
          <p:nvPr/>
        </p:nvSpPr>
        <p:spPr>
          <a:xfrm>
            <a:off x="6265718" y="2929328"/>
            <a:ext cx="1714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Hliněné figurky „uctívačů“ z lokality </a:t>
            </a:r>
            <a:r>
              <a:rPr lang="cs-CZ" sz="1400" dirty="0" err="1"/>
              <a:t>Petsophas</a:t>
            </a:r>
            <a:endParaRPr lang="cs-CZ" sz="1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053E3CF-2857-FDF9-7C0B-F22CBE4C6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646" y="3908490"/>
            <a:ext cx="1974272" cy="153483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6096A36-22C5-6443-042E-B76CE28704CD}"/>
              </a:ext>
            </a:extLst>
          </p:cNvPr>
          <p:cNvSpPr txBox="1"/>
          <p:nvPr/>
        </p:nvSpPr>
        <p:spPr>
          <a:xfrm>
            <a:off x="6265718" y="4675909"/>
            <a:ext cx="1485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Hlava kočkovité šelmy z lokality </a:t>
            </a:r>
            <a:r>
              <a:rPr lang="cs-CZ" sz="1400" dirty="0" err="1"/>
              <a:t>Prinias</a:t>
            </a:r>
            <a:endParaRPr lang="cs-CZ" sz="1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B4B1AE2-3DB1-238C-A901-E53AD58AC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829" y="3845977"/>
            <a:ext cx="800947" cy="203317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8B475EB-9AC7-5FC5-CA3E-C313B714A2A7}"/>
              </a:ext>
            </a:extLst>
          </p:cNvPr>
          <p:cNvSpPr txBox="1"/>
          <p:nvPr/>
        </p:nvSpPr>
        <p:spPr>
          <a:xfrm>
            <a:off x="9923318" y="6307282"/>
            <a:ext cx="1631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Lidská noha z lokality </a:t>
            </a:r>
            <a:r>
              <a:rPr lang="cs-CZ" sz="1400" dirty="0" err="1"/>
              <a:t>Atsiphades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157277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A27C8D-4DD8-4562-92CC-BD89B9F2E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5714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Svatyně na kopcích (</a:t>
            </a:r>
            <a:r>
              <a:rPr lang="cs-CZ" sz="3200" dirty="0" err="1"/>
              <a:t>Peak</a:t>
            </a:r>
            <a:r>
              <a:rPr lang="cs-CZ" sz="3200" dirty="0"/>
              <a:t> </a:t>
            </a:r>
            <a:r>
              <a:rPr lang="cs-CZ" sz="3200" dirty="0" err="1"/>
              <a:t>Sanctuaries</a:t>
            </a:r>
            <a:r>
              <a:rPr lang="cs-CZ" sz="3200" dirty="0"/>
              <a:t>)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D526A8BD-C928-4B31-AE64-BB7ABC840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1825624"/>
            <a:ext cx="8181975" cy="4556125"/>
          </a:xfrm>
        </p:spPr>
      </p:pic>
    </p:spTree>
    <p:extLst>
      <p:ext uri="{BB962C8B-B14F-4D97-AF65-F5344CB8AC3E}">
        <p14:creationId xmlns:p14="http://schemas.microsoft.com/office/powerpoint/2010/main" val="2776498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7796B-9358-4CBD-9AC8-687996F04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Juktas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87534A-4835-41F3-9FD2-7C96ABF100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Otevřená svatyně , která byla tvořena ze dvou teras orientovaných ve směru sever-jih.</a:t>
            </a:r>
          </a:p>
          <a:p>
            <a:r>
              <a:rPr lang="cs-CZ" dirty="0"/>
              <a:t>Na západní straně teras se nacházel oltář.</a:t>
            </a:r>
          </a:p>
          <a:p>
            <a:r>
              <a:rPr lang="cs-CZ" dirty="0"/>
              <a:t>Na východ od terasy II bylo odkryto pět místností, které zřejmě nemají přímou spojitost s kultovními aktivitami.</a:t>
            </a:r>
          </a:p>
          <a:p>
            <a:r>
              <a:rPr lang="cs-CZ" dirty="0"/>
              <a:t>Svatyně je obklopena zdí z kyklopského zdiva</a:t>
            </a:r>
          </a:p>
          <a:p>
            <a:r>
              <a:rPr lang="cs-CZ" dirty="0"/>
              <a:t>Není jasné, jaká božstva se zde uctívala: podle </a:t>
            </a:r>
            <a:r>
              <a:rPr lang="cs-CZ" dirty="0" err="1"/>
              <a:t>Evanse</a:t>
            </a:r>
            <a:r>
              <a:rPr lang="cs-CZ" dirty="0"/>
              <a:t> to mohla být například matka hor. Nebo také snad Zeus, který se měl podle jedné z legend narodit na Krétě.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296FB78-12BF-4907-8537-061918CBA9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891506"/>
            <a:ext cx="4876800" cy="4219575"/>
          </a:xfrm>
        </p:spPr>
      </p:pic>
    </p:spTree>
    <p:extLst>
      <p:ext uri="{BB962C8B-B14F-4D97-AF65-F5344CB8AC3E}">
        <p14:creationId xmlns:p14="http://schemas.microsoft.com/office/powerpoint/2010/main" val="4104217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skála, exteriér, skalní, příroda&#10;&#10;Popis byl vytvořen automaticky">
            <a:extLst>
              <a:ext uri="{FF2B5EF4-FFF2-40B4-BE49-F238E27FC236}">
                <a16:creationId xmlns:a16="http://schemas.microsoft.com/office/drawing/2014/main" id="{55511927-D6F8-4845-996F-0CEB9C37C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83" y="643466"/>
            <a:ext cx="853803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09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7D6BD-1858-4CEE-A63C-E753601D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135083"/>
            <a:ext cx="6391834" cy="5253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 err="1"/>
              <a:t>Keramika</a:t>
            </a:r>
            <a:r>
              <a:rPr lang="cs-CZ" sz="2000" b="1" dirty="0"/>
              <a:t> (MM I-MM III) –</a:t>
            </a:r>
            <a:r>
              <a:rPr lang="cs-CZ" sz="2000" b="1" dirty="0" err="1"/>
              <a:t>Kamares</a:t>
            </a:r>
            <a:r>
              <a:rPr lang="cs-CZ" sz="2000" b="1" dirty="0"/>
              <a:t> </a:t>
            </a:r>
            <a:r>
              <a:rPr lang="cs-CZ" sz="2000" b="1" dirty="0" err="1"/>
              <a:t>ware</a:t>
            </a:r>
            <a:endParaRPr lang="en-US" sz="2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828B42-7037-4E3E-AC22-C8D61444B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660401"/>
            <a:ext cx="6586489" cy="613228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600" dirty="0"/>
              <a:t>Kamares ware (MM I-MM III) je </a:t>
            </a:r>
            <a:r>
              <a:rPr lang="en-US" sz="1600" dirty="0" err="1"/>
              <a:t>typické</a:t>
            </a:r>
            <a:r>
              <a:rPr lang="en-US" sz="1600" dirty="0"/>
              <a:t> pro </a:t>
            </a:r>
            <a:r>
              <a:rPr lang="en-US" sz="1600" dirty="0" err="1"/>
              <a:t>protopalácové</a:t>
            </a:r>
            <a:r>
              <a:rPr lang="en-US" sz="1600" dirty="0"/>
              <a:t> </a:t>
            </a:r>
            <a:r>
              <a:rPr lang="en-US" sz="1600" dirty="0" err="1"/>
              <a:t>období</a:t>
            </a:r>
            <a:r>
              <a:rPr lang="en-US" sz="1600" dirty="0"/>
              <a:t>. </a:t>
            </a:r>
            <a:r>
              <a:rPr lang="en-US" sz="1600" dirty="0" err="1"/>
              <a:t>Tmavý</a:t>
            </a:r>
            <a:r>
              <a:rPr lang="en-US" sz="1600" dirty="0"/>
              <a:t> </a:t>
            </a:r>
            <a:r>
              <a:rPr lang="en-US" sz="1600" dirty="0" err="1"/>
              <a:t>podklad</a:t>
            </a:r>
            <a:r>
              <a:rPr lang="en-US" sz="1600" dirty="0"/>
              <a:t> a </a:t>
            </a:r>
            <a:r>
              <a:rPr lang="en-US" sz="1600" dirty="0" err="1"/>
              <a:t>obvykle</a:t>
            </a:r>
            <a:r>
              <a:rPr lang="en-US" sz="1600" dirty="0"/>
              <a:t> </a:t>
            </a:r>
            <a:r>
              <a:rPr lang="en-US" sz="1600" dirty="0" err="1"/>
              <a:t>bílý</a:t>
            </a:r>
            <a:r>
              <a:rPr lang="en-US" sz="1600" dirty="0"/>
              <a:t>, </a:t>
            </a:r>
            <a:r>
              <a:rPr lang="en-US" sz="1600" dirty="0" err="1"/>
              <a:t>červený</a:t>
            </a:r>
            <a:r>
              <a:rPr lang="en-US" sz="1600" dirty="0"/>
              <a:t>, </a:t>
            </a:r>
            <a:r>
              <a:rPr lang="en-US" sz="1600" dirty="0" err="1"/>
              <a:t>fialový</a:t>
            </a:r>
            <a:r>
              <a:rPr lang="en-US" sz="1600" dirty="0"/>
              <a:t>, </a:t>
            </a:r>
            <a:r>
              <a:rPr lang="en-US" sz="1600" dirty="0" err="1"/>
              <a:t>oranžový</a:t>
            </a:r>
            <a:r>
              <a:rPr lang="en-US" sz="1600" dirty="0"/>
              <a:t> </a:t>
            </a:r>
            <a:r>
              <a:rPr lang="en-US" sz="1600" dirty="0" err="1"/>
              <a:t>či</a:t>
            </a:r>
            <a:r>
              <a:rPr lang="en-US" sz="1600" dirty="0"/>
              <a:t> </a:t>
            </a:r>
            <a:r>
              <a:rPr lang="en-US" sz="1600" dirty="0" err="1"/>
              <a:t>žlutý</a:t>
            </a:r>
            <a:r>
              <a:rPr lang="en-US" sz="1600" dirty="0"/>
              <a:t> </a:t>
            </a:r>
            <a:r>
              <a:rPr lang="en-US" sz="1600" dirty="0" err="1"/>
              <a:t>dekor</a:t>
            </a:r>
            <a:r>
              <a:rPr lang="cs-CZ" sz="1600" dirty="0"/>
              <a:t> (</a:t>
            </a:r>
            <a:r>
              <a:rPr lang="cs-CZ" sz="1600" dirty="0" err="1"/>
              <a:t>light</a:t>
            </a:r>
            <a:r>
              <a:rPr lang="cs-CZ" sz="1600" dirty="0"/>
              <a:t> on </a:t>
            </a:r>
            <a:r>
              <a:rPr lang="cs-CZ" sz="1600" dirty="0" err="1"/>
              <a:t>dark</a:t>
            </a:r>
            <a:r>
              <a:rPr lang="cs-CZ" sz="1600" dirty="0"/>
              <a:t>)</a:t>
            </a:r>
            <a:r>
              <a:rPr lang="en-US" sz="1600" dirty="0"/>
              <a:t>.</a:t>
            </a:r>
          </a:p>
          <a:p>
            <a:r>
              <a:rPr lang="en-US" sz="1600" dirty="0" err="1"/>
              <a:t>Keramika</a:t>
            </a:r>
            <a:r>
              <a:rPr lang="en-US" sz="1600" dirty="0"/>
              <a:t> </a:t>
            </a:r>
            <a:r>
              <a:rPr lang="en-US" sz="1600" dirty="0" err="1"/>
              <a:t>vyráběná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hrnčířském</a:t>
            </a:r>
            <a:r>
              <a:rPr lang="en-US" sz="1600" dirty="0"/>
              <a:t> </a:t>
            </a:r>
            <a:r>
              <a:rPr lang="en-US" sz="1600" dirty="0" err="1"/>
              <a:t>kruhu</a:t>
            </a:r>
            <a:r>
              <a:rPr lang="en-US" sz="1600" dirty="0"/>
              <a:t>. </a:t>
            </a:r>
            <a:r>
              <a:rPr lang="en-US" sz="1600" dirty="0" err="1"/>
              <a:t>Nová</a:t>
            </a:r>
            <a:r>
              <a:rPr lang="en-US" sz="1600" dirty="0"/>
              <a:t> </a:t>
            </a:r>
            <a:r>
              <a:rPr lang="en-US" sz="1600" dirty="0" err="1"/>
              <a:t>technika</a:t>
            </a:r>
            <a:r>
              <a:rPr lang="en-US" sz="1600" dirty="0"/>
              <a:t> </a:t>
            </a:r>
            <a:r>
              <a:rPr lang="en-US" sz="1600" dirty="0" err="1"/>
              <a:t>umožňovala</a:t>
            </a:r>
            <a:r>
              <a:rPr lang="en-US" sz="1600" dirty="0"/>
              <a:t> </a:t>
            </a:r>
            <a:r>
              <a:rPr lang="en-US" sz="1600" dirty="0" err="1"/>
              <a:t>vytvářet</a:t>
            </a:r>
            <a:r>
              <a:rPr lang="en-US" sz="1600" dirty="0"/>
              <a:t> </a:t>
            </a:r>
            <a:r>
              <a:rPr lang="en-US" sz="1600" dirty="0" err="1"/>
              <a:t>tenkostěnnou</a:t>
            </a:r>
            <a:r>
              <a:rPr lang="en-US" sz="1600" dirty="0"/>
              <a:t> </a:t>
            </a:r>
            <a:r>
              <a:rPr lang="en-US" sz="1600" dirty="0" err="1"/>
              <a:t>keramiku</a:t>
            </a:r>
            <a:r>
              <a:rPr lang="en-US" sz="1600" dirty="0"/>
              <a:t> a </a:t>
            </a:r>
            <a:r>
              <a:rPr lang="en-US" sz="1600" dirty="0" err="1"/>
              <a:t>nové</a:t>
            </a:r>
            <a:r>
              <a:rPr lang="en-US" sz="1600" dirty="0"/>
              <a:t> </a:t>
            </a:r>
            <a:r>
              <a:rPr lang="en-US" sz="1600" dirty="0" err="1"/>
              <a:t>tvary</a:t>
            </a:r>
            <a:r>
              <a:rPr lang="en-US" sz="1600" dirty="0"/>
              <a:t>.</a:t>
            </a:r>
          </a:p>
          <a:p>
            <a:r>
              <a:rPr lang="en-US" sz="1600" dirty="0" err="1"/>
              <a:t>Dekor</a:t>
            </a:r>
            <a:r>
              <a:rPr lang="en-US" sz="1600" dirty="0"/>
              <a:t>:</a:t>
            </a:r>
            <a:r>
              <a:rPr lang="cs-CZ" sz="1600" dirty="0"/>
              <a:t> geometrické vzory</a:t>
            </a:r>
            <a:r>
              <a:rPr lang="en-US" sz="1600" dirty="0"/>
              <a:t> </a:t>
            </a:r>
            <a:r>
              <a:rPr lang="cs-CZ" sz="1600" dirty="0"/>
              <a:t>(</a:t>
            </a:r>
            <a:r>
              <a:rPr lang="en-US" sz="1600" dirty="0" err="1"/>
              <a:t>spirály</a:t>
            </a:r>
            <a:r>
              <a:rPr lang="cs-CZ" sz="1600" dirty="0"/>
              <a:t>, šachovnice)</a:t>
            </a:r>
            <a:r>
              <a:rPr lang="en-US" sz="1600" dirty="0"/>
              <a:t>, </a:t>
            </a:r>
            <a:r>
              <a:rPr lang="en-US" sz="1600" dirty="0" err="1"/>
              <a:t>stylizované</a:t>
            </a:r>
            <a:r>
              <a:rPr lang="en-US" sz="1600" dirty="0"/>
              <a:t> </a:t>
            </a:r>
            <a:r>
              <a:rPr lang="en-US" sz="1600" dirty="0" err="1"/>
              <a:t>florální</a:t>
            </a:r>
            <a:r>
              <a:rPr lang="en-US" sz="1600" dirty="0"/>
              <a:t> a </a:t>
            </a:r>
            <a:r>
              <a:rPr lang="en-US" sz="1600" dirty="0" err="1"/>
              <a:t>mořské</a:t>
            </a:r>
            <a:r>
              <a:rPr lang="en-US" sz="1600" dirty="0"/>
              <a:t> </a:t>
            </a:r>
            <a:r>
              <a:rPr lang="en-US" sz="1600" dirty="0" err="1"/>
              <a:t>motivy</a:t>
            </a:r>
            <a:r>
              <a:rPr lang="cs-CZ" sz="1600" dirty="0"/>
              <a:t>.</a:t>
            </a:r>
            <a:endParaRPr lang="en-US" sz="1600" dirty="0"/>
          </a:p>
          <a:p>
            <a:r>
              <a:rPr lang="cs-CZ" sz="1600" dirty="0"/>
              <a:t>Tvary: p</a:t>
            </a:r>
            <a:r>
              <a:rPr lang="en-US" sz="1600" dirty="0" err="1"/>
              <a:t>oháry</a:t>
            </a:r>
            <a:r>
              <a:rPr lang="en-US" sz="1600" dirty="0"/>
              <a:t>, </a:t>
            </a:r>
            <a:r>
              <a:rPr lang="en-US" sz="1600" dirty="0" err="1"/>
              <a:t>džbánky</a:t>
            </a:r>
            <a:r>
              <a:rPr lang="en-US" sz="1600" dirty="0"/>
              <a:t>, </a:t>
            </a:r>
            <a:r>
              <a:rPr lang="en-US" sz="1600" dirty="0" err="1"/>
              <a:t>kratéry</a:t>
            </a:r>
            <a:r>
              <a:rPr lang="en-US" sz="1600" dirty="0"/>
              <a:t>, </a:t>
            </a:r>
            <a:r>
              <a:rPr lang="en-US" sz="1600" dirty="0" err="1"/>
              <a:t>misky</a:t>
            </a:r>
            <a:r>
              <a:rPr lang="en-US" sz="1600" dirty="0"/>
              <a:t>  – </a:t>
            </a:r>
            <a:r>
              <a:rPr lang="en-US" sz="1600" dirty="0" err="1"/>
              <a:t>zejména</a:t>
            </a:r>
            <a:r>
              <a:rPr lang="en-US" sz="1600" dirty="0"/>
              <a:t> </a:t>
            </a:r>
            <a:r>
              <a:rPr lang="en-US" sz="1600" dirty="0" err="1"/>
              <a:t>stolní</a:t>
            </a:r>
            <a:r>
              <a:rPr lang="en-US" sz="1600" dirty="0"/>
              <a:t> </a:t>
            </a:r>
            <a:r>
              <a:rPr lang="en-US" sz="1600" dirty="0" err="1"/>
              <a:t>keramika</a:t>
            </a:r>
            <a:r>
              <a:rPr lang="en-US" sz="1600" dirty="0"/>
              <a:t>, ale </a:t>
            </a:r>
            <a:r>
              <a:rPr lang="en-US" sz="1600" dirty="0" err="1"/>
              <a:t>objevují</a:t>
            </a:r>
            <a:r>
              <a:rPr lang="en-US" sz="1600" dirty="0"/>
              <a:t> se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cs-CZ" sz="1600" dirty="0"/>
              <a:t>skladovací nádoby.</a:t>
            </a:r>
            <a:endParaRPr lang="en-US" sz="1600" dirty="0"/>
          </a:p>
          <a:p>
            <a:r>
              <a:rPr lang="en-US" sz="1600" dirty="0"/>
              <a:t>Tato </a:t>
            </a:r>
            <a:r>
              <a:rPr lang="en-US" sz="1600" dirty="0" err="1"/>
              <a:t>keramika</a:t>
            </a:r>
            <a:r>
              <a:rPr lang="en-US" sz="1600" dirty="0"/>
              <a:t> se </a:t>
            </a:r>
            <a:r>
              <a:rPr lang="en-US" sz="1600" dirty="0" err="1"/>
              <a:t>většinou</a:t>
            </a:r>
            <a:r>
              <a:rPr lang="en-US" sz="1600" dirty="0"/>
              <a:t> </a:t>
            </a:r>
            <a:r>
              <a:rPr lang="en-US" sz="1600" dirty="0" err="1"/>
              <a:t>spojuje</a:t>
            </a:r>
            <a:r>
              <a:rPr lang="en-US" sz="1600" dirty="0"/>
              <a:t> s </a:t>
            </a:r>
            <a:r>
              <a:rPr lang="en-US" sz="1600" dirty="0" err="1"/>
              <a:t>paláci</a:t>
            </a:r>
            <a:r>
              <a:rPr lang="en-US" sz="1600" dirty="0"/>
              <a:t> a </a:t>
            </a:r>
            <a:r>
              <a:rPr lang="en-US" sz="1600" dirty="0" err="1"/>
              <a:t>jejich</a:t>
            </a:r>
            <a:r>
              <a:rPr lang="en-US" sz="1600" dirty="0"/>
              <a:t> </a:t>
            </a:r>
            <a:r>
              <a:rPr lang="en-US" sz="1600" dirty="0" err="1"/>
              <a:t>workshopy</a:t>
            </a:r>
            <a:r>
              <a:rPr lang="en-US" sz="1600" dirty="0"/>
              <a:t> (</a:t>
            </a:r>
            <a:r>
              <a:rPr lang="en-US" sz="1600" dirty="0" err="1"/>
              <a:t>kvůli</a:t>
            </a:r>
            <a:r>
              <a:rPr lang="en-US" sz="1600" dirty="0"/>
              <a:t> </a:t>
            </a:r>
            <a:r>
              <a:rPr lang="en-US" sz="1600" dirty="0" err="1"/>
              <a:t>její</a:t>
            </a:r>
            <a:r>
              <a:rPr lang="en-US" sz="1600" dirty="0"/>
              <a:t> </a:t>
            </a:r>
            <a:r>
              <a:rPr lang="en-US" sz="1600" dirty="0" err="1"/>
              <a:t>vysoké</a:t>
            </a:r>
            <a:r>
              <a:rPr lang="en-US" sz="1600" dirty="0"/>
              <a:t> </a:t>
            </a:r>
            <a:r>
              <a:rPr lang="en-US" sz="1600" dirty="0" err="1"/>
              <a:t>kvalitě</a:t>
            </a:r>
            <a:r>
              <a:rPr lang="en-US" sz="1600" dirty="0"/>
              <a:t>) . </a:t>
            </a:r>
            <a:r>
              <a:rPr lang="en-US" sz="1600" dirty="0" err="1"/>
              <a:t>Chybí</a:t>
            </a:r>
            <a:r>
              <a:rPr lang="en-US" sz="1600" dirty="0"/>
              <a:t> </a:t>
            </a:r>
            <a:r>
              <a:rPr lang="en-US" sz="1600" dirty="0" err="1"/>
              <a:t>však</a:t>
            </a:r>
            <a:r>
              <a:rPr lang="en-US" sz="1600" dirty="0"/>
              <a:t> </a:t>
            </a:r>
            <a:r>
              <a:rPr lang="en-US" sz="1600" dirty="0" err="1"/>
              <a:t>přesvědčivé</a:t>
            </a:r>
            <a:r>
              <a:rPr lang="en-US" sz="1600" dirty="0"/>
              <a:t> </a:t>
            </a:r>
            <a:r>
              <a:rPr lang="en-US" sz="1600" dirty="0" err="1"/>
              <a:t>důkazy</a:t>
            </a:r>
            <a:r>
              <a:rPr lang="en-US" sz="1600" dirty="0"/>
              <a:t>, </a:t>
            </a:r>
            <a:r>
              <a:rPr lang="en-US" sz="1600" dirty="0" err="1"/>
              <a:t>které</a:t>
            </a:r>
            <a:r>
              <a:rPr lang="en-US" sz="1600" dirty="0"/>
              <a:t> by </a:t>
            </a:r>
            <a:r>
              <a:rPr lang="en-US" sz="1600" dirty="0" err="1"/>
              <a:t>ukazovaly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to, </a:t>
            </a:r>
            <a:r>
              <a:rPr lang="en-US" sz="1600" dirty="0" err="1"/>
              <a:t>že</a:t>
            </a:r>
            <a:r>
              <a:rPr lang="en-US" sz="1600" dirty="0"/>
              <a:t> </a:t>
            </a:r>
            <a:r>
              <a:rPr lang="en-US" sz="1600" dirty="0" err="1"/>
              <a:t>produkce</a:t>
            </a:r>
            <a:r>
              <a:rPr lang="en-US" sz="1600" dirty="0"/>
              <a:t> </a:t>
            </a:r>
            <a:r>
              <a:rPr lang="en-US" sz="1600" dirty="0" err="1"/>
              <a:t>tohoto</a:t>
            </a:r>
            <a:r>
              <a:rPr lang="en-US" sz="1600" dirty="0"/>
              <a:t> </a:t>
            </a:r>
            <a:r>
              <a:rPr lang="en-US" sz="1600" dirty="0" err="1"/>
              <a:t>typu</a:t>
            </a:r>
            <a:r>
              <a:rPr lang="en-US" sz="1600" dirty="0"/>
              <a:t> </a:t>
            </a:r>
            <a:r>
              <a:rPr lang="en-US" sz="1600" dirty="0" err="1"/>
              <a:t>keramiky</a:t>
            </a:r>
            <a:r>
              <a:rPr lang="en-US" sz="1600" dirty="0"/>
              <a:t> </a:t>
            </a:r>
            <a:r>
              <a:rPr lang="en-US" sz="1600" dirty="0" err="1"/>
              <a:t>byla</a:t>
            </a:r>
            <a:r>
              <a:rPr lang="en-US" sz="1600" dirty="0"/>
              <a:t> pod </a:t>
            </a:r>
            <a:r>
              <a:rPr lang="en-US" sz="1600" dirty="0" err="1"/>
              <a:t>kontrolou</a:t>
            </a:r>
            <a:r>
              <a:rPr lang="en-US" sz="1600" dirty="0"/>
              <a:t> </a:t>
            </a:r>
            <a:r>
              <a:rPr lang="en-US" sz="1600" dirty="0" err="1"/>
              <a:t>paláců</a:t>
            </a:r>
            <a:r>
              <a:rPr lang="en-US" sz="1600" dirty="0"/>
              <a:t>.</a:t>
            </a:r>
          </a:p>
          <a:p>
            <a:r>
              <a:rPr lang="en-US" sz="1600" dirty="0" err="1"/>
              <a:t>Naopak</a:t>
            </a:r>
            <a:r>
              <a:rPr lang="en-US" sz="1600" dirty="0"/>
              <a:t> </a:t>
            </a:r>
            <a:r>
              <a:rPr lang="en-US" sz="1600" dirty="0" err="1"/>
              <a:t>petrografická</a:t>
            </a:r>
            <a:r>
              <a:rPr lang="en-US" sz="1600" dirty="0"/>
              <a:t> </a:t>
            </a:r>
            <a:r>
              <a:rPr lang="en-US" sz="1600" dirty="0" err="1"/>
              <a:t>analýza</a:t>
            </a:r>
            <a:r>
              <a:rPr lang="en-US" sz="1600" dirty="0"/>
              <a:t> </a:t>
            </a:r>
            <a:r>
              <a:rPr lang="en-US" sz="1600" dirty="0" err="1"/>
              <a:t>prokázala</a:t>
            </a:r>
            <a:r>
              <a:rPr lang="en-US" sz="1600" dirty="0"/>
              <a:t>, </a:t>
            </a:r>
            <a:r>
              <a:rPr lang="en-US" sz="1600" dirty="0" err="1"/>
              <a:t>že</a:t>
            </a:r>
            <a:r>
              <a:rPr lang="en-US" sz="1600" dirty="0"/>
              <a:t> </a:t>
            </a:r>
            <a:r>
              <a:rPr lang="en-US" sz="1600" dirty="0" err="1"/>
              <a:t>velká</a:t>
            </a:r>
            <a:r>
              <a:rPr lang="en-US" sz="1600" dirty="0"/>
              <a:t> </a:t>
            </a:r>
            <a:r>
              <a:rPr lang="en-US" sz="1600" dirty="0" err="1"/>
              <a:t>část</a:t>
            </a:r>
            <a:r>
              <a:rPr lang="en-US" sz="1600" dirty="0"/>
              <a:t> </a:t>
            </a:r>
            <a:r>
              <a:rPr lang="en-US" sz="1600" dirty="0" err="1"/>
              <a:t>této</a:t>
            </a:r>
            <a:r>
              <a:rPr lang="en-US" sz="1600" dirty="0"/>
              <a:t> </a:t>
            </a:r>
            <a:r>
              <a:rPr lang="en-US" sz="1600" dirty="0" err="1"/>
              <a:t>keramiky</a:t>
            </a:r>
            <a:r>
              <a:rPr lang="en-US" sz="1600" dirty="0"/>
              <a:t> </a:t>
            </a:r>
            <a:r>
              <a:rPr lang="en-US" sz="1600" dirty="0" err="1"/>
              <a:t>nalezená</a:t>
            </a:r>
            <a:r>
              <a:rPr lang="en-US" sz="1600" dirty="0"/>
              <a:t> v </a:t>
            </a:r>
            <a:r>
              <a:rPr lang="en-US" sz="1600" dirty="0" err="1"/>
              <a:t>Knossu</a:t>
            </a:r>
            <a:r>
              <a:rPr lang="en-US" sz="1600" dirty="0"/>
              <a:t> </a:t>
            </a:r>
            <a:r>
              <a:rPr lang="en-US" sz="1600" dirty="0" err="1"/>
              <a:t>pocházela</a:t>
            </a:r>
            <a:r>
              <a:rPr lang="en-US" sz="1600" dirty="0"/>
              <a:t> z </a:t>
            </a:r>
            <a:r>
              <a:rPr lang="en-US" sz="1600" dirty="0" err="1"/>
              <a:t>jižní</a:t>
            </a:r>
            <a:r>
              <a:rPr lang="en-US" sz="1600" dirty="0"/>
              <a:t> </a:t>
            </a:r>
            <a:r>
              <a:rPr lang="en-US" sz="1600" dirty="0" err="1"/>
              <a:t>Kréty</a:t>
            </a:r>
            <a:r>
              <a:rPr lang="en-US" sz="1600" dirty="0"/>
              <a:t> (oblast Me</a:t>
            </a:r>
            <a:r>
              <a:rPr lang="cs-CZ" sz="1600" dirty="0"/>
              <a:t>s</a:t>
            </a:r>
            <a:r>
              <a:rPr lang="en-US" sz="1600" dirty="0" err="1"/>
              <a:t>sary</a:t>
            </a:r>
            <a:r>
              <a:rPr lang="en-US" sz="1600" dirty="0"/>
              <a:t> – Phaistos).</a:t>
            </a:r>
          </a:p>
          <a:p>
            <a:r>
              <a:rPr lang="en-US" sz="1600" dirty="0"/>
              <a:t>V </a:t>
            </a:r>
            <a:r>
              <a:rPr lang="en-US" sz="1600" dirty="0" err="1"/>
              <a:t>paláci</a:t>
            </a:r>
            <a:r>
              <a:rPr lang="en-US" sz="1600" dirty="0"/>
              <a:t> Phaistos </a:t>
            </a:r>
            <a:r>
              <a:rPr lang="en-US" sz="1600" dirty="0" err="1"/>
              <a:t>tvořila</a:t>
            </a:r>
            <a:r>
              <a:rPr lang="en-US" sz="1600" dirty="0"/>
              <a:t> </a:t>
            </a:r>
            <a:r>
              <a:rPr lang="en-US" sz="1600" dirty="0" err="1"/>
              <a:t>tato</a:t>
            </a:r>
            <a:r>
              <a:rPr lang="en-US" sz="1600" dirty="0"/>
              <a:t> </a:t>
            </a:r>
            <a:r>
              <a:rPr lang="en-US" sz="1600" dirty="0" err="1"/>
              <a:t>keramika</a:t>
            </a:r>
            <a:r>
              <a:rPr lang="en-US" sz="1600" dirty="0"/>
              <a:t> </a:t>
            </a:r>
            <a:r>
              <a:rPr lang="en-US" sz="1600" dirty="0" err="1"/>
              <a:t>přibližně</a:t>
            </a:r>
            <a:r>
              <a:rPr lang="en-US" sz="1600" dirty="0"/>
              <a:t> 25 % </a:t>
            </a:r>
            <a:r>
              <a:rPr lang="en-US" sz="1600" dirty="0" err="1"/>
              <a:t>nálezů</a:t>
            </a:r>
            <a:r>
              <a:rPr lang="en-US" sz="1600" dirty="0"/>
              <a:t> </a:t>
            </a:r>
            <a:r>
              <a:rPr lang="en-US" sz="1600" dirty="0" err="1"/>
              <a:t>veškeré</a:t>
            </a:r>
            <a:r>
              <a:rPr lang="en-US" sz="1600" dirty="0"/>
              <a:t> </a:t>
            </a:r>
            <a:r>
              <a:rPr lang="en-US" sz="1600" dirty="0" err="1"/>
              <a:t>keramiky</a:t>
            </a:r>
            <a:r>
              <a:rPr lang="en-US" sz="1600" dirty="0"/>
              <a:t> v </a:t>
            </a:r>
            <a:r>
              <a:rPr lang="en-US" sz="1600" dirty="0" err="1"/>
              <a:t>jižní</a:t>
            </a:r>
            <a:r>
              <a:rPr lang="en-US" sz="1600" dirty="0"/>
              <a:t> </a:t>
            </a:r>
            <a:r>
              <a:rPr lang="en-US" sz="1600" dirty="0" err="1"/>
              <a:t>části</a:t>
            </a:r>
            <a:r>
              <a:rPr lang="en-US" sz="1600" dirty="0"/>
              <a:t> </a:t>
            </a:r>
            <a:r>
              <a:rPr lang="en-US" sz="1600" dirty="0" err="1"/>
              <a:t>západního</a:t>
            </a:r>
            <a:r>
              <a:rPr lang="en-US" sz="1600" dirty="0"/>
              <a:t> </a:t>
            </a:r>
            <a:r>
              <a:rPr lang="en-US" sz="1600" dirty="0" err="1"/>
              <a:t>křídla</a:t>
            </a:r>
            <a:r>
              <a:rPr lang="en-US" sz="1600" dirty="0"/>
              <a:t>.</a:t>
            </a:r>
            <a:endParaRPr lang="cs-CZ" sz="1600" dirty="0"/>
          </a:p>
          <a:p>
            <a:r>
              <a:rPr lang="cs-CZ" sz="1600" dirty="0"/>
              <a:t>Kromě paláců se tato keramika objevuje na lokalitách spojovaných s kultovní aktivitou (jeskyně, vrcholkové svatyně).</a:t>
            </a:r>
            <a:endParaRPr lang="en-US" sz="1600" dirty="0"/>
          </a:p>
          <a:p>
            <a:r>
              <a:rPr lang="en-US" sz="1600" dirty="0"/>
              <a:t>Kamares ware se </a:t>
            </a:r>
            <a:r>
              <a:rPr lang="en-US" sz="1600" dirty="0" err="1"/>
              <a:t>vyváželo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mimo</a:t>
            </a:r>
            <a:r>
              <a:rPr lang="en-US" sz="1600" dirty="0"/>
              <a:t> </a:t>
            </a:r>
            <a:r>
              <a:rPr lang="en-US" sz="1600" dirty="0" err="1"/>
              <a:t>Krétu</a:t>
            </a:r>
            <a:r>
              <a:rPr lang="en-US" sz="1600" dirty="0"/>
              <a:t>, </a:t>
            </a:r>
            <a:r>
              <a:rPr lang="en-US" sz="1600" dirty="0" err="1"/>
              <a:t>ostatně</a:t>
            </a:r>
            <a:r>
              <a:rPr lang="en-US" sz="1600" dirty="0"/>
              <a:t> </a:t>
            </a:r>
            <a:r>
              <a:rPr lang="en-US" sz="1600" dirty="0" err="1"/>
              <a:t>první</a:t>
            </a:r>
            <a:r>
              <a:rPr lang="en-US" sz="1600" dirty="0"/>
              <a:t> </a:t>
            </a:r>
            <a:r>
              <a:rPr lang="en-US" sz="1600" dirty="0" err="1"/>
              <a:t>nález</a:t>
            </a:r>
            <a:r>
              <a:rPr lang="en-US" sz="1600" dirty="0"/>
              <a:t> </a:t>
            </a:r>
            <a:r>
              <a:rPr lang="en-US" sz="1600" dirty="0" err="1"/>
              <a:t>této</a:t>
            </a:r>
            <a:r>
              <a:rPr lang="en-US" sz="1600" dirty="0"/>
              <a:t> </a:t>
            </a:r>
            <a:r>
              <a:rPr lang="en-US" sz="1600" dirty="0" err="1"/>
              <a:t>keramiky</a:t>
            </a:r>
            <a:r>
              <a:rPr lang="en-US" sz="1600" dirty="0"/>
              <a:t> </a:t>
            </a:r>
            <a:r>
              <a:rPr lang="en-US" sz="1600" dirty="0" err="1"/>
              <a:t>byl</a:t>
            </a:r>
            <a:r>
              <a:rPr lang="en-US" sz="1600" dirty="0"/>
              <a:t> </a:t>
            </a:r>
            <a:r>
              <a:rPr lang="en-US" sz="1600" dirty="0" err="1"/>
              <a:t>učiněn</a:t>
            </a:r>
            <a:r>
              <a:rPr lang="en-US" sz="1600" dirty="0"/>
              <a:t> v </a:t>
            </a:r>
            <a:r>
              <a:rPr lang="en-US" sz="1600" dirty="0" err="1"/>
              <a:t>Egyptě</a:t>
            </a:r>
            <a:r>
              <a:rPr lang="en-US" sz="1600" dirty="0"/>
              <a:t>. </a:t>
            </a:r>
            <a:r>
              <a:rPr lang="en-US" sz="1600" dirty="0" err="1"/>
              <a:t>Importy</a:t>
            </a:r>
            <a:r>
              <a:rPr lang="en-US" sz="1600" dirty="0"/>
              <a:t> se </a:t>
            </a:r>
            <a:r>
              <a:rPr lang="en-US" sz="1600" dirty="0" err="1"/>
              <a:t>dále</a:t>
            </a:r>
            <a:r>
              <a:rPr lang="en-US" sz="1600" dirty="0"/>
              <a:t> </a:t>
            </a:r>
            <a:r>
              <a:rPr lang="en-US" sz="1600" dirty="0" err="1"/>
              <a:t>našly</a:t>
            </a:r>
            <a:r>
              <a:rPr lang="en-US" sz="1600" dirty="0"/>
              <a:t> </a:t>
            </a:r>
            <a:r>
              <a:rPr lang="en-US" sz="1600" dirty="0" err="1"/>
              <a:t>například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Kykladech</a:t>
            </a:r>
            <a:r>
              <a:rPr lang="en-US" sz="1600" dirty="0"/>
              <a:t>, v </a:t>
            </a:r>
            <a:r>
              <a:rPr lang="en-US" sz="1600" dirty="0" err="1"/>
              <a:t>Levantě</a:t>
            </a:r>
            <a:r>
              <a:rPr lang="en-US" sz="1600" dirty="0"/>
              <a:t>, </a:t>
            </a:r>
            <a:r>
              <a:rPr lang="en-US" sz="1600" dirty="0" err="1"/>
              <a:t>pevninském</a:t>
            </a:r>
            <a:r>
              <a:rPr lang="en-US" sz="1600" dirty="0"/>
              <a:t> </a:t>
            </a:r>
            <a:r>
              <a:rPr lang="en-US" sz="1600" dirty="0" err="1"/>
              <a:t>Řecku</a:t>
            </a:r>
            <a:r>
              <a:rPr lang="en-US" sz="1600" dirty="0"/>
              <a:t>, Anatolii a v </a:t>
            </a:r>
            <a:r>
              <a:rPr lang="en-US" sz="1600" dirty="0" err="1"/>
              <a:t>jižní</a:t>
            </a:r>
            <a:r>
              <a:rPr lang="en-US" sz="1600" dirty="0"/>
              <a:t> </a:t>
            </a:r>
            <a:r>
              <a:rPr lang="en-US" sz="1600" dirty="0" err="1"/>
              <a:t>Itálii</a:t>
            </a:r>
            <a:r>
              <a:rPr lang="en-US" sz="1600" dirty="0"/>
              <a:t>.</a:t>
            </a:r>
          </a:p>
          <a:p>
            <a:r>
              <a:rPr lang="en-US" sz="1600" dirty="0" err="1"/>
              <a:t>Patrně</a:t>
            </a:r>
            <a:r>
              <a:rPr lang="en-US" sz="1600" dirty="0"/>
              <a:t> </a:t>
            </a:r>
            <a:r>
              <a:rPr lang="en-US" sz="1600" dirty="0" err="1"/>
              <a:t>existovalo</a:t>
            </a:r>
            <a:r>
              <a:rPr lang="en-US" sz="1600" dirty="0"/>
              <a:t> </a:t>
            </a:r>
            <a:r>
              <a:rPr lang="en-US" sz="1600" dirty="0" err="1"/>
              <a:t>množství</a:t>
            </a:r>
            <a:r>
              <a:rPr lang="en-US" sz="1600" dirty="0"/>
              <a:t> </a:t>
            </a:r>
            <a:r>
              <a:rPr lang="en-US" sz="1600" dirty="0" err="1"/>
              <a:t>nezávislých</a:t>
            </a:r>
            <a:r>
              <a:rPr lang="en-US" sz="1600" dirty="0"/>
              <a:t> </a:t>
            </a:r>
            <a:r>
              <a:rPr lang="cs-CZ" sz="1600" dirty="0"/>
              <a:t>dílen</a:t>
            </a:r>
            <a:r>
              <a:rPr lang="en-US" sz="1600" dirty="0"/>
              <a:t> </a:t>
            </a:r>
            <a:r>
              <a:rPr lang="en-US" sz="1600" dirty="0" err="1"/>
              <a:t>napříč</a:t>
            </a:r>
            <a:r>
              <a:rPr lang="en-US" sz="1600" dirty="0"/>
              <a:t> </a:t>
            </a:r>
            <a:r>
              <a:rPr lang="en-US" sz="1600" dirty="0" err="1"/>
              <a:t>ostrovem</a:t>
            </a:r>
            <a:r>
              <a:rPr lang="en-US" sz="1600" dirty="0"/>
              <a:t>.</a:t>
            </a:r>
          </a:p>
        </p:txBody>
      </p:sp>
      <p:pic>
        <p:nvPicPr>
          <p:cNvPr id="6" name="Zástupný obsah 5" descr="Obsah obrázku plavidlo, sklenice, keramické nádobí, malované&#10;&#10;Popis byl vytvořen automaticky">
            <a:extLst>
              <a:ext uri="{FF2B5EF4-FFF2-40B4-BE49-F238E27FC236}">
                <a16:creationId xmlns:a16="http://schemas.microsoft.com/office/drawing/2014/main" id="{B2A7BD5F-6EEF-45AB-8FAC-524E284BAD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5533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60B51C8-E960-4920-8F6E-1BB4384A7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Kamare</a:t>
            </a:r>
            <a:r>
              <a:rPr lang="cs-CZ" sz="3600" dirty="0">
                <a:solidFill>
                  <a:srgbClr val="FFFFFF"/>
                </a:solidFill>
              </a:rPr>
              <a:t>s</a:t>
            </a:r>
            <a:r>
              <a:rPr lang="en-US" sz="3600" dirty="0">
                <a:solidFill>
                  <a:srgbClr val="FFFFFF"/>
                </a:solidFill>
              </a:rPr>
              <a:t> ware – Phaistos (</a:t>
            </a:r>
            <a:r>
              <a:rPr lang="en-US" sz="3600" dirty="0" err="1">
                <a:solidFill>
                  <a:srgbClr val="FFFFFF"/>
                </a:solidFill>
              </a:rPr>
              <a:t>muzeum</a:t>
            </a:r>
            <a:r>
              <a:rPr lang="en-US" sz="3600" dirty="0">
                <a:solidFill>
                  <a:srgbClr val="FFFFFF"/>
                </a:solidFill>
              </a:rPr>
              <a:t> Heraklion)</a:t>
            </a:r>
            <a:r>
              <a:rPr lang="cs-CZ" sz="3600" dirty="0">
                <a:solidFill>
                  <a:srgbClr val="FFFFFF"/>
                </a:solidFill>
              </a:rPr>
              <a:t> – v popředí </a:t>
            </a:r>
            <a:r>
              <a:rPr lang="cs-CZ" sz="3600" dirty="0" err="1">
                <a:solidFill>
                  <a:srgbClr val="FFFFFF"/>
                </a:solidFill>
              </a:rPr>
              <a:t>kratér</a:t>
            </a:r>
            <a:r>
              <a:rPr lang="cs-CZ" sz="3600" dirty="0">
                <a:solidFill>
                  <a:srgbClr val="FFFFFF"/>
                </a:solidFill>
              </a:rPr>
              <a:t> s plastickou výzdobou ve formě květin.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hrníček, starožitnosti, zobrazené, ozdobné&#10;&#10;Popis byl vytvořen automaticky">
            <a:extLst>
              <a:ext uri="{FF2B5EF4-FFF2-40B4-BE49-F238E27FC236}">
                <a16:creationId xmlns:a16="http://schemas.microsoft.com/office/drawing/2014/main" id="{10E3DCA4-99A3-4D68-9AC7-DAC5F0152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r="-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84748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3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CAD3DC6-D058-EADC-FF63-C19C46C7B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9284" y="643467"/>
            <a:ext cx="82534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34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5467D0-D3C1-443D-BB80-AA0EA82D3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Dekorační motivy – MM IB </a:t>
            </a:r>
            <a:r>
              <a:rPr lang="cs-CZ" dirty="0" err="1"/>
              <a:t>Knossos</a:t>
            </a:r>
            <a:r>
              <a:rPr lang="cs-CZ" dirty="0"/>
              <a:t> (Early </a:t>
            </a:r>
            <a:r>
              <a:rPr lang="cs-CZ" dirty="0" err="1"/>
              <a:t>Chamber</a:t>
            </a:r>
            <a:r>
              <a:rPr lang="cs-CZ" dirty="0"/>
              <a:t> </a:t>
            </a:r>
            <a:r>
              <a:rPr lang="cs-CZ" dirty="0" err="1"/>
              <a:t>beneath</a:t>
            </a:r>
            <a:r>
              <a:rPr lang="cs-CZ" dirty="0"/>
              <a:t> </a:t>
            </a:r>
            <a:r>
              <a:rPr lang="cs-CZ" dirty="0" err="1"/>
              <a:t>West</a:t>
            </a:r>
            <a:r>
              <a:rPr lang="cs-CZ" dirty="0"/>
              <a:t> </a:t>
            </a:r>
            <a:r>
              <a:rPr lang="cs-CZ" dirty="0" err="1"/>
              <a:t>Court</a:t>
            </a:r>
            <a:r>
              <a:rPr lang="cs-CZ" dirty="0"/>
              <a:t> Group)</a:t>
            </a:r>
          </a:p>
        </p:txBody>
      </p:sp>
      <p:pic>
        <p:nvPicPr>
          <p:cNvPr id="5" name="Zástupný obsah 4" descr="Obsah obrázku šipka&#10;&#10;Popis byl vytvořen automaticky">
            <a:extLst>
              <a:ext uri="{FF2B5EF4-FFF2-40B4-BE49-F238E27FC236}">
                <a16:creationId xmlns:a16="http://schemas.microsoft.com/office/drawing/2014/main" id="{CE700D92-4B46-457A-AB0C-55BACF356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25" y="1825625"/>
            <a:ext cx="3533775" cy="4667250"/>
          </a:xfrm>
        </p:spPr>
      </p:pic>
    </p:spTree>
    <p:extLst>
      <p:ext uri="{BB962C8B-B14F-4D97-AF65-F5344CB8AC3E}">
        <p14:creationId xmlns:p14="http://schemas.microsoft.com/office/powerpoint/2010/main" val="3674485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E28F62-05DF-34A1-1AA1-E6CC1DC56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Další umění</a:t>
            </a:r>
          </a:p>
        </p:txBody>
      </p:sp>
      <p:graphicFrame>
        <p:nvGraphicFramePr>
          <p:cNvPr id="1032" name="Zástupný obsah 2">
            <a:extLst>
              <a:ext uri="{FF2B5EF4-FFF2-40B4-BE49-F238E27FC236}">
                <a16:creationId xmlns:a16="http://schemas.microsoft.com/office/drawing/2014/main" id="{B433E8AE-9C12-EFC1-C7F6-E0797FF74EF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39992264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EE614335-AC68-1279-AD19-846F9F617A6D}"/>
              </a:ext>
            </a:extLst>
          </p:cNvPr>
          <p:cNvSpPr txBox="1"/>
          <p:nvPr/>
        </p:nvSpPr>
        <p:spPr>
          <a:xfrm>
            <a:off x="6172202" y="6231265"/>
            <a:ext cx="237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Bronzová dýka se zlatou rukojetí MM II (lokalita </a:t>
            </a:r>
            <a:r>
              <a:rPr lang="cs-CZ" sz="1400" dirty="0" err="1"/>
              <a:t>Malia</a:t>
            </a:r>
            <a:r>
              <a:rPr lang="cs-CZ" sz="1400" dirty="0"/>
              <a:t>)</a:t>
            </a:r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43845018-EFD4-ABA5-CB34-0B19A065B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40" y="133873"/>
            <a:ext cx="2799080" cy="249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906AFA3-1CEA-0050-A589-1D6A652B69C2}"/>
              </a:ext>
            </a:extLst>
          </p:cNvPr>
          <p:cNvSpPr txBox="1"/>
          <p:nvPr/>
        </p:nvSpPr>
        <p:spPr>
          <a:xfrm>
            <a:off x="9347200" y="2743200"/>
            <a:ext cx="261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Zlatý přívěsek z lokality </a:t>
            </a:r>
            <a:r>
              <a:rPr lang="cs-CZ" sz="1400" dirty="0" err="1"/>
              <a:t>Chrysolakkos</a:t>
            </a:r>
            <a:r>
              <a:rPr lang="cs-CZ" sz="1400" dirty="0"/>
              <a:t> (</a:t>
            </a:r>
            <a:r>
              <a:rPr lang="cs-CZ" sz="1400" dirty="0" err="1"/>
              <a:t>Malia</a:t>
            </a:r>
            <a:r>
              <a:rPr lang="cs-CZ" sz="1400" dirty="0"/>
              <a:t>) MM II</a:t>
            </a:r>
          </a:p>
        </p:txBody>
      </p:sp>
      <p:pic>
        <p:nvPicPr>
          <p:cNvPr id="1030" name="Picture 6" descr="Other Minoan Relief Arts (Chapter 15) - The Art and Archaeology of the  Aegean Bronze Age">
            <a:extLst>
              <a:ext uri="{FF2B5EF4-FFF2-40B4-BE49-F238E27FC236}">
                <a16:creationId xmlns:a16="http://schemas.microsoft.com/office/drawing/2014/main" id="{716DBEBB-D65D-032E-8864-1F7E91C71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65125"/>
            <a:ext cx="2820349" cy="21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4179C0-AD77-322F-FF49-301C235AF33A}"/>
              </a:ext>
            </a:extLst>
          </p:cNvPr>
          <p:cNvSpPr txBox="1"/>
          <p:nvPr/>
        </p:nvSpPr>
        <p:spPr>
          <a:xfrm>
            <a:off x="6172203" y="2629647"/>
            <a:ext cx="2799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Váza z kalcitu MM II (lokalita </a:t>
            </a:r>
            <a:r>
              <a:rPr lang="cs-CZ" sz="1400" dirty="0" err="1"/>
              <a:t>Malia</a:t>
            </a:r>
            <a:r>
              <a:rPr lang="cs-CZ" sz="1400" dirty="0"/>
              <a:t>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3713FC8-373E-AE9F-DFB6-DA29F0377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7875" y="3208247"/>
            <a:ext cx="2707735" cy="192113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C3C35C2-84C0-78A0-9A9D-DB7B018CB6B7}"/>
              </a:ext>
            </a:extLst>
          </p:cNvPr>
          <p:cNvSpPr txBox="1"/>
          <p:nvPr/>
        </p:nvSpPr>
        <p:spPr>
          <a:xfrm>
            <a:off x="8971283" y="4366463"/>
            <a:ext cx="208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Stříbrný </a:t>
            </a:r>
            <a:r>
              <a:rPr lang="cs-CZ" sz="1400" dirty="0" err="1"/>
              <a:t>kantharos</a:t>
            </a:r>
            <a:r>
              <a:rPr lang="cs-CZ" sz="1400" dirty="0"/>
              <a:t> MM IB-II (lokalita </a:t>
            </a:r>
            <a:r>
              <a:rPr lang="cs-CZ" sz="1400" dirty="0" err="1"/>
              <a:t>Gournia</a:t>
            </a:r>
            <a:r>
              <a:rPr lang="cs-CZ" sz="1400" dirty="0"/>
              <a:t>)</a:t>
            </a:r>
          </a:p>
        </p:txBody>
      </p:sp>
      <p:pic>
        <p:nvPicPr>
          <p:cNvPr id="11" name="Picture 8" descr="Malia Bronze Dagger, an exceptional Minoan weapon - Holiday and Trips">
            <a:extLst>
              <a:ext uri="{FF2B5EF4-FFF2-40B4-BE49-F238E27FC236}">
                <a16:creationId xmlns:a16="http://schemas.microsoft.com/office/drawing/2014/main" id="{7E8A4880-8C9B-A548-45F9-3AEFA9AE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875" y="5277793"/>
            <a:ext cx="3911600" cy="91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116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66A749F-695A-4D34-87ED-62DF0D64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615894"/>
          </a:xfrm>
        </p:spPr>
        <p:txBody>
          <a:bodyPr anchor="t"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Vybrané </a:t>
            </a:r>
            <a:r>
              <a:rPr lang="cs-CZ" sz="2000" dirty="0" err="1">
                <a:solidFill>
                  <a:schemeClr val="bg1"/>
                </a:solidFill>
              </a:rPr>
              <a:t>protopalácové</a:t>
            </a:r>
            <a:r>
              <a:rPr lang="cs-CZ" sz="2000" dirty="0">
                <a:solidFill>
                  <a:schemeClr val="bg1"/>
                </a:solidFill>
              </a:rPr>
              <a:t> lokality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D435A1-5C41-4FCF-93B3-BA1773A26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1278295"/>
            <a:ext cx="3384000" cy="5374432"/>
          </a:xfrm>
        </p:spPr>
        <p:txBody>
          <a:bodyPr>
            <a:noAutofit/>
          </a:bodyPr>
          <a:lstStyle/>
          <a:p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„Hlavní palácové“ lokality: </a:t>
            </a:r>
            <a:r>
              <a:rPr lang="cs-CZ" sz="1200" dirty="0" err="1">
                <a:solidFill>
                  <a:schemeClr val="bg1">
                    <a:alpha val="60000"/>
                  </a:schemeClr>
                </a:solidFill>
              </a:rPr>
              <a:t>Knossos</a:t>
            </a:r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bg1">
                    <a:alpha val="60000"/>
                  </a:schemeClr>
                </a:solidFill>
              </a:rPr>
              <a:t>Phaistos</a:t>
            </a:r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bg1">
                    <a:alpha val="60000"/>
                  </a:schemeClr>
                </a:solidFill>
              </a:rPr>
              <a:t>Malia</a:t>
            </a:r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.</a:t>
            </a:r>
          </a:p>
          <a:p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Další známé lokality a lokality s palácovými prvky: </a:t>
            </a:r>
          </a:p>
          <a:p>
            <a:pPr>
              <a:buFontTx/>
              <a:buChar char="-"/>
            </a:pPr>
            <a:r>
              <a:rPr lang="cs-CZ" sz="1200" dirty="0" err="1">
                <a:solidFill>
                  <a:schemeClr val="bg1">
                    <a:alpha val="60000"/>
                  </a:schemeClr>
                </a:solidFill>
              </a:rPr>
              <a:t>Gournia</a:t>
            </a:r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bg1">
                    <a:alpha val="60000"/>
                  </a:schemeClr>
                </a:solidFill>
              </a:rPr>
              <a:t>Petras</a:t>
            </a:r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bg1">
                    <a:alpha val="60000"/>
                  </a:schemeClr>
                </a:solidFill>
              </a:rPr>
              <a:t>Kommos</a:t>
            </a:r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bg1">
                    <a:alpha val="60000"/>
                  </a:schemeClr>
                </a:solidFill>
              </a:rPr>
              <a:t>Monastiraki</a:t>
            </a:r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, </a:t>
            </a:r>
          </a:p>
          <a:p>
            <a:pPr>
              <a:buFontTx/>
              <a:buChar char="-"/>
            </a:pPr>
            <a:r>
              <a:rPr lang="cs-CZ" sz="1200" dirty="0" err="1">
                <a:solidFill>
                  <a:schemeClr val="bg1">
                    <a:alpha val="60000"/>
                  </a:schemeClr>
                </a:solidFill>
              </a:rPr>
              <a:t>Palaikastro</a:t>
            </a:r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(?lokalita odkrytá pouze z části – město však bylo postaveno již během MM IB-IIA – dále významné v </a:t>
            </a:r>
            <a:r>
              <a:rPr lang="cs-CZ" sz="1200" dirty="0" err="1">
                <a:solidFill>
                  <a:schemeClr val="bg1">
                    <a:alpha val="60000"/>
                  </a:schemeClr>
                </a:solidFill>
              </a:rPr>
              <a:t>novopalácovém</a:t>
            </a:r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 období), </a:t>
            </a:r>
          </a:p>
          <a:p>
            <a:pPr>
              <a:buFontTx/>
              <a:buChar char="-"/>
            </a:pPr>
            <a:r>
              <a:rPr lang="cs-CZ" sz="1200" dirty="0" err="1">
                <a:solidFill>
                  <a:schemeClr val="bg1">
                    <a:alpha val="60000"/>
                  </a:schemeClr>
                </a:solidFill>
              </a:rPr>
              <a:t>Chania</a:t>
            </a:r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 (?lokalita z velké části pod zástavbou – předpokládá se, že v </a:t>
            </a:r>
            <a:r>
              <a:rPr lang="cs-CZ" sz="1200" dirty="0" err="1">
                <a:solidFill>
                  <a:schemeClr val="bg1">
                    <a:alpha val="60000"/>
                  </a:schemeClr>
                </a:solidFill>
              </a:rPr>
              <a:t>novopalácovém</a:t>
            </a:r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 období byla hlavní palácovou lokalitou západní Kréty – minimálně město zde existovalo i během </a:t>
            </a:r>
            <a:r>
              <a:rPr lang="cs-CZ" sz="1200" dirty="0" err="1">
                <a:solidFill>
                  <a:schemeClr val="bg1">
                    <a:alpha val="60000"/>
                  </a:schemeClr>
                </a:solidFill>
              </a:rPr>
              <a:t>protopalácového</a:t>
            </a:r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 období).</a:t>
            </a:r>
          </a:p>
          <a:p>
            <a:pPr>
              <a:buFontTx/>
              <a:buChar char="-"/>
            </a:pPr>
            <a:r>
              <a:rPr lang="cs-CZ" sz="1200" dirty="0" err="1">
                <a:solidFill>
                  <a:schemeClr val="bg1">
                    <a:alpha val="60000"/>
                  </a:schemeClr>
                </a:solidFill>
              </a:rPr>
              <a:t>Zakros</a:t>
            </a:r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 (?</a:t>
            </a:r>
            <a:r>
              <a:rPr lang="cs-CZ" sz="1200" dirty="0" err="1">
                <a:solidFill>
                  <a:schemeClr val="bg1">
                    <a:alpha val="60000"/>
                  </a:schemeClr>
                </a:solidFill>
              </a:rPr>
              <a:t>protopalácové</a:t>
            </a:r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 období není na lokalitě příliš dobře zmapované. Pod </a:t>
            </a:r>
            <a:r>
              <a:rPr lang="cs-CZ" sz="1200" dirty="0" err="1">
                <a:solidFill>
                  <a:schemeClr val="bg1">
                    <a:alpha val="60000"/>
                  </a:schemeClr>
                </a:solidFill>
              </a:rPr>
              <a:t>novopalácovým</a:t>
            </a:r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 centrálním nádvořím se našly stopy staršího dláždění a v severovýchodní části pozůstatky vstupního systému = první palác?  – v </a:t>
            </a:r>
            <a:r>
              <a:rPr lang="cs-CZ" sz="1200" dirty="0" err="1">
                <a:solidFill>
                  <a:schemeClr val="bg1">
                    <a:alpha val="60000"/>
                  </a:schemeClr>
                </a:solidFill>
              </a:rPr>
              <a:t>novopalácovém</a:t>
            </a:r>
            <a:r>
              <a:rPr lang="cs-CZ" sz="1200" dirty="0">
                <a:solidFill>
                  <a:schemeClr val="bg1">
                    <a:alpha val="60000"/>
                  </a:schemeClr>
                </a:solidFill>
              </a:rPr>
              <a:t> období patrně centrum východní Kréty a přístav)  </a:t>
            </a:r>
          </a:p>
          <a:p>
            <a:r>
              <a:rPr lang="cs-CZ" sz="1400" dirty="0">
                <a:solidFill>
                  <a:schemeClr val="bg1">
                    <a:alpha val="60000"/>
                  </a:schemeClr>
                </a:solidFill>
              </a:rPr>
              <a:t>Přístavní lokality příklady: Poros, </a:t>
            </a:r>
            <a:r>
              <a:rPr lang="cs-CZ" sz="1400" dirty="0" err="1">
                <a:solidFill>
                  <a:schemeClr val="bg1">
                    <a:alpha val="60000"/>
                  </a:schemeClr>
                </a:solidFill>
              </a:rPr>
              <a:t>Mochlos</a:t>
            </a:r>
            <a:r>
              <a:rPr lang="cs-CZ" sz="14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1400" dirty="0" err="1">
                <a:solidFill>
                  <a:schemeClr val="bg1">
                    <a:alpha val="60000"/>
                  </a:schemeClr>
                </a:solidFill>
              </a:rPr>
              <a:t>Kommos</a:t>
            </a:r>
            <a:endParaRPr lang="en-US" sz="1400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8A76C5C9-EAAD-4D39-BEAF-66573919A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72" y="457201"/>
            <a:ext cx="6945549" cy="560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27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AF5D6-8F44-485D-A9F2-00EA6C8FB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Písmo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1F3594-1733-435E-9C28-5BBC74E71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5157787" cy="4811712"/>
          </a:xfrm>
        </p:spPr>
        <p:txBody>
          <a:bodyPr>
            <a:normAutofit fontScale="47500" lnSpcReduction="20000"/>
          </a:bodyPr>
          <a:lstStyle/>
          <a:p>
            <a:r>
              <a:rPr lang="cs-CZ" dirty="0"/>
              <a:t>Během </a:t>
            </a:r>
            <a:r>
              <a:rPr lang="cs-CZ" dirty="0" err="1"/>
              <a:t>protopalácového</a:t>
            </a:r>
            <a:r>
              <a:rPr lang="cs-CZ" dirty="0"/>
              <a:t> období se používají dva typy písem: hieroglyfické a lineární A. – není zřejmé, které z nich je starší, nicméně některé rané příklady se objevují zřejmě již v </a:t>
            </a:r>
            <a:r>
              <a:rPr lang="cs-CZ" dirty="0" err="1"/>
              <a:t>předpalácovém</a:t>
            </a:r>
            <a:r>
              <a:rPr lang="cs-CZ" dirty="0"/>
              <a:t> období. První bezpečně datované příklady však pocházejí až z období MM II.</a:t>
            </a:r>
          </a:p>
          <a:p>
            <a:r>
              <a:rPr lang="cs-CZ" dirty="0"/>
              <a:t>K rozšíření obou písem tedy dochází až během </a:t>
            </a:r>
            <a:r>
              <a:rPr lang="cs-CZ" dirty="0" err="1"/>
              <a:t>protopalácové</a:t>
            </a:r>
            <a:r>
              <a:rPr lang="cs-CZ" dirty="0"/>
              <a:t> období. Jeho šíření zřejmě souvisí s ekonomickou expanzí, která doprovázela růst hlavních center. Bylo tedy zřejmě zapotřebí strukturovaného administrativního systému.</a:t>
            </a:r>
          </a:p>
          <a:p>
            <a:r>
              <a:rPr lang="cs-CZ" dirty="0"/>
              <a:t>Obě písma nebyla doposud spolehlivě rozluštěna. Dochovalo se pouze zhruba 300 slov v hieroglyfickém písmu a zhruba 800 v lineárním A. Navíc není znám jazyk, kterým </a:t>
            </a:r>
            <a:r>
              <a:rPr lang="cs-CZ" dirty="0" err="1"/>
              <a:t>minojci</a:t>
            </a:r>
            <a:r>
              <a:rPr lang="cs-CZ" dirty="0"/>
              <a:t> hovořili.</a:t>
            </a:r>
          </a:p>
          <a:p>
            <a:r>
              <a:rPr lang="cs-CZ" dirty="0"/>
              <a:t>Hieroglyfické písmo přestává být používáno během období MM III a až do konce období LM IB se používá lineární A, které je posléze nahrazeno </a:t>
            </a:r>
            <a:r>
              <a:rPr lang="cs-CZ" dirty="0" err="1"/>
              <a:t>Linárním</a:t>
            </a:r>
            <a:r>
              <a:rPr lang="cs-CZ" dirty="0"/>
              <a:t> B.</a:t>
            </a:r>
          </a:p>
          <a:p>
            <a:r>
              <a:rPr lang="cs-CZ" dirty="0"/>
              <a:t>Hieroglyfické písmo (MM II-III) se používalo zejména </a:t>
            </a:r>
            <a:r>
              <a:rPr lang="cs-CZ" dirty="0" err="1"/>
              <a:t>severo</a:t>
            </a:r>
            <a:r>
              <a:rPr lang="cs-CZ" dirty="0"/>
              <a:t>-centrální a východní části ostrova, zatímco lineární A v jižní části. Na některých lokalitách (např. </a:t>
            </a:r>
            <a:r>
              <a:rPr lang="cs-CZ" dirty="0" err="1"/>
              <a:t>Malia</a:t>
            </a:r>
            <a:r>
              <a:rPr lang="cs-CZ" dirty="0"/>
              <a:t>) se však nacházejí obě písma.</a:t>
            </a:r>
          </a:p>
          <a:p>
            <a:r>
              <a:rPr lang="cs-CZ" dirty="0"/>
              <a:t>Nálezy hieroglyfického písma (tabulky a většinou izolované nálezy pečetí) pocházejí hlavně z lokalit </a:t>
            </a:r>
            <a:r>
              <a:rPr lang="cs-CZ" dirty="0" err="1"/>
              <a:t>Knosos</a:t>
            </a:r>
            <a:r>
              <a:rPr lang="cs-CZ" dirty="0"/>
              <a:t>, </a:t>
            </a:r>
            <a:r>
              <a:rPr lang="cs-CZ" dirty="0" err="1"/>
              <a:t>Malia</a:t>
            </a:r>
            <a:r>
              <a:rPr lang="cs-CZ" dirty="0"/>
              <a:t> a </a:t>
            </a:r>
            <a:r>
              <a:rPr lang="cs-CZ" dirty="0" err="1"/>
              <a:t>Petras</a:t>
            </a:r>
            <a:r>
              <a:rPr lang="cs-CZ" dirty="0"/>
              <a:t>.</a:t>
            </a:r>
          </a:p>
          <a:p>
            <a:r>
              <a:rPr lang="cs-CZ" dirty="0"/>
              <a:t>Nálezy Lineárního písma A jsou známy z období MM II-III pouze z malého množství lokalit. Během období LM IB se lineární A rozšířilo po celém ostrově. Nejvíc nálezů pochází z lokality </a:t>
            </a:r>
            <a:r>
              <a:rPr lang="cs-CZ" dirty="0" err="1"/>
              <a:t>Hagia</a:t>
            </a:r>
            <a:r>
              <a:rPr lang="cs-CZ" dirty="0"/>
              <a:t> </a:t>
            </a:r>
            <a:r>
              <a:rPr lang="cs-CZ" dirty="0" err="1"/>
              <a:t>Triada</a:t>
            </a:r>
            <a:r>
              <a:rPr lang="cs-CZ" dirty="0"/>
              <a:t> (všechny LM IB), dále pak např. z lokalit </a:t>
            </a:r>
            <a:r>
              <a:rPr lang="cs-CZ" dirty="0" err="1"/>
              <a:t>Phaistos</a:t>
            </a:r>
            <a:r>
              <a:rPr lang="cs-CZ" dirty="0"/>
              <a:t>, </a:t>
            </a:r>
            <a:r>
              <a:rPr lang="cs-CZ" dirty="0" err="1"/>
              <a:t>Chania</a:t>
            </a:r>
            <a:r>
              <a:rPr lang="cs-CZ" dirty="0"/>
              <a:t> a </a:t>
            </a:r>
            <a:r>
              <a:rPr lang="cs-CZ" dirty="0" err="1"/>
              <a:t>Zakros</a:t>
            </a:r>
            <a:r>
              <a:rPr lang="cs-CZ" dirty="0"/>
              <a:t>.</a:t>
            </a:r>
          </a:p>
          <a:p>
            <a:r>
              <a:rPr lang="cs-CZ" dirty="0"/>
              <a:t>Obě písma se používala zejména pro administrativní účely. Lineární písmo A se našlo i na velkém množství votivních předmětů – votivní kamenné desky, poháry, stříbrné jehly, figurky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7B8A0F0E-1485-42DB-9315-16FDD5C01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Lineární písmo A: příklad hliněné tabulky z lokality </a:t>
            </a:r>
            <a:r>
              <a:rPr lang="cs-CZ" dirty="0" err="1"/>
              <a:t>Chania</a:t>
            </a:r>
            <a:endParaRPr lang="cs-CZ" dirty="0"/>
          </a:p>
        </p:txBody>
      </p:sp>
      <p:pic>
        <p:nvPicPr>
          <p:cNvPr id="6" name="Zástupný obsah 5" descr="Obsah obrázku text, stavební materiál, budova, cihla&#10;&#10;Popis byl vytvořen automaticky">
            <a:extLst>
              <a:ext uri="{FF2B5EF4-FFF2-40B4-BE49-F238E27FC236}">
                <a16:creationId xmlns:a16="http://schemas.microsoft.com/office/drawing/2014/main" id="{15E5A16B-F9F2-4DA5-8121-60E206FF214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50" y="2505075"/>
            <a:ext cx="2748088" cy="3684588"/>
          </a:xfrm>
        </p:spPr>
      </p:pic>
    </p:spTree>
    <p:extLst>
      <p:ext uri="{BB962C8B-B14F-4D97-AF65-F5344CB8AC3E}">
        <p14:creationId xmlns:p14="http://schemas.microsoft.com/office/powerpoint/2010/main" val="1821257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F5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633C8DB-2910-46E4-8805-45F631546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Hieroglyfické písmo – tabulka znaků podle Evanse</a:t>
            </a:r>
          </a:p>
        </p:txBody>
      </p:sp>
      <p:pic>
        <p:nvPicPr>
          <p:cNvPr id="10" name="Zástupný obsah 9" descr="Obsah obrázku text&#10;&#10;Popis byl vytvořen automaticky">
            <a:extLst>
              <a:ext uri="{FF2B5EF4-FFF2-40B4-BE49-F238E27FC236}">
                <a16:creationId xmlns:a16="http://schemas.microsoft.com/office/drawing/2014/main" id="{776E9C17-B18E-4BA4-8077-3BAB59186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06" y="961812"/>
            <a:ext cx="6777987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36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6202CB-CC2B-1531-DBE3-1BBEE83A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Pečetidla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167979-1ECC-D4AF-F9C7-5C1B351825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Materiál: přestává se využívat slonovina. V počátečních fázích (MM IB) se užívají zejména měkké kameny (vápenec, steatit, </a:t>
            </a:r>
            <a:r>
              <a:rPr lang="cs-CZ" dirty="0" err="1"/>
              <a:t>serpentinit</a:t>
            </a:r>
            <a:r>
              <a:rPr lang="cs-CZ" dirty="0"/>
              <a:t>) a později (od MM II) tvrdé kameny (jaspis, chalcedon, achát).</a:t>
            </a:r>
          </a:p>
          <a:p>
            <a:r>
              <a:rPr lang="cs-CZ" dirty="0"/>
              <a:t>Objevují se v různých tvarech např. diskovité, oválné, krychlovité.</a:t>
            </a:r>
          </a:p>
          <a:p>
            <a:r>
              <a:rPr lang="cs-CZ" dirty="0"/>
              <a:t>Výzdoba pokračuje v tradici předchozího období: geometrické vzory (spirály, hvězdy, kříže), vegetace, zoomorfní (zejména divoké kozy), antropomorfní motivy či různé příšery a fantastická zvířata (např. sfingy, </a:t>
            </a:r>
            <a:r>
              <a:rPr lang="cs-CZ" dirty="0" err="1"/>
              <a:t>gryfové</a:t>
            </a:r>
            <a:r>
              <a:rPr lang="cs-CZ" dirty="0"/>
              <a:t>). Na některých pečetidlech se objevují i znaky v hieroglyfickém písmu.</a:t>
            </a:r>
          </a:p>
          <a:p>
            <a:r>
              <a:rPr lang="cs-CZ" dirty="0"/>
              <a:t>Pečeti se objevují buďto přímo na objektech a nebo na tzv. </a:t>
            </a:r>
            <a:r>
              <a:rPr lang="cs-CZ" dirty="0" err="1"/>
              <a:t>noduli</a:t>
            </a:r>
            <a:r>
              <a:rPr lang="cs-CZ" dirty="0"/>
              <a:t> (různé typy: půlměsícovité, kruhové, </a:t>
            </a:r>
            <a:r>
              <a:rPr lang="cs-CZ" dirty="0" err="1"/>
              <a:t>závěskovité</a:t>
            </a:r>
            <a:r>
              <a:rPr lang="cs-CZ" dirty="0"/>
              <a:t>).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21F32BA-BDDD-6A66-76ED-C3171C46AD7D}"/>
              </a:ext>
            </a:extLst>
          </p:cNvPr>
          <p:cNvSpPr txBox="1"/>
          <p:nvPr/>
        </p:nvSpPr>
        <p:spPr>
          <a:xfrm>
            <a:off x="6096000" y="4032953"/>
            <a:ext cx="30526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Další příklady </a:t>
            </a:r>
            <a:r>
              <a:rPr lang="cs-CZ" sz="1400" dirty="0" err="1"/>
              <a:t>protopalácových</a:t>
            </a:r>
            <a:r>
              <a:rPr lang="cs-CZ" sz="1400" dirty="0"/>
              <a:t> motivů: </a:t>
            </a:r>
            <a:r>
              <a:rPr lang="cs-CZ" sz="1400" dirty="0">
                <a:hlinkClick r:id="rId2"/>
              </a:rPr>
              <a:t>https://arachne.dainst.org/search?fq=facet_ort:%22Kreta,%20Griechenland%22&amp;fq=facet_datierungepoche:%22MM%20II%22&amp;fl=20&amp;q=catalogPaths:1403</a:t>
            </a:r>
            <a:r>
              <a:rPr lang="cs-CZ" sz="1400" dirty="0"/>
              <a:t>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0ED6E6C-1F26-AF66-472B-3ECC2345B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780" y="365125"/>
            <a:ext cx="2543451" cy="176742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7F4E240-DDA6-9EA3-ADD9-968A15698AEB}"/>
              </a:ext>
            </a:extLst>
          </p:cNvPr>
          <p:cNvSpPr txBox="1"/>
          <p:nvPr/>
        </p:nvSpPr>
        <p:spPr>
          <a:xfrm>
            <a:off x="9274629" y="2258008"/>
            <a:ext cx="2079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Divoká koza (</a:t>
            </a:r>
            <a:r>
              <a:rPr lang="cs-CZ" sz="1200" dirty="0" err="1"/>
              <a:t>agrimi</a:t>
            </a:r>
            <a:r>
              <a:rPr lang="cs-CZ" sz="1200" dirty="0"/>
              <a:t>) MM II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1BF6A1C-CD3C-7BA2-F851-8A7C376EC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629" y="2619542"/>
            <a:ext cx="2357280" cy="2444586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B136F648-7E9F-C03A-E379-7F1002BD7474}"/>
              </a:ext>
            </a:extLst>
          </p:cNvPr>
          <p:cNvSpPr txBox="1"/>
          <p:nvPr/>
        </p:nvSpPr>
        <p:spPr>
          <a:xfrm>
            <a:off x="9377265" y="5216361"/>
            <a:ext cx="2079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Vyobrazení lidské tváře MM II (</a:t>
            </a:r>
            <a:r>
              <a:rPr lang="cs-CZ" sz="1200" dirty="0" err="1"/>
              <a:t>Knossos</a:t>
            </a:r>
            <a:r>
              <a:rPr lang="cs-CZ" sz="1200" dirty="0"/>
              <a:t>)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95BC66CC-B1D3-C3F5-E476-02C65B04E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765" y="458941"/>
            <a:ext cx="2357280" cy="2463494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9BABF674-04BB-0F7B-89A4-7985781F9F03}"/>
              </a:ext>
            </a:extLst>
          </p:cNvPr>
          <p:cNvSpPr txBox="1"/>
          <p:nvPr/>
        </p:nvSpPr>
        <p:spPr>
          <a:xfrm>
            <a:off x="6615404" y="2922435"/>
            <a:ext cx="195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Vyobrazení </a:t>
            </a:r>
            <a:r>
              <a:rPr lang="cs-CZ" sz="1200" dirty="0" err="1"/>
              <a:t>gryfa</a:t>
            </a:r>
            <a:r>
              <a:rPr lang="cs-CZ" sz="1200" dirty="0"/>
              <a:t> MM II (</a:t>
            </a:r>
            <a:r>
              <a:rPr lang="cs-CZ" sz="1200" dirty="0" err="1"/>
              <a:t>Phaistos</a:t>
            </a:r>
            <a:r>
              <a:rPr lang="cs-CZ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5859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4BD72C-1097-4ADF-AA23-9AE86292F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cs-CZ" sz="3200" dirty="0" err="1"/>
              <a:t>Hagia</a:t>
            </a:r>
            <a:r>
              <a:rPr lang="cs-CZ" sz="3200" dirty="0"/>
              <a:t> </a:t>
            </a:r>
            <a:r>
              <a:rPr lang="cs-CZ" sz="3200" dirty="0" err="1"/>
              <a:t>Triada</a:t>
            </a:r>
            <a:r>
              <a:rPr lang="cs-CZ" sz="3200" dirty="0"/>
              <a:t> (LM IB) – </a:t>
            </a:r>
            <a:r>
              <a:rPr lang="cs-CZ" sz="3200" dirty="0" err="1"/>
              <a:t>závěskovitý</a:t>
            </a:r>
            <a:r>
              <a:rPr lang="cs-CZ" sz="3200" dirty="0"/>
              <a:t> typ: vlevo </a:t>
            </a:r>
            <a:r>
              <a:rPr lang="cs-CZ" sz="3200" dirty="0" err="1"/>
              <a:t>pečet</a:t>
            </a:r>
            <a:r>
              <a:rPr lang="cs-CZ" sz="3200" dirty="0"/>
              <a:t> vpravo znak lineárního písma 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DB14B55-BC76-493E-8528-16DE4C91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03" y="2463281"/>
            <a:ext cx="6558175" cy="271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20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59B7C7-6180-473E-8F27-44CDBF41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Pohřbívání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1F28B-EA47-4BEB-8B38-E114C42C8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sz="2000" dirty="0"/>
              <a:t>Jako v </a:t>
            </a:r>
            <a:r>
              <a:rPr lang="cs-CZ" sz="2000" dirty="0" err="1"/>
              <a:t>předpalácovém</a:t>
            </a:r>
            <a:r>
              <a:rPr lang="cs-CZ" sz="2000" dirty="0"/>
              <a:t> období se využívají </a:t>
            </a:r>
            <a:r>
              <a:rPr lang="cs-CZ" sz="2000" dirty="0" err="1"/>
              <a:t>tholové</a:t>
            </a:r>
            <a:r>
              <a:rPr lang="cs-CZ" sz="2000" dirty="0"/>
              <a:t> hrobky a hrobky ve formě domů (house </a:t>
            </a:r>
            <a:r>
              <a:rPr lang="cs-CZ" sz="2000" dirty="0" err="1"/>
              <a:t>tombs</a:t>
            </a:r>
            <a:r>
              <a:rPr lang="cs-CZ" sz="2000" dirty="0"/>
              <a:t>), známé jsou i pohřby v jeskynních př. </a:t>
            </a:r>
            <a:r>
              <a:rPr lang="cs-CZ" sz="2000" dirty="0" err="1"/>
              <a:t>Hagios</a:t>
            </a:r>
            <a:r>
              <a:rPr lang="cs-CZ" sz="2000" dirty="0"/>
              <a:t> Charalambos (sekundární pohřby).</a:t>
            </a:r>
          </a:p>
          <a:p>
            <a:r>
              <a:rPr lang="cs-CZ" sz="2000" dirty="0"/>
              <a:t>Na pohřebištích se odehrávaly komunitní rituály k úctě zemřelého a jeho předků a zřejmě také rituály k uctění plodnosti.</a:t>
            </a:r>
          </a:p>
          <a:p>
            <a:r>
              <a:rPr lang="cs-CZ" sz="2000" dirty="0"/>
              <a:t>V </a:t>
            </a:r>
            <a:r>
              <a:rPr lang="cs-CZ" sz="2000" dirty="0" err="1"/>
              <a:t>protopalácovém</a:t>
            </a:r>
            <a:r>
              <a:rPr lang="cs-CZ" sz="2000" dirty="0"/>
              <a:t> období jsou v oblibě individuální pohřby (</a:t>
            </a:r>
            <a:r>
              <a:rPr lang="cs-CZ" sz="2000" dirty="0" err="1"/>
              <a:t>larnax</a:t>
            </a:r>
            <a:r>
              <a:rPr lang="cs-CZ" sz="2000" dirty="0"/>
              <a:t> či </a:t>
            </a:r>
            <a:r>
              <a:rPr lang="cs-CZ" sz="2000" dirty="0" err="1"/>
              <a:t>pithoi</a:t>
            </a:r>
            <a:r>
              <a:rPr lang="cs-CZ" sz="2000" dirty="0"/>
              <a:t>).</a:t>
            </a:r>
          </a:p>
          <a:p>
            <a:r>
              <a:rPr lang="cs-CZ" sz="2000" dirty="0"/>
              <a:t>Pohřebiště bohužel nejsou většinou dobře publikovaná. Příklady pohřebišť: </a:t>
            </a:r>
            <a:r>
              <a:rPr lang="cs-CZ" sz="2000" dirty="0" err="1"/>
              <a:t>Archanes</a:t>
            </a:r>
            <a:r>
              <a:rPr lang="cs-CZ" sz="2000" dirty="0"/>
              <a:t> </a:t>
            </a:r>
            <a:r>
              <a:rPr lang="cs-CZ" sz="2000" dirty="0" err="1"/>
              <a:t>Phourni</a:t>
            </a:r>
            <a:r>
              <a:rPr lang="cs-CZ" sz="2000" dirty="0"/>
              <a:t> (EM II-LM IIIC), </a:t>
            </a:r>
            <a:r>
              <a:rPr lang="cs-CZ" sz="2000" dirty="0" err="1"/>
              <a:t>Ailias</a:t>
            </a:r>
            <a:r>
              <a:rPr lang="cs-CZ" sz="2000" dirty="0"/>
              <a:t> (MM II-III/LM IA - oblast </a:t>
            </a:r>
            <a:r>
              <a:rPr lang="cs-CZ" sz="2000" dirty="0" err="1"/>
              <a:t>Knossos</a:t>
            </a:r>
            <a:r>
              <a:rPr lang="cs-CZ" sz="2000" dirty="0"/>
              <a:t>).</a:t>
            </a:r>
          </a:p>
          <a:p>
            <a:r>
              <a:rPr lang="cs-CZ" sz="2000" dirty="0" err="1"/>
              <a:t>tholová</a:t>
            </a:r>
            <a:r>
              <a:rPr lang="cs-CZ" sz="2000" dirty="0"/>
              <a:t> hrobka </a:t>
            </a:r>
            <a:r>
              <a:rPr lang="cs-CZ" sz="2000" dirty="0" err="1"/>
              <a:t>Kamilari</a:t>
            </a:r>
            <a:r>
              <a:rPr lang="cs-CZ" sz="2000" dirty="0"/>
              <a:t> (MM IB-LM III – oblast </a:t>
            </a:r>
            <a:r>
              <a:rPr lang="cs-CZ" sz="2000" dirty="0" err="1"/>
              <a:t>Phaistos</a:t>
            </a:r>
            <a:r>
              <a:rPr lang="cs-CZ" sz="2000" dirty="0"/>
              <a:t>) -&gt; velké množství nálezů picích pohárů, ale i pečetí. Nedochází zde k přechodu z komunálních pohřbů na individuální – pohřby běžných vrstev?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36867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922361-459F-4A56-BBF7-D2F5E205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Gournia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rekonstrukce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hrobek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formě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domu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 descr="Obsah obrázku text, perokresba&#10;&#10;Popis byl vytvořen automaticky">
            <a:extLst>
              <a:ext uri="{FF2B5EF4-FFF2-40B4-BE49-F238E27FC236}">
                <a16:creationId xmlns:a16="http://schemas.microsoft.com/office/drawing/2014/main" id="{0D9E7CFC-06B3-4D44-8A45-9368CF767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58" y="1675227"/>
            <a:ext cx="10043883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72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E7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29123C-ABA8-41EA-9D13-3A60A5BE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Kamilari – tholos</a:t>
            </a:r>
          </a:p>
        </p:txBody>
      </p:sp>
      <p:pic>
        <p:nvPicPr>
          <p:cNvPr id="5" name="Zástupný obsah 4" descr="Obsah obrázku skála, tráva, exteriér, příroda&#10;&#10;Popis byl vytvořen automaticky">
            <a:extLst>
              <a:ext uri="{FF2B5EF4-FFF2-40B4-BE49-F238E27FC236}">
                <a16:creationId xmlns:a16="http://schemas.microsoft.com/office/drawing/2014/main" id="{1746AD69-F2C5-4615-B9F6-B397E8DA5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052" y="0"/>
            <a:ext cx="6407452" cy="480558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44187F5-EE82-2B6C-B24F-E5C77F7B4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761" y="3761670"/>
            <a:ext cx="4506793" cy="282201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05FA0B7-C6C8-7E6F-772D-457A509D342E}"/>
              </a:ext>
            </a:extLst>
          </p:cNvPr>
          <p:cNvSpPr txBox="1"/>
          <p:nvPr/>
        </p:nvSpPr>
        <p:spPr>
          <a:xfrm>
            <a:off x="6509621" y="5093130"/>
            <a:ext cx="1186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Hlavní pohřební komora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8E79B3F6-5BB1-D56A-3AB6-B594AE4F5BF5}"/>
                  </a:ext>
                </a:extLst>
              </p14:cNvPr>
              <p14:cNvContentPartPr/>
              <p14:nvPr/>
            </p14:nvContentPartPr>
            <p14:xfrm>
              <a:off x="7355440" y="5167720"/>
              <a:ext cx="1452600" cy="22644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8E79B3F6-5BB1-D56A-3AB6-B594AE4F5B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9320" y="5161600"/>
                <a:ext cx="1464840" cy="23868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ovéPole 7">
            <a:extLst>
              <a:ext uri="{FF2B5EF4-FFF2-40B4-BE49-F238E27FC236}">
                <a16:creationId xmlns:a16="http://schemas.microsoft.com/office/drawing/2014/main" id="{A8F6CB26-AFC5-B30E-F4E1-17BF0D8BCC73}"/>
              </a:ext>
            </a:extLst>
          </p:cNvPr>
          <p:cNvSpPr txBox="1"/>
          <p:nvPr/>
        </p:nvSpPr>
        <p:spPr>
          <a:xfrm>
            <a:off x="8808040" y="6583680"/>
            <a:ext cx="1920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Sekundární pohřby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076AD5DC-3040-90D9-E52F-B9A212E1AAE6}"/>
                  </a:ext>
                </a:extLst>
              </p14:cNvPr>
              <p14:cNvContentPartPr/>
              <p14:nvPr/>
            </p14:nvContentPartPr>
            <p14:xfrm>
              <a:off x="9687880" y="5374720"/>
              <a:ext cx="797400" cy="119592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076AD5DC-3040-90D9-E52F-B9A212E1AAE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81760" y="5368600"/>
                <a:ext cx="809640" cy="12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3EEB7262-4F3F-8E0E-FAE5-2558BFF1F522}"/>
                  </a:ext>
                </a:extLst>
              </p14:cNvPr>
              <p14:cNvContentPartPr/>
              <p14:nvPr/>
            </p14:nvContentPartPr>
            <p14:xfrm>
              <a:off x="9583120" y="6045040"/>
              <a:ext cx="159480" cy="55548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3EEB7262-4F3F-8E0E-FAE5-2558BFF1F52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77000" y="6038920"/>
                <a:ext cx="171720" cy="56772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ovéPole 14">
            <a:extLst>
              <a:ext uri="{FF2B5EF4-FFF2-40B4-BE49-F238E27FC236}">
                <a16:creationId xmlns:a16="http://schemas.microsoft.com/office/drawing/2014/main" id="{80728882-9BC0-6AAC-7ADF-4B6B4FF8624B}"/>
              </a:ext>
            </a:extLst>
          </p:cNvPr>
          <p:cNvSpPr txBox="1"/>
          <p:nvPr/>
        </p:nvSpPr>
        <p:spPr>
          <a:xfrm>
            <a:off x="10485280" y="6570640"/>
            <a:ext cx="15679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Výbava spojená s rituály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6310C268-1DA3-9917-B5ED-7FF7D4FE7D3D}"/>
                  </a:ext>
                </a:extLst>
              </p14:cNvPr>
              <p14:cNvContentPartPr/>
              <p14:nvPr/>
            </p14:nvContentPartPr>
            <p14:xfrm>
              <a:off x="10109440" y="5669200"/>
              <a:ext cx="759600" cy="96444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6310C268-1DA3-9917-B5ED-7FF7D4FE7D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03320" y="5663080"/>
                <a:ext cx="771840" cy="9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DF8EF16B-1C84-7EE3-572C-0465EF879168}"/>
                  </a:ext>
                </a:extLst>
              </p14:cNvPr>
              <p14:cNvContentPartPr/>
              <p14:nvPr/>
            </p14:nvContentPartPr>
            <p14:xfrm>
              <a:off x="10747000" y="5455720"/>
              <a:ext cx="154440" cy="114156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DF8EF16B-1C84-7EE3-572C-0465EF87916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40880" y="5449600"/>
                <a:ext cx="166680" cy="11538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ovéPole 17">
            <a:extLst>
              <a:ext uri="{FF2B5EF4-FFF2-40B4-BE49-F238E27FC236}">
                <a16:creationId xmlns:a16="http://schemas.microsoft.com/office/drawing/2014/main" id="{B7F1CAC9-2D8C-4B54-34CF-5C8E64CFC00E}"/>
              </a:ext>
            </a:extLst>
          </p:cNvPr>
          <p:cNvSpPr txBox="1"/>
          <p:nvPr/>
        </p:nvSpPr>
        <p:spPr>
          <a:xfrm>
            <a:off x="10485280" y="3271520"/>
            <a:ext cx="1567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Dlážděné nádvoří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405A7B77-DFCC-A9D0-E3C3-917966EBA394}"/>
                  </a:ext>
                </a:extLst>
              </p14:cNvPr>
              <p14:cNvContentPartPr/>
              <p14:nvPr/>
            </p14:nvContentPartPr>
            <p14:xfrm>
              <a:off x="10866160" y="3647080"/>
              <a:ext cx="584640" cy="102600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405A7B77-DFCC-A9D0-E3C3-917966EBA39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860040" y="3640960"/>
                <a:ext cx="596880" cy="103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6123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C99CA0-6FF5-4FAF-9839-AAF2FCB3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Larnax</a:t>
            </a:r>
            <a:r>
              <a:rPr lang="cs-CZ" sz="3600" dirty="0">
                <a:solidFill>
                  <a:srgbClr val="FFFFFF"/>
                </a:solidFill>
              </a:rPr>
              <a:t> – muzeum </a:t>
            </a:r>
            <a:r>
              <a:rPr lang="cs-CZ" sz="3600" dirty="0" err="1">
                <a:solidFill>
                  <a:srgbClr val="FFFFFF"/>
                </a:solidFill>
              </a:rPr>
              <a:t>Archanes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země, špinavé&#10;&#10;Popis byl vytvořen automaticky">
            <a:extLst>
              <a:ext uri="{FF2B5EF4-FFF2-40B4-BE49-F238E27FC236}">
                <a16:creationId xmlns:a16="http://schemas.microsoft.com/office/drawing/2014/main" id="{72370874-533E-4F7A-8C7E-93A1116A7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r="24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208904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B732FD-732B-4EE0-ACEE-E521F631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Pohřeb v nádobě-Muzeum Heraklion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Zástupný obsah 8" descr="Obsah obrázku interiér, zeď&#10;&#10;Popis byl vytvořen automaticky">
            <a:extLst>
              <a:ext uri="{FF2B5EF4-FFF2-40B4-BE49-F238E27FC236}">
                <a16:creationId xmlns:a16="http://schemas.microsoft.com/office/drawing/2014/main" id="{FDAB9CFA-4909-4C9D-BAED-2470E3B38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196" y="1477606"/>
            <a:ext cx="5880796" cy="3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41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827E3-5A56-472E-A374-4FEC40CCA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Vybraná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E24FD0-A63C-4C0B-A1FA-200B0E6F0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 err="1"/>
              <a:t>Shelmerdine</a:t>
            </a:r>
            <a:r>
              <a:rPr lang="cs-CZ" b="1" dirty="0"/>
              <a:t>, C. W. (</a:t>
            </a:r>
            <a:r>
              <a:rPr lang="cs-CZ" b="1" dirty="0" err="1"/>
              <a:t>ed</a:t>
            </a:r>
            <a:r>
              <a:rPr lang="cs-CZ" b="1" dirty="0"/>
              <a:t>.), 2010. </a:t>
            </a:r>
            <a:r>
              <a:rPr lang="en-US" b="1" dirty="0"/>
              <a:t>The Cambridge Companion to THE AEGEAN BRONZE AGE</a:t>
            </a:r>
            <a:r>
              <a:rPr lang="cs-CZ" b="1" dirty="0"/>
              <a:t>. Cambridge University </a:t>
            </a:r>
            <a:r>
              <a:rPr lang="cs-CZ" b="1" dirty="0" err="1"/>
              <a:t>Press</a:t>
            </a:r>
            <a:r>
              <a:rPr lang="cs-CZ" b="1" dirty="0"/>
              <a:t>.</a:t>
            </a:r>
          </a:p>
          <a:p>
            <a:r>
              <a:rPr lang="cs-CZ" dirty="0" err="1"/>
              <a:t>Cline</a:t>
            </a:r>
            <a:r>
              <a:rPr lang="cs-CZ" dirty="0"/>
              <a:t>, E. H. (</a:t>
            </a:r>
            <a:r>
              <a:rPr lang="cs-CZ" dirty="0" err="1"/>
              <a:t>ed</a:t>
            </a:r>
            <a:r>
              <a:rPr lang="cs-CZ" dirty="0"/>
              <a:t>.), 2012. </a:t>
            </a:r>
            <a:r>
              <a:rPr lang="en-US" dirty="0"/>
              <a:t>THE OXFORD HANDBOOK OF THE BRONZE AGE AEGEAN</a:t>
            </a:r>
            <a:r>
              <a:rPr lang="cs-CZ" dirty="0"/>
              <a:t>. Oxford University </a:t>
            </a:r>
            <a:r>
              <a:rPr lang="cs-CZ" dirty="0" err="1"/>
              <a:t>Press</a:t>
            </a:r>
            <a:r>
              <a:rPr lang="cs-CZ" dirty="0"/>
              <a:t>.</a:t>
            </a:r>
          </a:p>
          <a:p>
            <a:r>
              <a:rPr lang="cs-CZ" b="1" dirty="0" err="1"/>
              <a:t>Poursat</a:t>
            </a:r>
            <a:r>
              <a:rPr lang="cs-CZ" b="1" dirty="0"/>
              <a:t>, J. C. – </a:t>
            </a:r>
            <a:r>
              <a:rPr lang="cs-CZ" b="1" dirty="0" err="1"/>
              <a:t>Knappet</a:t>
            </a:r>
            <a:r>
              <a:rPr lang="cs-CZ" b="1" dirty="0"/>
              <a:t>, C. 2022: </a:t>
            </a:r>
            <a:r>
              <a:rPr lang="cs-CZ" b="1" dirty="0" err="1"/>
              <a:t>The</a:t>
            </a:r>
            <a:r>
              <a:rPr lang="cs-CZ" b="1" dirty="0"/>
              <a:t> Art and </a:t>
            </a:r>
            <a:r>
              <a:rPr lang="cs-CZ" b="1" dirty="0" err="1"/>
              <a:t>Archaeology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Aegean</a:t>
            </a:r>
            <a:r>
              <a:rPr lang="cs-CZ" b="1" dirty="0"/>
              <a:t> Bronze Age: A </a:t>
            </a:r>
            <a:r>
              <a:rPr lang="cs-CZ" b="1" dirty="0" err="1"/>
              <a:t>History</a:t>
            </a:r>
            <a:r>
              <a:rPr lang="cs-CZ" b="1" dirty="0"/>
              <a:t>. Cambridge.</a:t>
            </a:r>
          </a:p>
          <a:p>
            <a:r>
              <a:rPr lang="cs-CZ" dirty="0"/>
              <a:t>Shaw, J. W. 2011. </a:t>
            </a:r>
            <a:r>
              <a:rPr lang="en-US" dirty="0"/>
              <a:t>TRACING THE ANCESTRY OF THE MINOAN HALL SYSTE</a:t>
            </a:r>
            <a:r>
              <a:rPr lang="cs-CZ" dirty="0"/>
              <a:t>M. </a:t>
            </a:r>
            <a:r>
              <a:rPr lang="cs-CZ" i="1" dirty="0"/>
              <a:t>ABSA </a:t>
            </a:r>
            <a:r>
              <a:rPr lang="cs-CZ" dirty="0"/>
              <a:t>106(1), 141-165.</a:t>
            </a:r>
          </a:p>
          <a:p>
            <a:r>
              <a:rPr lang="cs-CZ" dirty="0" err="1"/>
              <a:t>Nowicky</a:t>
            </a:r>
            <a:r>
              <a:rPr lang="cs-CZ" dirty="0"/>
              <a:t>, K. 2018. </a:t>
            </a:r>
            <a:r>
              <a:rPr lang="en-US" dirty="0"/>
              <a:t>CRETAN PEAK SANCTUARIES: DISTRIBUTION, TOPOGRAPHY AND SPATIAL ORGANIZATION OF RITUAL</a:t>
            </a:r>
            <a:r>
              <a:rPr lang="cs-CZ" dirty="0"/>
              <a:t>. </a:t>
            </a:r>
            <a:r>
              <a:rPr lang="cs-CZ" i="1" dirty="0" err="1"/>
              <a:t>Archeologia</a:t>
            </a:r>
            <a:r>
              <a:rPr lang="cs-CZ" dirty="0"/>
              <a:t> 67 (2016-17), 7-29.</a:t>
            </a:r>
          </a:p>
          <a:p>
            <a:r>
              <a:rPr lang="cs-CZ" dirty="0" err="1"/>
              <a:t>Momigliamo</a:t>
            </a:r>
            <a:r>
              <a:rPr lang="cs-CZ" dirty="0"/>
              <a:t>, N. (</a:t>
            </a:r>
            <a:r>
              <a:rPr lang="cs-CZ" dirty="0" err="1"/>
              <a:t>ed</a:t>
            </a:r>
            <a:r>
              <a:rPr lang="cs-CZ" dirty="0"/>
              <a:t>.), 2007. </a:t>
            </a:r>
            <a:r>
              <a:rPr lang="en-US" b="0" i="0" dirty="0">
                <a:solidFill>
                  <a:srgbClr val="000000"/>
                </a:solidFill>
                <a:effectLst/>
                <a:latin typeface="GT America Standard"/>
              </a:rPr>
              <a:t>KNOSSOS POTTERY HANDBOOK: NEOLITHIC and BRONZE AGE (MINOAN)</a:t>
            </a:r>
            <a:r>
              <a:rPr lang="cs-CZ" b="0" i="0" dirty="0">
                <a:solidFill>
                  <a:srgbClr val="000000"/>
                </a:solidFill>
                <a:effectLst/>
                <a:latin typeface="GT America Standard"/>
              </a:rPr>
              <a:t>. </a:t>
            </a:r>
            <a:r>
              <a:rPr lang="cs-CZ" b="0" i="1" dirty="0">
                <a:solidFill>
                  <a:srgbClr val="000000"/>
                </a:solidFill>
                <a:effectLst/>
                <a:latin typeface="GT America Standard"/>
              </a:rPr>
              <a:t>BSA </a:t>
            </a:r>
            <a:r>
              <a:rPr lang="cs-CZ" b="0" dirty="0" err="1">
                <a:solidFill>
                  <a:srgbClr val="000000"/>
                </a:solidFill>
                <a:effectLst/>
                <a:latin typeface="GT America Standard"/>
              </a:rPr>
              <a:t>studies</a:t>
            </a:r>
            <a:r>
              <a:rPr lang="cs-CZ" b="0" i="1" dirty="0">
                <a:solidFill>
                  <a:srgbClr val="000000"/>
                </a:solidFill>
                <a:effectLst/>
                <a:latin typeface="GT America Standard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GT America Standard"/>
              </a:rPr>
              <a:t>vol. 14.</a:t>
            </a:r>
          </a:p>
          <a:p>
            <a:r>
              <a:rPr lang="en-US" dirty="0"/>
              <a:t>Macdonald, C. 2003</a:t>
            </a:r>
            <a:r>
              <a:rPr lang="cs-CZ" dirty="0"/>
              <a:t>.</a:t>
            </a:r>
            <a:r>
              <a:rPr lang="en-US" dirty="0"/>
              <a:t> The Palace of Minos at Knossos, Athena Review (3) 3, 36 – 43.</a:t>
            </a:r>
            <a:r>
              <a:rPr lang="cs-CZ" dirty="0"/>
              <a:t> Online: </a:t>
            </a:r>
            <a:r>
              <a:rPr lang="cs-CZ" dirty="0">
                <a:hlinkClick r:id="rId2"/>
              </a:rPr>
              <a:t>http://www.minoer.net/wp-content/uploads/2011/02/The-Palaces-of-Minos-at-Knossos.pdf</a:t>
            </a:r>
            <a:r>
              <a:rPr lang="cs-CZ" dirty="0"/>
              <a:t> </a:t>
            </a:r>
          </a:p>
          <a:p>
            <a:r>
              <a:rPr lang="cs-CZ" dirty="0" err="1"/>
              <a:t>Watrous</a:t>
            </a:r>
            <a:r>
              <a:rPr lang="cs-CZ" dirty="0"/>
              <a:t>, L. W. 1994: </a:t>
            </a:r>
            <a:r>
              <a:rPr lang="en-US" dirty="0"/>
              <a:t>Review of Aegean Prehistory III: Crete from Earliest Prehistory through the </a:t>
            </a:r>
            <a:r>
              <a:rPr lang="en-US" dirty="0" err="1"/>
              <a:t>Protopalatial</a:t>
            </a:r>
            <a:r>
              <a:rPr lang="en-US" dirty="0"/>
              <a:t> Period</a:t>
            </a:r>
            <a:r>
              <a:rPr lang="cs-CZ" dirty="0"/>
              <a:t>. </a:t>
            </a:r>
            <a:r>
              <a:rPr lang="cs-CZ" i="1" dirty="0"/>
              <a:t>AJA </a:t>
            </a:r>
            <a:r>
              <a:rPr lang="cs-CZ" dirty="0"/>
              <a:t>98(4), 695-753.</a:t>
            </a:r>
          </a:p>
          <a:p>
            <a:endParaRPr lang="cs-CZ" dirty="0"/>
          </a:p>
          <a:p>
            <a:pPr marL="0" indent="0">
              <a:buNone/>
            </a:pPr>
            <a:endParaRPr lang="cs-CZ" i="1" dirty="0"/>
          </a:p>
          <a:p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892527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72B011-4A7F-4F93-9726-AB8FF9855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Jedná se skutečně o období „prvních paláců“?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09AFB7-30E5-4D2A-8E44-8FBBCA6F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sz="2600" dirty="0"/>
              <a:t>Centrální shromáždiště se na lokalitách </a:t>
            </a:r>
            <a:r>
              <a:rPr lang="cs-CZ" sz="2600" dirty="0" err="1"/>
              <a:t>Knossos</a:t>
            </a:r>
            <a:r>
              <a:rPr lang="cs-CZ" sz="2600" dirty="0"/>
              <a:t> a </a:t>
            </a:r>
            <a:r>
              <a:rPr lang="cs-CZ" sz="2600" dirty="0" err="1"/>
              <a:t>Phaistos</a:t>
            </a:r>
            <a:r>
              <a:rPr lang="cs-CZ" sz="2600" dirty="0"/>
              <a:t> objevují již během FN – Jedná se o velké otevřené prostory, na kterých zřejmě docházelo  k rituálním shromážděním a hostinám.</a:t>
            </a:r>
          </a:p>
          <a:p>
            <a:r>
              <a:rPr lang="cs-CZ" sz="2600" dirty="0"/>
              <a:t>Výzkumy ukazují, že první paláce byly postaveny na strukturách, které se datují minimálně do období EM (</a:t>
            </a:r>
            <a:r>
              <a:rPr lang="cs-CZ" sz="2600" dirty="0" err="1"/>
              <a:t>Knossos</a:t>
            </a:r>
            <a:r>
              <a:rPr lang="cs-CZ" sz="2600" dirty="0"/>
              <a:t>, </a:t>
            </a:r>
            <a:r>
              <a:rPr lang="cs-CZ" sz="2600" dirty="0" err="1"/>
              <a:t>Malia</a:t>
            </a:r>
            <a:r>
              <a:rPr lang="cs-CZ" sz="2600" dirty="0"/>
              <a:t>, </a:t>
            </a:r>
            <a:r>
              <a:rPr lang="cs-CZ" sz="2600" dirty="0" err="1"/>
              <a:t>Phaistos</a:t>
            </a:r>
            <a:r>
              <a:rPr lang="cs-CZ" sz="2600" dirty="0"/>
              <a:t>). </a:t>
            </a:r>
          </a:p>
          <a:p>
            <a:r>
              <a:rPr lang="cs-CZ" sz="2600" dirty="0"/>
              <a:t>Tyto struktury se v mnoha ohledech podobaly prvním palácům – orientace, přítomnost centrálního nádvoří, podobné architektonické prvky.</a:t>
            </a:r>
          </a:p>
          <a:p>
            <a:r>
              <a:rPr lang="cs-CZ" sz="2600" dirty="0"/>
              <a:t>První palác v </a:t>
            </a:r>
            <a:r>
              <a:rPr lang="cs-CZ" sz="2600" dirty="0" err="1"/>
              <a:t>Malii</a:t>
            </a:r>
            <a:r>
              <a:rPr lang="cs-CZ" sz="2600" dirty="0"/>
              <a:t> byl postaven patrně již v období EM III/MM IA.</a:t>
            </a:r>
          </a:p>
        </p:txBody>
      </p:sp>
    </p:spTree>
    <p:extLst>
      <p:ext uri="{BB962C8B-B14F-4D97-AF65-F5344CB8AC3E}">
        <p14:creationId xmlns:p14="http://schemas.microsoft.com/office/powerpoint/2010/main" val="2429715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B3E3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568161-1E58-4803-8574-B435C23C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 err="1">
                <a:solidFill>
                  <a:srgbClr val="FFFFFF"/>
                </a:solidFill>
              </a:rPr>
              <a:t>Paláce</a:t>
            </a:r>
            <a:r>
              <a:rPr lang="en-US" dirty="0">
                <a:solidFill>
                  <a:srgbClr val="FFFFFF"/>
                </a:solidFill>
              </a:rPr>
              <a:t> a </a:t>
            </a:r>
            <a:r>
              <a:rPr lang="en-US" dirty="0" err="1">
                <a:solidFill>
                  <a:srgbClr val="FFFFFF"/>
                </a:solidFill>
              </a:rPr>
              <a:t>jejich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předpokládaná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funkce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Zástupný obsah 5" descr="Obsah obrázku interiér, staré, špinavé&#10;&#10;Popis byl vytvořen automaticky">
            <a:extLst>
              <a:ext uri="{FF2B5EF4-FFF2-40B4-BE49-F238E27FC236}">
                <a16:creationId xmlns:a16="http://schemas.microsoft.com/office/drawing/2014/main" id="{36978EC0-5459-4B71-BC52-C3422D27EB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494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C234D-4D6B-47B3-B6C3-E22B427B1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4801" y="396241"/>
            <a:ext cx="3464559" cy="614002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„</a:t>
            </a:r>
            <a:r>
              <a:rPr lang="en-US" sz="1400" dirty="0" err="1">
                <a:solidFill>
                  <a:srgbClr val="FFFFFF"/>
                </a:solidFill>
              </a:rPr>
              <a:t>Hlavní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paláce</a:t>
            </a:r>
            <a:r>
              <a:rPr lang="en-US" sz="1400" dirty="0">
                <a:solidFill>
                  <a:srgbClr val="FFFFFF"/>
                </a:solidFill>
              </a:rPr>
              <a:t>“ (Malia, Phaistos, Knossos) </a:t>
            </a:r>
            <a:r>
              <a:rPr lang="en-US" sz="1400" dirty="0" err="1">
                <a:solidFill>
                  <a:srgbClr val="FFFFFF"/>
                </a:solidFill>
              </a:rPr>
              <a:t>byly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mnohými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badateli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interpretovány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jako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mocenská</a:t>
            </a:r>
            <a:r>
              <a:rPr lang="en-US" sz="1400" dirty="0">
                <a:solidFill>
                  <a:srgbClr val="FFFFFF"/>
                </a:solidFill>
              </a:rPr>
              <a:t> centra („</a:t>
            </a:r>
            <a:r>
              <a:rPr lang="en-US" sz="1400" dirty="0" err="1">
                <a:solidFill>
                  <a:srgbClr val="FFFFFF"/>
                </a:solidFill>
              </a:rPr>
              <a:t>království</a:t>
            </a:r>
            <a:r>
              <a:rPr lang="en-US" sz="1400" dirty="0">
                <a:solidFill>
                  <a:srgbClr val="FFFFFF"/>
                </a:solidFill>
              </a:rPr>
              <a:t>“), </a:t>
            </a:r>
            <a:r>
              <a:rPr lang="en-US" sz="1400" dirty="0" err="1">
                <a:solidFill>
                  <a:srgbClr val="FFFFFF"/>
                </a:solidFill>
              </a:rPr>
              <a:t>která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kontrolovala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jednotlivé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regiony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ostrova</a:t>
            </a:r>
            <a:r>
              <a:rPr lang="en-US" sz="1400" dirty="0">
                <a:solidFill>
                  <a:srgbClr val="FFFFFF"/>
                </a:solidFill>
              </a:rPr>
              <a:t>.</a:t>
            </a:r>
            <a:endParaRPr lang="cs-CZ" sz="1400" dirty="0">
              <a:solidFill>
                <a:srgbClr val="FFFFFF"/>
              </a:solidFill>
            </a:endParaRPr>
          </a:p>
          <a:p>
            <a:r>
              <a:rPr lang="cs-CZ" sz="1400" dirty="0">
                <a:solidFill>
                  <a:srgbClr val="FFFFFF"/>
                </a:solidFill>
              </a:rPr>
              <a:t>Minojské paláce měly tedy být sídlem králů/královen jež zároveň zastávali nejvyšší kněžskou funkci.</a:t>
            </a:r>
          </a:p>
          <a:p>
            <a:pPr marL="0" indent="0">
              <a:buNone/>
            </a:pPr>
            <a:r>
              <a:rPr lang="en-US" sz="1400" dirty="0" err="1">
                <a:solidFill>
                  <a:srgbClr val="FFFFFF"/>
                </a:solidFill>
              </a:rPr>
              <a:t>Důvody</a:t>
            </a:r>
            <a:r>
              <a:rPr lang="en-US" sz="1400" dirty="0">
                <a:solidFill>
                  <a:srgbClr val="FFFFFF"/>
                </a:solidFill>
              </a:rPr>
              <a:t>: </a:t>
            </a:r>
          </a:p>
          <a:p>
            <a:r>
              <a:rPr lang="en-US" sz="1400" dirty="0">
                <a:solidFill>
                  <a:srgbClr val="FFFFFF"/>
                </a:solidFill>
              </a:rPr>
              <a:t>Evans </a:t>
            </a:r>
            <a:r>
              <a:rPr lang="en-US" sz="1400" dirty="0" err="1">
                <a:solidFill>
                  <a:srgbClr val="FFFFFF"/>
                </a:solidFill>
              </a:rPr>
              <a:t>vycházel</a:t>
            </a:r>
            <a:r>
              <a:rPr lang="en-US" sz="1400" dirty="0">
                <a:solidFill>
                  <a:srgbClr val="FFFFFF"/>
                </a:solidFill>
              </a:rPr>
              <a:t> z </a:t>
            </a:r>
            <a:r>
              <a:rPr lang="en-US" sz="1400" dirty="0" err="1">
                <a:solidFill>
                  <a:srgbClr val="FFFFFF"/>
                </a:solidFill>
              </a:rPr>
              <a:t>legendy</a:t>
            </a:r>
            <a:r>
              <a:rPr lang="en-US" sz="1400" dirty="0">
                <a:solidFill>
                  <a:srgbClr val="FFFFFF"/>
                </a:solidFill>
              </a:rPr>
              <a:t> o </a:t>
            </a:r>
            <a:r>
              <a:rPr lang="en-US" sz="1400" dirty="0" err="1">
                <a:solidFill>
                  <a:srgbClr val="FFFFFF"/>
                </a:solidFill>
              </a:rPr>
              <a:t>králi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Mínóovi</a:t>
            </a:r>
            <a:r>
              <a:rPr lang="cs-CZ" sz="1400" dirty="0">
                <a:solidFill>
                  <a:srgbClr val="FFFFFF"/>
                </a:solidFill>
              </a:rPr>
              <a:t>.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</a:p>
          <a:p>
            <a:r>
              <a:rPr lang="cs-CZ" sz="1400" dirty="0">
                <a:solidFill>
                  <a:srgbClr val="FFFFFF"/>
                </a:solidFill>
              </a:rPr>
              <a:t>Pozdější </a:t>
            </a:r>
            <a:r>
              <a:rPr lang="en-US" sz="1400" dirty="0" err="1">
                <a:solidFill>
                  <a:srgbClr val="FFFFFF"/>
                </a:solidFill>
              </a:rPr>
              <a:t>paláce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měly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velké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skladovací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prostory</a:t>
            </a:r>
            <a:r>
              <a:rPr lang="en-US" sz="1400" dirty="0">
                <a:solidFill>
                  <a:srgbClr val="FFFFFF"/>
                </a:solidFill>
              </a:rPr>
              <a:t> (</a:t>
            </a:r>
            <a:r>
              <a:rPr lang="en-US" sz="1400" dirty="0" err="1">
                <a:solidFill>
                  <a:srgbClr val="FFFFFF"/>
                </a:solidFill>
              </a:rPr>
              <a:t>redistribuce</a:t>
            </a:r>
            <a:r>
              <a:rPr lang="en-US" sz="1400" dirty="0">
                <a:solidFill>
                  <a:srgbClr val="FFFFFF"/>
                </a:solidFill>
              </a:rPr>
              <a:t>)</a:t>
            </a:r>
            <a:r>
              <a:rPr lang="cs-CZ" sz="1400" dirty="0">
                <a:solidFill>
                  <a:srgbClr val="FFFFFF"/>
                </a:solidFill>
              </a:rPr>
              <a:t>.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 err="1">
                <a:solidFill>
                  <a:srgbClr val="FFFFFF"/>
                </a:solidFill>
              </a:rPr>
              <a:t>lineární</a:t>
            </a:r>
            <a:r>
              <a:rPr lang="en-US" sz="1400" dirty="0">
                <a:solidFill>
                  <a:srgbClr val="FFFFFF"/>
                </a:solidFill>
              </a:rPr>
              <a:t> a </a:t>
            </a:r>
            <a:r>
              <a:rPr lang="en-US" sz="1400" dirty="0" err="1">
                <a:solidFill>
                  <a:srgbClr val="FFFFFF"/>
                </a:solidFill>
              </a:rPr>
              <a:t>hieroglyfické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písmo</a:t>
            </a:r>
            <a:r>
              <a:rPr lang="en-US" sz="1400" dirty="0">
                <a:solidFill>
                  <a:srgbClr val="FFFFFF"/>
                </a:solidFill>
              </a:rPr>
              <a:t> – </a:t>
            </a:r>
            <a:r>
              <a:rPr lang="en-US" sz="1400" dirty="0" err="1">
                <a:solidFill>
                  <a:srgbClr val="FFFFFF"/>
                </a:solidFill>
              </a:rPr>
              <a:t>administrativní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funkce</a:t>
            </a:r>
            <a:r>
              <a:rPr lang="cs-CZ" sz="1400" dirty="0">
                <a:solidFill>
                  <a:srgbClr val="FFFFFF"/>
                </a:solidFill>
              </a:rPr>
              <a:t>.</a:t>
            </a:r>
          </a:p>
          <a:p>
            <a:r>
              <a:rPr lang="cs-CZ" sz="1400" dirty="0">
                <a:solidFill>
                  <a:srgbClr val="FFFFFF"/>
                </a:solidFill>
              </a:rPr>
              <a:t>Centrální dvorce a struktury spojované s kultem/rituály – kultovní funkce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Evans </a:t>
            </a:r>
            <a:r>
              <a:rPr lang="en-US" sz="1400" dirty="0" err="1">
                <a:solidFill>
                  <a:srgbClr val="FFFFFF"/>
                </a:solidFill>
              </a:rPr>
              <a:t>spojoval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některé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místnosti</a:t>
            </a:r>
            <a:r>
              <a:rPr lang="en-US" sz="1400" dirty="0">
                <a:solidFill>
                  <a:srgbClr val="FFFFFF"/>
                </a:solidFill>
              </a:rPr>
              <a:t> s </a:t>
            </a:r>
            <a:r>
              <a:rPr lang="en-US" sz="1400" dirty="0" err="1">
                <a:solidFill>
                  <a:srgbClr val="FFFFFF"/>
                </a:solidFill>
              </a:rPr>
              <a:t>působením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krále</a:t>
            </a:r>
            <a:r>
              <a:rPr lang="en-US" sz="1400" dirty="0">
                <a:solidFill>
                  <a:srgbClr val="FFFFFF"/>
                </a:solidFill>
              </a:rPr>
              <a:t> a </a:t>
            </a:r>
            <a:r>
              <a:rPr lang="en-US" sz="1400" dirty="0" err="1">
                <a:solidFill>
                  <a:srgbClr val="FFFFFF"/>
                </a:solidFill>
              </a:rPr>
              <a:t>královny</a:t>
            </a:r>
            <a:r>
              <a:rPr lang="en-US" sz="1400" dirty="0">
                <a:solidFill>
                  <a:srgbClr val="FFFFFF"/>
                </a:solidFill>
              </a:rPr>
              <a:t>: </a:t>
            </a:r>
            <a:r>
              <a:rPr lang="en-US" sz="1400" dirty="0" err="1">
                <a:solidFill>
                  <a:srgbClr val="FFFFFF"/>
                </a:solidFill>
              </a:rPr>
              <a:t>trůnní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sál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králův</a:t>
            </a:r>
            <a:r>
              <a:rPr lang="en-US" sz="1400" dirty="0">
                <a:solidFill>
                  <a:srgbClr val="FFFFFF"/>
                </a:solidFill>
              </a:rPr>
              <a:t> a </a:t>
            </a:r>
            <a:r>
              <a:rPr lang="en-US" sz="1400" dirty="0" err="1">
                <a:solidFill>
                  <a:srgbClr val="FFFFFF"/>
                </a:solidFill>
              </a:rPr>
              <a:t>královnin</a:t>
            </a:r>
            <a:r>
              <a:rPr lang="en-US" sz="1400" dirty="0">
                <a:solidFill>
                  <a:srgbClr val="FFFFFF"/>
                </a:solidFill>
              </a:rPr>
              <a:t> megaron</a:t>
            </a:r>
            <a:r>
              <a:rPr lang="cs-CZ" sz="1400" dirty="0">
                <a:solidFill>
                  <a:srgbClr val="FFFFFF"/>
                </a:solidFill>
              </a:rPr>
              <a:t> (</a:t>
            </a:r>
            <a:r>
              <a:rPr lang="cs-CZ" sz="1400" dirty="0" err="1">
                <a:solidFill>
                  <a:srgbClr val="FFFFFF"/>
                </a:solidFill>
              </a:rPr>
              <a:t>Knossos</a:t>
            </a:r>
            <a:r>
              <a:rPr lang="cs-CZ" sz="1400" dirty="0">
                <a:solidFill>
                  <a:srgbClr val="FFFFFF"/>
                </a:solidFill>
              </a:rPr>
              <a:t>).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 err="1">
                <a:solidFill>
                  <a:srgbClr val="FFFFFF"/>
                </a:solidFill>
              </a:rPr>
              <a:t>Podobnost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paláců</a:t>
            </a:r>
            <a:r>
              <a:rPr lang="en-US" sz="1400" dirty="0">
                <a:solidFill>
                  <a:srgbClr val="FFFFFF"/>
                </a:solidFill>
              </a:rPr>
              <a:t> se </a:t>
            </a:r>
            <a:r>
              <a:rPr lang="en-US" sz="1400" dirty="0" err="1">
                <a:solidFill>
                  <a:srgbClr val="FFFFFF"/>
                </a:solidFill>
              </a:rPr>
              <a:t>strukturami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na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Předním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východě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cs-CZ" sz="1400" dirty="0">
                <a:solidFill>
                  <a:srgbClr val="FFFFFF"/>
                </a:solidFill>
              </a:rPr>
              <a:t>- i zde existovaly malé státní útvary.</a:t>
            </a:r>
          </a:p>
          <a:p>
            <a:r>
              <a:rPr lang="cs-CZ" sz="1400" dirty="0">
                <a:solidFill>
                  <a:srgbClr val="FFFFFF"/>
                </a:solidFill>
              </a:rPr>
              <a:t>Ať už je tato teorie správná či nikoliv, je zřejmé, že naše vnímání </a:t>
            </a:r>
            <a:r>
              <a:rPr lang="cs-CZ" sz="1400" dirty="0" err="1">
                <a:solidFill>
                  <a:srgbClr val="FFFFFF"/>
                </a:solidFill>
              </a:rPr>
              <a:t>protopalácové</a:t>
            </a:r>
            <a:r>
              <a:rPr lang="cs-CZ" sz="1400" dirty="0">
                <a:solidFill>
                  <a:srgbClr val="FFFFFF"/>
                </a:solidFill>
              </a:rPr>
              <a:t> období může být vzhledem k absenci dokladů ovlivněno pozdějším vývojem – tedy znalostmi z </a:t>
            </a:r>
            <a:r>
              <a:rPr lang="cs-CZ" sz="1400" dirty="0" err="1">
                <a:solidFill>
                  <a:srgbClr val="FFFFFF"/>
                </a:solidFill>
              </a:rPr>
              <a:t>novopalácového</a:t>
            </a:r>
            <a:r>
              <a:rPr lang="cs-CZ" sz="1400" dirty="0">
                <a:solidFill>
                  <a:srgbClr val="FFFFFF"/>
                </a:solidFill>
              </a:rPr>
              <a:t> období.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2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B51BF-28D6-4998-AA3C-E8B5A2E9C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Centrální nádvoří a ceremoniální funkce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6086D3-CDF6-4DE5-88E1-D6260E08D2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Podle novějších teorií byly v </a:t>
            </a:r>
            <a:r>
              <a:rPr lang="cs-CZ" dirty="0" err="1"/>
              <a:t>protopalácovém</a:t>
            </a:r>
            <a:r>
              <a:rPr lang="cs-CZ" dirty="0"/>
              <a:t> období „paláce“ tvořeny nenavazujícím bloky místností orientovanými k centrálnímu nádvoří. </a:t>
            </a:r>
          </a:p>
          <a:p>
            <a:r>
              <a:rPr lang="cs-CZ" dirty="0"/>
              <a:t>V této době se mělo jednat o otevřená ceremoniální centra, která sloužila lidem z přilehlého okolí. Politicko-náboženský charakter.</a:t>
            </a:r>
          </a:p>
          <a:p>
            <a:r>
              <a:rPr lang="cs-CZ" dirty="0"/>
              <a:t>K centrálnímu nádvoří bylo možné dostat se z různých míst. Obrázek vpravo.</a:t>
            </a:r>
          </a:p>
          <a:p>
            <a:r>
              <a:rPr lang="cs-CZ" dirty="0"/>
              <a:t>V pozdějším (</a:t>
            </a:r>
            <a:r>
              <a:rPr lang="cs-CZ" dirty="0" err="1"/>
              <a:t>novopalácovém</a:t>
            </a:r>
            <a:r>
              <a:rPr lang="cs-CZ" dirty="0"/>
              <a:t>) období je přístup na nádvoří více omezen komplexy okolních budov (paláce) – je tedy možné, že v této době měly na nádvoří přístup zejména vybrané „elitní“ vrstvy obyvatelstva. </a:t>
            </a:r>
          </a:p>
          <a:p>
            <a:r>
              <a:rPr lang="cs-CZ" dirty="0"/>
              <a:t>Vzhledem k více otevřenému „celo-komunitnímu“ přístupu na centrální nádvoří v </a:t>
            </a:r>
            <a:r>
              <a:rPr lang="cs-CZ" dirty="0" err="1"/>
              <a:t>protopalácovém</a:t>
            </a:r>
            <a:r>
              <a:rPr lang="cs-CZ" dirty="0"/>
              <a:t> období, upřednostňují někteří badatelé termín „</a:t>
            </a:r>
            <a:r>
              <a:rPr lang="cs-CZ" dirty="0" err="1"/>
              <a:t>court-complexes</a:t>
            </a:r>
            <a:r>
              <a:rPr lang="cs-CZ" dirty="0"/>
              <a:t>“ namísto tradičních paláců (např. </a:t>
            </a:r>
            <a:r>
              <a:rPr lang="cs-CZ" dirty="0" err="1"/>
              <a:t>Shoep</a:t>
            </a:r>
            <a:r>
              <a:rPr lang="cs-CZ" dirty="0"/>
              <a:t>, </a:t>
            </a:r>
            <a:r>
              <a:rPr lang="cs-CZ" dirty="0" err="1"/>
              <a:t>Driessen</a:t>
            </a:r>
            <a:r>
              <a:rPr lang="cs-CZ" dirty="0"/>
              <a:t>).</a:t>
            </a:r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736041C-7A2D-4880-B871-369E1E03B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cs-CZ" sz="1600" dirty="0" err="1"/>
              <a:t>protopalácové</a:t>
            </a:r>
            <a:r>
              <a:rPr lang="cs-CZ" sz="1600" dirty="0"/>
              <a:t> a </a:t>
            </a:r>
            <a:r>
              <a:rPr lang="cs-CZ" sz="1600" dirty="0" err="1"/>
              <a:t>novopalácové</a:t>
            </a:r>
            <a:r>
              <a:rPr lang="cs-CZ" sz="1600" dirty="0"/>
              <a:t> struktury na lokalitě - </a:t>
            </a:r>
            <a:r>
              <a:rPr lang="cs-CZ" sz="1600" dirty="0" err="1"/>
              <a:t>Malia</a:t>
            </a:r>
            <a:endParaRPr lang="cs-CZ" sz="1600" dirty="0"/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E4BFD25B-E5E6-4F18-A474-7BB1C4934CD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004" y="2723746"/>
            <a:ext cx="3560324" cy="3465918"/>
          </a:xfrm>
        </p:spPr>
      </p:pic>
    </p:spTree>
    <p:extLst>
      <p:ext uri="{BB962C8B-B14F-4D97-AF65-F5344CB8AC3E}">
        <p14:creationId xmlns:p14="http://schemas.microsoft.com/office/powerpoint/2010/main" val="4178089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BF1EA1-8AA1-4317-B0CF-6FF9EB2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Ceremonie na centrálním nádvoří? Miniaturní freska (LM I)</a:t>
            </a:r>
            <a:b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5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Zástupný obsah 8" descr="Obsah obrázku text, oltář&#10;&#10;Popis byl vytvořen automaticky">
            <a:extLst>
              <a:ext uri="{FF2B5EF4-FFF2-40B4-BE49-F238E27FC236}">
                <a16:creationId xmlns:a16="http://schemas.microsoft.com/office/drawing/2014/main" id="{A402069C-497A-48E4-94C4-800923F3C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444481"/>
            <a:ext cx="6780700" cy="39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07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3443974-AA90-4948-8BF1-46E2B8F99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Kdo žil v palácích?</a:t>
            </a:r>
          </a:p>
        </p:txBody>
      </p:sp>
      <p:grpSp>
        <p:nvGrpSpPr>
          <p:cNvPr id="21" name="Group 1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4056FF-82DD-4DB2-906D-4816A6DF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en-US" sz="1400" dirty="0"/>
              <a:t>Král/</a:t>
            </a:r>
            <a:r>
              <a:rPr lang="en-US" sz="1400" dirty="0" err="1"/>
              <a:t>královna</a:t>
            </a:r>
            <a:r>
              <a:rPr lang="en-US" sz="1400" dirty="0"/>
              <a:t> </a:t>
            </a:r>
            <a:r>
              <a:rPr lang="en-US" sz="1400" dirty="0" err="1"/>
              <a:t>nebo</a:t>
            </a:r>
            <a:r>
              <a:rPr lang="en-US" sz="1400" dirty="0"/>
              <a:t> </a:t>
            </a:r>
            <a:r>
              <a:rPr lang="en-US" sz="1400" dirty="0" err="1"/>
              <a:t>Kněz</a:t>
            </a:r>
            <a:r>
              <a:rPr lang="en-US" sz="1400" dirty="0"/>
              <a:t>/</a:t>
            </a:r>
            <a:r>
              <a:rPr lang="en-US" sz="1400" dirty="0" err="1"/>
              <a:t>Kněžka</a:t>
            </a:r>
            <a:r>
              <a:rPr lang="en-US" sz="1400" dirty="0"/>
              <a:t> </a:t>
            </a:r>
            <a:r>
              <a:rPr lang="en-US" sz="1400" dirty="0" err="1"/>
              <a:t>či</a:t>
            </a:r>
            <a:r>
              <a:rPr lang="en-US" sz="1400" dirty="0"/>
              <a:t> </a:t>
            </a:r>
            <a:r>
              <a:rPr lang="en-US" sz="1400" dirty="0" err="1"/>
              <a:t>snad</a:t>
            </a:r>
            <a:r>
              <a:rPr lang="en-US" sz="1400" dirty="0"/>
              <a:t> </a:t>
            </a:r>
            <a:r>
              <a:rPr lang="en-US" sz="1400" dirty="0" err="1"/>
              <a:t>obojí</a:t>
            </a:r>
            <a:r>
              <a:rPr lang="en-US" sz="1400" dirty="0"/>
              <a:t>? Nebo se </a:t>
            </a:r>
            <a:r>
              <a:rPr lang="en-US" sz="1400" dirty="0" err="1"/>
              <a:t>jednalo</a:t>
            </a:r>
            <a:r>
              <a:rPr lang="en-US" sz="1400" dirty="0"/>
              <a:t> o </a:t>
            </a:r>
            <a:r>
              <a:rPr lang="en-US" sz="1400" dirty="0" err="1"/>
              <a:t>elitní</a:t>
            </a:r>
            <a:r>
              <a:rPr lang="en-US" sz="1400" dirty="0"/>
              <a:t> </a:t>
            </a:r>
            <a:r>
              <a:rPr lang="en-US" sz="1400" dirty="0" err="1"/>
              <a:t>vládnoucí</a:t>
            </a:r>
            <a:r>
              <a:rPr lang="en-US" sz="1400" dirty="0"/>
              <a:t> </a:t>
            </a:r>
            <a:r>
              <a:rPr lang="en-US" sz="1400" dirty="0" err="1"/>
              <a:t>vrstvu</a:t>
            </a:r>
            <a:r>
              <a:rPr lang="en-US" sz="1400" dirty="0"/>
              <a:t>?</a:t>
            </a:r>
            <a:r>
              <a:rPr lang="cs-CZ" sz="1400" dirty="0"/>
              <a:t> </a:t>
            </a:r>
            <a:endParaRPr lang="en-US" sz="1400" dirty="0"/>
          </a:p>
          <a:p>
            <a:r>
              <a:rPr lang="en-US" sz="1400" dirty="0" err="1"/>
              <a:t>Není</a:t>
            </a:r>
            <a:r>
              <a:rPr lang="en-US" sz="1400" dirty="0"/>
              <a:t> </a:t>
            </a:r>
            <a:r>
              <a:rPr lang="en-US" sz="1400" dirty="0" err="1"/>
              <a:t>jasné</a:t>
            </a:r>
            <a:r>
              <a:rPr lang="cs-CZ" sz="1400" dirty="0"/>
              <a:t>,</a:t>
            </a:r>
            <a:r>
              <a:rPr lang="en-US" sz="1400" dirty="0"/>
              <a:t> </a:t>
            </a:r>
            <a:r>
              <a:rPr lang="en-US" sz="1400" dirty="0" err="1"/>
              <a:t>zda</a:t>
            </a:r>
            <a:r>
              <a:rPr lang="en-US" sz="1400" dirty="0"/>
              <a:t> </a:t>
            </a:r>
            <a:r>
              <a:rPr lang="en-US" sz="1400" dirty="0" err="1"/>
              <a:t>paláce</a:t>
            </a:r>
            <a:r>
              <a:rPr lang="en-US" sz="1400" dirty="0"/>
              <a:t> </a:t>
            </a:r>
            <a:r>
              <a:rPr lang="en-US" sz="1400" dirty="0" err="1"/>
              <a:t>byly</a:t>
            </a:r>
            <a:r>
              <a:rPr lang="en-US" sz="1400" dirty="0"/>
              <a:t> </a:t>
            </a:r>
            <a:r>
              <a:rPr lang="en-US" sz="1400" dirty="0" err="1"/>
              <a:t>kontinuálně</a:t>
            </a:r>
            <a:r>
              <a:rPr lang="en-US" sz="1400" dirty="0"/>
              <a:t> </a:t>
            </a:r>
            <a:r>
              <a:rPr lang="en-US" sz="1400" dirty="0" err="1"/>
              <a:t>osídleny</a:t>
            </a:r>
            <a:r>
              <a:rPr lang="en-US" sz="1400" dirty="0"/>
              <a:t> (</a:t>
            </a:r>
            <a:r>
              <a:rPr lang="en-US" sz="1400" dirty="0" err="1"/>
              <a:t>obzvláště</a:t>
            </a:r>
            <a:r>
              <a:rPr lang="en-US" sz="1400" dirty="0"/>
              <a:t> v </a:t>
            </a:r>
            <a:r>
              <a:rPr lang="en-US" sz="1400" dirty="0" err="1"/>
              <a:t>protopalácovém</a:t>
            </a:r>
            <a:r>
              <a:rPr lang="en-US" sz="1400" dirty="0"/>
              <a:t> </a:t>
            </a:r>
            <a:r>
              <a:rPr lang="en-US" sz="1400" dirty="0" err="1"/>
              <a:t>období</a:t>
            </a:r>
            <a:r>
              <a:rPr lang="en-US" sz="1400" dirty="0"/>
              <a:t>) – </a:t>
            </a:r>
            <a:r>
              <a:rPr lang="en-US" sz="1400" dirty="0" err="1"/>
              <a:t>existuje</a:t>
            </a:r>
            <a:r>
              <a:rPr lang="en-US" sz="1400" dirty="0"/>
              <a:t> </a:t>
            </a:r>
            <a:r>
              <a:rPr lang="en-US" sz="1400" dirty="0" err="1"/>
              <a:t>pouze</a:t>
            </a:r>
            <a:r>
              <a:rPr lang="en-US" sz="1400" dirty="0"/>
              <a:t> </a:t>
            </a:r>
            <a:r>
              <a:rPr lang="en-US" sz="1400" dirty="0" err="1"/>
              <a:t>málo</a:t>
            </a:r>
            <a:r>
              <a:rPr lang="en-US" sz="1400" dirty="0"/>
              <a:t> </a:t>
            </a:r>
            <a:r>
              <a:rPr lang="en-US" sz="1400" dirty="0" err="1"/>
              <a:t>dokladů</a:t>
            </a:r>
            <a:r>
              <a:rPr lang="en-US" sz="1400" dirty="0"/>
              <a:t> </a:t>
            </a:r>
            <a:r>
              <a:rPr lang="en-US" sz="1400" dirty="0" err="1"/>
              <a:t>běžného</a:t>
            </a:r>
            <a:r>
              <a:rPr lang="en-US" sz="1400" dirty="0"/>
              <a:t> </a:t>
            </a:r>
            <a:r>
              <a:rPr lang="en-US" sz="1400" dirty="0" err="1"/>
              <a:t>života</a:t>
            </a:r>
            <a:r>
              <a:rPr lang="en-US" sz="1400" dirty="0"/>
              <a:t> v </a:t>
            </a:r>
            <a:r>
              <a:rPr lang="en-US" sz="1400" dirty="0" err="1"/>
              <a:t>palácích</a:t>
            </a:r>
            <a:r>
              <a:rPr lang="en-US" sz="1400" dirty="0"/>
              <a:t>. </a:t>
            </a:r>
            <a:r>
              <a:rPr lang="en-US" sz="1400" dirty="0" err="1"/>
              <a:t>Většina</a:t>
            </a:r>
            <a:r>
              <a:rPr lang="en-US" sz="1400" dirty="0"/>
              <a:t> </a:t>
            </a:r>
            <a:r>
              <a:rPr lang="en-US" sz="1400" dirty="0" err="1"/>
              <a:t>nálezů</a:t>
            </a:r>
            <a:r>
              <a:rPr lang="en-US" sz="1400" dirty="0"/>
              <a:t> se </a:t>
            </a:r>
            <a:r>
              <a:rPr lang="en-US" sz="1400" dirty="0" err="1"/>
              <a:t>pojí</a:t>
            </a:r>
            <a:r>
              <a:rPr lang="en-US" sz="1400" dirty="0"/>
              <a:t> s jeho </a:t>
            </a:r>
            <a:r>
              <a:rPr lang="en-US" sz="1400" dirty="0" err="1"/>
              <a:t>ceremoniální</a:t>
            </a:r>
            <a:r>
              <a:rPr lang="en-US" sz="1400" dirty="0"/>
              <a:t> </a:t>
            </a:r>
            <a:r>
              <a:rPr lang="en-US" sz="1400" dirty="0" err="1"/>
              <a:t>funkcí</a:t>
            </a:r>
            <a:r>
              <a:rPr lang="en-US" sz="1400" dirty="0"/>
              <a:t> (</a:t>
            </a:r>
            <a:r>
              <a:rPr lang="en-US" sz="1400" dirty="0" err="1"/>
              <a:t>zejména</a:t>
            </a:r>
            <a:r>
              <a:rPr lang="en-US" sz="1400" dirty="0"/>
              <a:t> </a:t>
            </a:r>
            <a:r>
              <a:rPr lang="en-US" sz="1400" dirty="0" err="1"/>
              <a:t>velké</a:t>
            </a:r>
            <a:r>
              <a:rPr lang="en-US" sz="1400" dirty="0"/>
              <a:t> </a:t>
            </a:r>
            <a:r>
              <a:rPr lang="cs-CZ" sz="1400" dirty="0"/>
              <a:t>množství</a:t>
            </a:r>
            <a:r>
              <a:rPr lang="en-US" sz="1400" dirty="0"/>
              <a:t> </a:t>
            </a:r>
            <a:r>
              <a:rPr lang="cs-CZ" sz="1400" dirty="0"/>
              <a:t>picích </a:t>
            </a:r>
            <a:r>
              <a:rPr lang="en-US" sz="1400" dirty="0" err="1"/>
              <a:t>nádob</a:t>
            </a:r>
            <a:r>
              <a:rPr lang="en-US" sz="1400" dirty="0"/>
              <a:t> – </a:t>
            </a:r>
            <a:r>
              <a:rPr lang="en-US" sz="1400" dirty="0" err="1"/>
              <a:t>ceremoniální</a:t>
            </a:r>
            <a:r>
              <a:rPr lang="en-US" sz="1400" dirty="0"/>
              <a:t> </a:t>
            </a:r>
            <a:r>
              <a:rPr lang="en-US" sz="1400" dirty="0" err="1"/>
              <a:t>hostiny</a:t>
            </a:r>
            <a:r>
              <a:rPr lang="en-US" sz="1400" dirty="0"/>
              <a:t>).</a:t>
            </a:r>
          </a:p>
          <a:p>
            <a:r>
              <a:rPr lang="en-US" sz="1400" dirty="0" err="1"/>
              <a:t>Rezidence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 se </a:t>
            </a:r>
            <a:r>
              <a:rPr lang="en-US" sz="1400" dirty="0" err="1"/>
              <a:t>mohly</a:t>
            </a:r>
            <a:r>
              <a:rPr lang="en-US" sz="1400" dirty="0"/>
              <a:t> </a:t>
            </a:r>
            <a:r>
              <a:rPr lang="en-US" sz="1400" dirty="0" err="1"/>
              <a:t>nacházet</a:t>
            </a:r>
            <a:r>
              <a:rPr lang="en-US" sz="1400" dirty="0"/>
              <a:t> v </a:t>
            </a:r>
            <a:r>
              <a:rPr lang="en-US" sz="1400" dirty="0" err="1"/>
              <a:t>přilehlých</a:t>
            </a:r>
            <a:r>
              <a:rPr lang="en-US" sz="1400" dirty="0"/>
              <a:t> </a:t>
            </a:r>
            <a:r>
              <a:rPr lang="en-US" sz="1400" dirty="0" err="1"/>
              <a:t>městech</a:t>
            </a:r>
            <a:r>
              <a:rPr lang="en-US" sz="1400" dirty="0"/>
              <a:t> (</a:t>
            </a:r>
            <a:r>
              <a:rPr lang="en-US" sz="1400" dirty="0" err="1"/>
              <a:t>např</a:t>
            </a:r>
            <a:r>
              <a:rPr lang="en-US" sz="1400" dirty="0"/>
              <a:t>. od </a:t>
            </a:r>
            <a:r>
              <a:rPr lang="en-US" sz="1400" dirty="0" err="1"/>
              <a:t>novopalácového</a:t>
            </a:r>
            <a:r>
              <a:rPr lang="en-US" sz="1400" dirty="0"/>
              <a:t> </a:t>
            </a:r>
            <a:r>
              <a:rPr lang="en-US" sz="1400" dirty="0" err="1"/>
              <a:t>období</a:t>
            </a:r>
            <a:r>
              <a:rPr lang="en-US" sz="1400" dirty="0"/>
              <a:t> v </a:t>
            </a:r>
            <a:r>
              <a:rPr lang="en-US" sz="1400" dirty="0" err="1"/>
              <a:t>tzv</a:t>
            </a:r>
            <a:r>
              <a:rPr lang="en-US" sz="1400" dirty="0"/>
              <a:t>. </a:t>
            </a:r>
            <a:r>
              <a:rPr lang="en-US" sz="1400" dirty="0" err="1"/>
              <a:t>vilách</a:t>
            </a:r>
            <a:r>
              <a:rPr lang="en-US" sz="1400" dirty="0"/>
              <a:t>).</a:t>
            </a:r>
          </a:p>
          <a:p>
            <a:r>
              <a:rPr lang="en-US" sz="1400" dirty="0" err="1"/>
              <a:t>Doklady</a:t>
            </a:r>
            <a:r>
              <a:rPr lang="en-US" sz="1400" dirty="0"/>
              <a:t> </a:t>
            </a:r>
            <a:r>
              <a:rPr lang="en-US" sz="1400" dirty="0" err="1"/>
              <a:t>veřejné</a:t>
            </a:r>
            <a:r>
              <a:rPr lang="en-US" sz="1400" dirty="0"/>
              <a:t> </a:t>
            </a:r>
            <a:r>
              <a:rPr lang="en-US" sz="1400" dirty="0" err="1"/>
              <a:t>funkce</a:t>
            </a:r>
            <a:r>
              <a:rPr lang="en-US" sz="1400" dirty="0"/>
              <a:t> </a:t>
            </a:r>
            <a:r>
              <a:rPr lang="en-US" sz="1400" dirty="0" err="1"/>
              <a:t>nepalácových</a:t>
            </a:r>
            <a:r>
              <a:rPr lang="en-US" sz="1400" dirty="0"/>
              <a:t> </a:t>
            </a:r>
            <a:r>
              <a:rPr lang="en-US" sz="1400" dirty="0" err="1"/>
              <a:t>budov</a:t>
            </a:r>
            <a:r>
              <a:rPr lang="en-US" sz="1400" dirty="0"/>
              <a:t> z </a:t>
            </a:r>
            <a:r>
              <a:rPr lang="en-US" sz="1400" dirty="0" err="1"/>
              <a:t>protopalácobého</a:t>
            </a:r>
            <a:r>
              <a:rPr lang="en-US" sz="1400" dirty="0"/>
              <a:t> </a:t>
            </a:r>
            <a:r>
              <a:rPr lang="en-US" sz="1400" dirty="0" err="1"/>
              <a:t>období</a:t>
            </a:r>
            <a:r>
              <a:rPr lang="en-US" sz="1400" dirty="0"/>
              <a:t> z </a:t>
            </a:r>
            <a:r>
              <a:rPr lang="en-US" sz="1400" dirty="0" err="1"/>
              <a:t>lokality</a:t>
            </a:r>
            <a:r>
              <a:rPr lang="en-US" sz="1400" dirty="0"/>
              <a:t> Malia </a:t>
            </a:r>
            <a:r>
              <a:rPr lang="en-US" sz="1400" dirty="0" err="1"/>
              <a:t>ze</a:t>
            </a:r>
            <a:r>
              <a:rPr lang="en-US" sz="1400" dirty="0"/>
              <a:t> </a:t>
            </a:r>
            <a:r>
              <a:rPr lang="en-US" sz="1400" dirty="0" err="1"/>
              <a:t>čtvrti</a:t>
            </a:r>
            <a:r>
              <a:rPr lang="en-US" sz="1400" dirty="0"/>
              <a:t> Mu</a:t>
            </a:r>
            <a:r>
              <a:rPr lang="cs-CZ" sz="1400" dirty="0"/>
              <a:t> (obrázek: budovy A </a:t>
            </a:r>
            <a:r>
              <a:rPr lang="cs-CZ" sz="1400" dirty="0" err="1"/>
              <a:t>a</a:t>
            </a:r>
            <a:r>
              <a:rPr lang="cs-CZ" sz="1400" dirty="0"/>
              <a:t> B)</a:t>
            </a:r>
            <a:r>
              <a:rPr lang="en-US" sz="1400" dirty="0"/>
              <a:t>. </a:t>
            </a:r>
            <a:r>
              <a:rPr lang="en-US" sz="1400" dirty="0" err="1"/>
              <a:t>Objevují</a:t>
            </a:r>
            <a:r>
              <a:rPr lang="en-US" sz="1400" dirty="0"/>
              <a:t> se </a:t>
            </a:r>
            <a:r>
              <a:rPr lang="en-US" sz="1400" dirty="0" err="1"/>
              <a:t>zde</a:t>
            </a:r>
            <a:r>
              <a:rPr lang="en-US" sz="1400" dirty="0"/>
              <a:t> </a:t>
            </a:r>
            <a:r>
              <a:rPr lang="en-US" sz="1400" dirty="0" err="1"/>
              <a:t>prvky</a:t>
            </a:r>
            <a:r>
              <a:rPr lang="en-US" sz="1400" dirty="0"/>
              <a:t>, </a:t>
            </a:r>
            <a:r>
              <a:rPr lang="en-US" sz="1400" dirty="0" err="1"/>
              <a:t>které</a:t>
            </a:r>
            <a:r>
              <a:rPr lang="en-US" sz="1400" dirty="0"/>
              <a:t> </a:t>
            </a:r>
            <a:r>
              <a:rPr lang="en-US" sz="1400" dirty="0" err="1"/>
              <a:t>jsou</a:t>
            </a:r>
            <a:r>
              <a:rPr lang="en-US" sz="1400" dirty="0"/>
              <a:t> </a:t>
            </a:r>
            <a:r>
              <a:rPr lang="en-US" sz="1400" dirty="0" err="1"/>
              <a:t>typické</a:t>
            </a:r>
            <a:r>
              <a:rPr lang="en-US" sz="1400" dirty="0"/>
              <a:t> pro </a:t>
            </a:r>
            <a:r>
              <a:rPr lang="en-US" sz="1400" dirty="0" err="1"/>
              <a:t>pozdější</a:t>
            </a:r>
            <a:r>
              <a:rPr lang="en-US" sz="1400" dirty="0"/>
              <a:t> </a:t>
            </a:r>
            <a:r>
              <a:rPr lang="en-US" sz="1400" dirty="0" err="1"/>
              <a:t>nové</a:t>
            </a:r>
            <a:r>
              <a:rPr lang="en-US" sz="1400" dirty="0"/>
              <a:t> </a:t>
            </a:r>
            <a:r>
              <a:rPr lang="en-US" sz="1400" dirty="0" err="1"/>
              <a:t>paláce</a:t>
            </a:r>
            <a:r>
              <a:rPr lang="en-US" sz="1400" dirty="0"/>
              <a:t>. </a:t>
            </a:r>
            <a:r>
              <a:rPr lang="en-US" sz="1400" dirty="0" err="1"/>
              <a:t>Jedná</a:t>
            </a:r>
            <a:r>
              <a:rPr lang="en-US" sz="1400" dirty="0"/>
              <a:t> se o </a:t>
            </a:r>
            <a:r>
              <a:rPr lang="en-US" sz="1400" dirty="0" err="1"/>
              <a:t>tz</a:t>
            </a:r>
            <a:r>
              <a:rPr lang="cs-CZ" sz="1400" dirty="0"/>
              <a:t>v.</a:t>
            </a:r>
            <a:r>
              <a:rPr lang="en-US" sz="1400" dirty="0"/>
              <a:t> </a:t>
            </a:r>
            <a:r>
              <a:rPr lang="en-US" sz="1400" dirty="0" err="1"/>
              <a:t>očistn</a:t>
            </a:r>
            <a:r>
              <a:rPr lang="cs-CZ" sz="1400" dirty="0"/>
              <a:t>ou nádrž</a:t>
            </a:r>
            <a:r>
              <a:rPr lang="en-US" sz="1400" dirty="0"/>
              <a:t> (lustral basin), </a:t>
            </a:r>
            <a:r>
              <a:rPr lang="en-US" sz="1400" dirty="0" err="1"/>
              <a:t>systém</a:t>
            </a:r>
            <a:r>
              <a:rPr lang="en-US" sz="1400" dirty="0"/>
              <a:t> </a:t>
            </a:r>
            <a:r>
              <a:rPr lang="cs-CZ" sz="1400" dirty="0"/>
              <a:t>pilířů</a:t>
            </a:r>
            <a:r>
              <a:rPr lang="en-US" sz="1400" dirty="0"/>
              <a:t> a </a:t>
            </a:r>
            <a:r>
              <a:rPr lang="en-US" sz="1400" dirty="0" err="1"/>
              <a:t>dveří</a:t>
            </a:r>
            <a:r>
              <a:rPr lang="cs-CZ" sz="1400" dirty="0"/>
              <a:t> </a:t>
            </a:r>
            <a:r>
              <a:rPr lang="en-US" sz="1400" dirty="0"/>
              <a:t>(pier and door partitions) </a:t>
            </a:r>
            <a:r>
              <a:rPr lang="cs-CZ" sz="1400" dirty="0"/>
              <a:t>– často součástí tzv. minojských hal (</a:t>
            </a:r>
            <a:r>
              <a:rPr lang="cs-CZ" sz="1400" dirty="0" err="1"/>
              <a:t>Minoan</a:t>
            </a:r>
            <a:r>
              <a:rPr lang="cs-CZ" sz="1400" dirty="0"/>
              <a:t> </a:t>
            </a:r>
            <a:r>
              <a:rPr lang="cs-CZ" sz="1400" dirty="0" err="1"/>
              <a:t>hall</a:t>
            </a:r>
            <a:r>
              <a:rPr lang="cs-CZ" sz="1400" dirty="0"/>
              <a:t>) </a:t>
            </a:r>
            <a:r>
              <a:rPr lang="en-US" sz="1400" dirty="0"/>
              <a:t>a </a:t>
            </a:r>
            <a:r>
              <a:rPr lang="en-US" sz="1400" dirty="0" err="1"/>
              <a:t>kvádrové</a:t>
            </a:r>
            <a:r>
              <a:rPr lang="en-US" sz="1400" dirty="0"/>
              <a:t> </a:t>
            </a:r>
            <a:r>
              <a:rPr lang="en-US" sz="1400" dirty="0" err="1"/>
              <a:t>zdivo</a:t>
            </a:r>
            <a:r>
              <a:rPr lang="en-US" sz="1400" dirty="0"/>
              <a:t> (ashlar masonry).</a:t>
            </a:r>
            <a:r>
              <a:rPr lang="cs-CZ" sz="1400" dirty="0"/>
              <a:t> </a:t>
            </a:r>
          </a:p>
          <a:p>
            <a:r>
              <a:rPr lang="cs-CZ" sz="1400" dirty="0"/>
              <a:t>Nalezly se zde dokumenty v hieroglyfickém písmu -&gt; doklad administrativní funkce.</a:t>
            </a:r>
          </a:p>
          <a:p>
            <a:r>
              <a:rPr lang="cs-CZ" sz="1400" dirty="0"/>
              <a:t>Součástí komplexu byli kultovní místnosti, svatyně, dílny, obytné místnosti a sklady -&gt; Podobně jako v pozdějších palácích. </a:t>
            </a:r>
          </a:p>
          <a:p>
            <a:r>
              <a:rPr lang="cs-CZ" sz="1400" dirty="0"/>
              <a:t>Je možné, že pozdější palác absorboval funkci budov ve čtvrti Mu, která je v pozdějších obdobích opuštěna.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BAB6055C-FCFC-4526-B966-76B6000E54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086"/>
          <a:stretch/>
        </p:blipFill>
        <p:spPr>
          <a:xfrm>
            <a:off x="5977788" y="509570"/>
            <a:ext cx="5425410" cy="55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0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81A993-6C3F-4260-83EC-7B12A953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6516"/>
          </a:xfrm>
        </p:spPr>
        <p:txBody>
          <a:bodyPr>
            <a:normAutofit/>
          </a:bodyPr>
          <a:lstStyle/>
          <a:p>
            <a:r>
              <a:rPr lang="cs-CZ" sz="2000" b="1" dirty="0" err="1"/>
              <a:t>Kommos</a:t>
            </a:r>
            <a:r>
              <a:rPr lang="cs-CZ" sz="2000" b="1" dirty="0"/>
              <a:t> – příklad kvádrového zdiva (LM I)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5DAE701-35A8-4157-AB06-6DED5B15BF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1611"/>
            <a:ext cx="5181600" cy="3550596"/>
          </a:xfrm>
        </p:spPr>
      </p:pic>
      <p:pic>
        <p:nvPicPr>
          <p:cNvPr id="8" name="Zástupný obsah 7" descr="Obsah obrázku skála, exteriér, budova, kámen&#10;&#10;Popis byl vytvořen automaticky">
            <a:extLst>
              <a:ext uri="{FF2B5EF4-FFF2-40B4-BE49-F238E27FC236}">
                <a16:creationId xmlns:a16="http://schemas.microsoft.com/office/drawing/2014/main" id="{D9BF4E23-3C6E-47C0-B0CF-A0EC64F0CF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79" y="1825625"/>
            <a:ext cx="4221804" cy="4351338"/>
          </a:xfrm>
        </p:spPr>
      </p:pic>
    </p:spTree>
    <p:extLst>
      <p:ext uri="{BB962C8B-B14F-4D97-AF65-F5344CB8AC3E}">
        <p14:creationId xmlns:p14="http://schemas.microsoft.com/office/powerpoint/2010/main" val="4424901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2487</TotalTime>
  <Words>3182</Words>
  <Application>Microsoft Office PowerPoint</Application>
  <PresentationFormat>Širokoúhlá obrazovka</PresentationFormat>
  <Paragraphs>172</Paragraphs>
  <Slides>39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GT America Standard</vt:lpstr>
      <vt:lpstr>Motiv Office</vt:lpstr>
      <vt:lpstr>Worksheet</vt:lpstr>
      <vt:lpstr>Období prvních paláců na Krétě</vt:lpstr>
      <vt:lpstr>Chronologie</vt:lpstr>
      <vt:lpstr>Vybrané protopalácové lokality</vt:lpstr>
      <vt:lpstr>Jedná se skutečně o období „prvních paláců“?</vt:lpstr>
      <vt:lpstr>Paláce a jejich předpokládaná funkce</vt:lpstr>
      <vt:lpstr>Centrální nádvoří a ceremoniální funkce</vt:lpstr>
      <vt:lpstr> Ceremonie na centrálním nádvoří? Miniaturní freska (LM I) </vt:lpstr>
      <vt:lpstr>Kdo žil v palácích?</vt:lpstr>
      <vt:lpstr>Kommos – příklad kvádrového zdiva (LM I)</vt:lpstr>
      <vt:lpstr>Hall of the Double Axes (Knossos) – členění dveří (pier-and-door partitions) </vt:lpstr>
      <vt:lpstr>Phaistos - příklad očistné nádrže (novopalácové období)</vt:lpstr>
      <vt:lpstr>Knossos – první palác</vt:lpstr>
      <vt:lpstr>House of the Fallen Blocks</vt:lpstr>
      <vt:lpstr>Gournia – jediné palácové sídliště, které bylo prakticky plně odkryté (většina pozůstatků je však datována do LM)</vt:lpstr>
      <vt:lpstr>Phaistos – první palác</vt:lpstr>
      <vt:lpstr>Prezentace aplikace PowerPoint</vt:lpstr>
      <vt:lpstr>Prezentace aplikace PowerPoint</vt:lpstr>
      <vt:lpstr>Prezentace aplikace PowerPoint</vt:lpstr>
      <vt:lpstr>Monastiraki</vt:lpstr>
      <vt:lpstr>Prezentace aplikace PowerPoint</vt:lpstr>
      <vt:lpstr>Svatyně na kopcích (Peak Sanctuaries)</vt:lpstr>
      <vt:lpstr>Svatyně na kopcích (Peak Sanctuaries)</vt:lpstr>
      <vt:lpstr>Juktas</vt:lpstr>
      <vt:lpstr>Prezentace aplikace PowerPoint</vt:lpstr>
      <vt:lpstr>Keramika (MM I-MM III) –Kamares ware</vt:lpstr>
      <vt:lpstr>Kamares ware – Phaistos (muzeum Heraklion) – v popředí kratér s plastickou výzdobou ve formě květin.</vt:lpstr>
      <vt:lpstr>Prezentace aplikace PowerPoint</vt:lpstr>
      <vt:lpstr>Dekorační motivy – MM IB Knossos (Early Chamber beneath West Court Group)</vt:lpstr>
      <vt:lpstr>Další umění</vt:lpstr>
      <vt:lpstr>Písmo</vt:lpstr>
      <vt:lpstr>Hieroglyfické písmo – tabulka znaků podle Evanse</vt:lpstr>
      <vt:lpstr>Pečetidla</vt:lpstr>
      <vt:lpstr>Hagia Triada (LM IB) – závěskovitý typ: vlevo pečet vpravo znak lineárního písma A</vt:lpstr>
      <vt:lpstr>Pohřbívání</vt:lpstr>
      <vt:lpstr>Gournia rekonstrukce hrobek ve formě domu</vt:lpstr>
      <vt:lpstr>Kamilari – tholos</vt:lpstr>
      <vt:lpstr>Larnax – muzeum Archanes</vt:lpstr>
      <vt:lpstr>Pohřeb v nádobě-Muzeum Heraklion</vt:lpstr>
      <vt:lpstr>Vybraná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Období prvních paláců na Krétě</dc:title>
  <dc:creator>hp</dc:creator>
  <cp:lastModifiedBy>Michal Smíšek</cp:lastModifiedBy>
  <cp:revision>21</cp:revision>
  <dcterms:created xsi:type="dcterms:W3CDTF">2021-11-08T10:13:54Z</dcterms:created>
  <dcterms:modified xsi:type="dcterms:W3CDTF">2024-11-13T13:50:45Z</dcterms:modified>
</cp:coreProperties>
</file>