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89" r:id="rId5"/>
    <p:sldId id="288" r:id="rId6"/>
    <p:sldId id="260" r:id="rId7"/>
    <p:sldId id="261" r:id="rId8"/>
    <p:sldId id="265" r:id="rId9"/>
    <p:sldId id="266" r:id="rId10"/>
    <p:sldId id="269" r:id="rId11"/>
    <p:sldId id="285" r:id="rId12"/>
    <p:sldId id="272" r:id="rId13"/>
    <p:sldId id="270" r:id="rId14"/>
    <p:sldId id="263" r:id="rId15"/>
    <p:sldId id="271" r:id="rId16"/>
    <p:sldId id="273" r:id="rId17"/>
    <p:sldId id="274" r:id="rId18"/>
    <p:sldId id="275" r:id="rId19"/>
    <p:sldId id="276" r:id="rId20"/>
    <p:sldId id="277" r:id="rId21"/>
    <p:sldId id="278" r:id="rId22"/>
    <p:sldId id="279" r:id="rId23"/>
    <p:sldId id="280" r:id="rId24"/>
    <p:sldId id="281" r:id="rId25"/>
    <p:sldId id="262" r:id="rId26"/>
    <p:sldId id="284" r:id="rId27"/>
    <p:sldId id="264" r:id="rId28"/>
    <p:sldId id="286" r:id="rId29"/>
    <p:sldId id="290" r:id="rId30"/>
    <p:sldId id="287" r:id="rId31"/>
    <p:sldId id="282" r:id="rId32"/>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72551" autoAdjust="0"/>
  </p:normalViewPr>
  <p:slideViewPr>
    <p:cSldViewPr>
      <p:cViewPr>
        <p:scale>
          <a:sx n="61" d="100"/>
          <a:sy n="61" d="100"/>
        </p:scale>
        <p:origin x="-2069" y="-1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595F1B6A-0F3E-4B1A-AA4B-7DFF8352383A}" type="datetimeFigureOut">
              <a:rPr lang="cs-CZ" smtClean="0"/>
              <a:t>12.12.2023</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150DEA2-07C9-4941-835C-D20C8381C857}" type="slidenum">
              <a:rPr lang="cs-CZ" smtClean="0"/>
              <a:t>‹#›</a:t>
            </a:fld>
            <a:endParaRPr lang="cs-CZ"/>
          </a:p>
        </p:txBody>
      </p:sp>
    </p:spTree>
    <p:extLst>
      <p:ext uri="{BB962C8B-B14F-4D97-AF65-F5344CB8AC3E}">
        <p14:creationId xmlns:p14="http://schemas.microsoft.com/office/powerpoint/2010/main" val="14015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a:t>
            </a:fld>
            <a:endParaRPr lang="cs-CZ"/>
          </a:p>
        </p:txBody>
      </p:sp>
    </p:spTree>
    <p:extLst>
      <p:ext uri="{BB962C8B-B14F-4D97-AF65-F5344CB8AC3E}">
        <p14:creationId xmlns:p14="http://schemas.microsoft.com/office/powerpoint/2010/main" val="407479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smtClean="0"/>
              <a:t>Ajatin a Septonex – jsou kvartérní amoniové soli, jsou to mírně desinfekční prostředky</a:t>
            </a:r>
            <a:r>
              <a:rPr lang="cs-CZ" i="1" baseline="0" dirty="0" smtClean="0"/>
              <a:t> bez </a:t>
            </a:r>
            <a:r>
              <a:rPr lang="cs-CZ" i="1" baseline="0" dirty="0" err="1" smtClean="0"/>
              <a:t>sporocidního</a:t>
            </a:r>
            <a:r>
              <a:rPr lang="cs-CZ" i="1" baseline="0" dirty="0" smtClean="0"/>
              <a:t> účinku., obvykle 2% vodné či vodně </a:t>
            </a:r>
            <a:r>
              <a:rPr lang="cs-CZ" i="1" baseline="0" dirty="0" err="1" smtClean="0"/>
              <a:t>ethanolové</a:t>
            </a:r>
            <a:r>
              <a:rPr lang="cs-CZ" i="1" baseline="0" dirty="0" smtClean="0"/>
              <a:t> roztoky (Zdroj: </a:t>
            </a:r>
            <a:r>
              <a:rPr lang="cs-CZ" i="1" baseline="0" dirty="0" err="1" smtClean="0"/>
              <a:t>Ďurovič</a:t>
            </a:r>
            <a:r>
              <a:rPr lang="cs-CZ" i="1" baseline="0" dirty="0" smtClean="0"/>
              <a:t>, Restaurování a konzervování archiválií a knih, s. 201)</a:t>
            </a:r>
            <a:endParaRPr lang="cs-CZ" i="1"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10</a:t>
            </a:fld>
            <a:endParaRPr lang="cs-CZ"/>
          </a:p>
        </p:txBody>
      </p:sp>
    </p:spTree>
    <p:extLst>
      <p:ext uri="{BB962C8B-B14F-4D97-AF65-F5344CB8AC3E}">
        <p14:creationId xmlns:p14="http://schemas.microsoft.com/office/powerpoint/2010/main" val="875286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Fotodokumentace – před, v průběhu a po zásahu (viditelné světlo, ostré boční nasvícení, průsvit – zjištění trhlin a perforací, UV záření – detekce </a:t>
            </a:r>
            <a:r>
              <a:rPr lang="cs-CZ" baseline="0" dirty="0" err="1" smtClean="0"/>
              <a:t>akvitvní</a:t>
            </a:r>
            <a:r>
              <a:rPr lang="cs-CZ" baseline="0" dirty="0" smtClean="0"/>
              <a:t> plísně)</a:t>
            </a:r>
          </a:p>
          <a:p>
            <a:endParaRPr lang="cs-CZ" baseline="0" dirty="0" smtClean="0"/>
          </a:p>
          <a:p>
            <a:r>
              <a:rPr lang="cs-CZ" baseline="0" dirty="0" smtClean="0"/>
              <a:t>V rámci průzkumu můžeme provést mikrobiologické stěry a následnou kultivaci pro zjištění míry mikrobiologického napadení, zda je aktivní a jakými plísněmi je napadený)</a:t>
            </a:r>
          </a:p>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11</a:t>
            </a:fld>
            <a:endParaRPr lang="cs-CZ"/>
          </a:p>
        </p:txBody>
      </p:sp>
    </p:spTree>
    <p:extLst>
      <p:ext uri="{BB962C8B-B14F-4D97-AF65-F5344CB8AC3E}">
        <p14:creationId xmlns:p14="http://schemas.microsoft.com/office/powerpoint/2010/main" val="160152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smtClean="0"/>
              <a:t>Průzkum</a:t>
            </a:r>
            <a:r>
              <a:rPr lang="cs-CZ" i="1" baseline="0" dirty="0" smtClean="0"/>
              <a:t> neinvazivní – nasvícení UV, fotodokumentace bočního nasvícení, průsvit, mikroskopování, fotografie detailů makro-objektivem</a:t>
            </a:r>
          </a:p>
          <a:p>
            <a:endParaRPr lang="cs-CZ" i="1" baseline="0" dirty="0" smtClean="0"/>
          </a:p>
          <a:p>
            <a:r>
              <a:rPr lang="cs-CZ" i="1" baseline="0" dirty="0" smtClean="0"/>
              <a:t>Průzkum invazivní – odběr vzorků na analýzy (materiálové složení papíru); stálost psacích prostředků (demineralizovanou vodou, </a:t>
            </a:r>
            <a:r>
              <a:rPr lang="cs-CZ" i="1" baseline="0" dirty="0" err="1" smtClean="0"/>
              <a:t>ehtanolem</a:t>
            </a:r>
            <a:r>
              <a:rPr lang="cs-CZ" i="1" baseline="0" dirty="0" smtClean="0"/>
              <a:t>, atd.)</a:t>
            </a:r>
          </a:p>
          <a:p>
            <a:endParaRPr lang="cs-CZ" baseline="0" dirty="0" smtClean="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12</a:t>
            </a:fld>
            <a:endParaRPr lang="cs-CZ"/>
          </a:p>
        </p:txBody>
      </p:sp>
    </p:spTree>
    <p:extLst>
      <p:ext uri="{BB962C8B-B14F-4D97-AF65-F5344CB8AC3E}">
        <p14:creationId xmlns:p14="http://schemas.microsoft.com/office/powerpoint/2010/main" val="166828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smtClean="0"/>
              <a:t>Vodné systémy – voda =</a:t>
            </a:r>
            <a:r>
              <a:rPr lang="cs-CZ" i="1" baseline="0" dirty="0" smtClean="0"/>
              <a:t> </a:t>
            </a:r>
            <a:r>
              <a:rPr lang="cs-CZ" i="1" dirty="0" smtClean="0"/>
              <a:t>polární rozpouštědlo, vyplaví se stará klížidla, degradační produkty a kyseliny;</a:t>
            </a:r>
            <a:r>
              <a:rPr lang="cs-CZ" i="1" baseline="0" dirty="0" smtClean="0"/>
              <a:t> lze </a:t>
            </a:r>
            <a:r>
              <a:rPr lang="cs-CZ" i="1" dirty="0" smtClean="0"/>
              <a:t>zvýšit</a:t>
            </a:r>
            <a:r>
              <a:rPr lang="cs-CZ" i="1" baseline="0" dirty="0" smtClean="0"/>
              <a:t> </a:t>
            </a:r>
            <a:r>
              <a:rPr lang="cs-CZ" i="1" dirty="0" smtClean="0"/>
              <a:t>účinnost teplotou vody (30-40 °C, </a:t>
            </a:r>
            <a:r>
              <a:rPr lang="cs-CZ" i="1" dirty="0" err="1" smtClean="0"/>
              <a:t>max</a:t>
            </a:r>
            <a:r>
              <a:rPr lang="cs-CZ" i="1" dirty="0" smtClean="0"/>
              <a:t> 60 °C), poškozené dokumenty – na netkanou textilii, podložku; tenzidy – </a:t>
            </a:r>
            <a:r>
              <a:rPr lang="cs-CZ" i="1" dirty="0" err="1" smtClean="0"/>
              <a:t>Spolapon</a:t>
            </a:r>
            <a:r>
              <a:rPr lang="cs-CZ" i="1" dirty="0" smtClean="0"/>
              <a:t>, Marseilleské mýdlo – má</a:t>
            </a:r>
            <a:r>
              <a:rPr lang="cs-CZ" i="1" baseline="0" dirty="0" smtClean="0"/>
              <a:t> vhodné pH 10.</a:t>
            </a:r>
          </a:p>
          <a:p>
            <a:endParaRPr lang="cs-CZ" i="1" baseline="0" dirty="0" smtClean="0"/>
          </a:p>
          <a:p>
            <a:r>
              <a:rPr lang="cs-CZ" i="1" baseline="0" dirty="0" smtClean="0"/>
              <a:t>Organická rozpouštědla – tamponování benzinem – lze očistit mastné skvrny, vosky, adhezivum průhledné lepící pásky…, odsávat do filtračního papíru pod dokumentem; toluen…možné používat směsi rozpouštědel</a:t>
            </a:r>
          </a:p>
          <a:p>
            <a:endParaRPr lang="cs-CZ"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i="1" baseline="0" dirty="0" smtClean="0"/>
              <a:t>Čištění stop od rzi – roztokem kyseliny šťavelové (nutno po čištění neutralizovat!) (Zdroj: </a:t>
            </a:r>
            <a:r>
              <a:rPr lang="cs-CZ" i="1" baseline="0" dirty="0" err="1" smtClean="0"/>
              <a:t>Ďurovič</a:t>
            </a:r>
            <a:r>
              <a:rPr lang="cs-CZ" i="1" baseline="0" dirty="0" smtClean="0"/>
              <a:t>, Restaurování a konzervování archiválií a knih, s. 209)</a:t>
            </a:r>
            <a:endParaRPr lang="cs-CZ" i="1" dirty="0" smtClean="0"/>
          </a:p>
          <a:p>
            <a:endParaRPr lang="cs-CZ" i="1" dirty="0" smtClean="0"/>
          </a:p>
          <a:p>
            <a:r>
              <a:rPr lang="cs-CZ" i="1" dirty="0" smtClean="0"/>
              <a:t>Enzymatické čištění – věnoval se mu Český restaurátor František </a:t>
            </a:r>
            <a:r>
              <a:rPr lang="cs-CZ" i="1" dirty="0" err="1" smtClean="0"/>
              <a:t>Makeš</a:t>
            </a:r>
            <a:r>
              <a:rPr lang="cs-CZ" i="1" dirty="0" smtClean="0"/>
              <a:t>, (https://www.ceskatelevize.cz/porady/10169998919-kralovsky-restaurator/)</a:t>
            </a:r>
            <a:endParaRPr lang="cs-CZ" i="1"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13</a:t>
            </a:fld>
            <a:endParaRPr lang="cs-CZ"/>
          </a:p>
        </p:txBody>
      </p:sp>
    </p:spTree>
    <p:extLst>
      <p:ext uri="{BB962C8B-B14F-4D97-AF65-F5344CB8AC3E}">
        <p14:creationId xmlns:p14="http://schemas.microsoft.com/office/powerpoint/2010/main" val="2398239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Slightly ingrained dirt may be removed from stable cloth and paper bindings in good condition by gently working over the surface with powdered erasers (e.g., </a:t>
            </a:r>
            <a:r>
              <a:rPr lang="en-US" dirty="0" err="1" smtClean="0"/>
              <a:t>Skum</a:t>
            </a:r>
            <a:r>
              <a:rPr lang="en-US" dirty="0" smtClean="0"/>
              <a:t>-X) or white vinyl erasers (e.g., Magic-Rub). Meticulously remove all particles of eraser with a brush and vacuum cleaner. As with any cleaning method, first conduct a small test on an un</a:t>
            </a:r>
            <a:r>
              <a:rPr lang="cs-CZ" dirty="0" smtClean="0"/>
              <a:t>o</a:t>
            </a:r>
            <a:r>
              <a:rPr lang="en-US" dirty="0" err="1" smtClean="0"/>
              <a:t>btrusiv</a:t>
            </a:r>
            <a:endParaRPr lang="cs-CZ" dirty="0" smtClean="0"/>
          </a:p>
          <a:p>
            <a:r>
              <a:rPr lang="cs-CZ" sz="1200" kern="1200" dirty="0" smtClean="0">
                <a:solidFill>
                  <a:schemeClr val="tx1"/>
                </a:solidFill>
                <a:effectLst/>
                <a:latin typeface="+mn-lt"/>
                <a:ea typeface="+mn-ea"/>
                <a:cs typeface="+mn-cs"/>
              </a:rPr>
              <a:t>Zvláštní pozornost musíme věnovat čištění knih. Odstranění prachu by se mělo, po zkontrolování stavu knih, provádět na čistých pracovních stolech. Abychom nezatřeli prach do papíru, případně ořízek a vazby, neužíváme k odstraňování prachu nikdy prachovku, ale vysavač, štětce a vhodné smetáčky, případně speciální houby a gumy určené pro čištění papíru Nikdy nepoužíváme na žádnou část knižní vazby mokrou textilii, takto zatřená nečistota je neodstranitelná. Lehké stopy plísní s povrchu knižních vazeb nikdy neoprašujeme suchým hadrem! Spory plísně se tak šíři, ohrožují předměty, okolí i samotného pracovníka, který s knihou manipuluje!!!</a:t>
            </a:r>
          </a:p>
          <a:p>
            <a:r>
              <a:rPr lang="cs-CZ" sz="1200" kern="1200" dirty="0" smtClean="0">
                <a:solidFill>
                  <a:schemeClr val="tx1"/>
                </a:solidFill>
                <a:effectLst/>
                <a:latin typeface="+mn-lt"/>
                <a:ea typeface="+mn-ea"/>
                <a:cs typeface="+mn-cs"/>
              </a:rPr>
              <a:t>Odstranění hrubých nečistot je optimální odsáváním, resp. regulovaným proudem vzduchu např. (balonek, stlačený vzduch) lze provést okamžitě na nepoškozené knize, ale složitější kroky by měly být svěřeny konzervátorovi či restaurátorovi. Oprašovače z přírodních či syntetických vláken, chlupů i peří, jsou vhodné v kombinaci s vysavačem, který braní vířeni prahu po místnosti. Knihy jsou při čištěni pevně zavřené. Při čištěni knih je potřeba dbát na to, aby nedošlo k oděru knihy. Prach z knih může byt vymetán malým štětcem nebo do vysavače hubici přikrytou tylem, resp. gázou. Nejprve budou oprášeny ořízky knihy od hřbetu k přední hraně. Nakonec bude očištěn povrch desek od středu směrem ven. Při oprašování není vhodné používat textilní prachovky. Prach by mohl být zatřen a uvolněné detaily vazby poškozeny. </a:t>
            </a:r>
          </a:p>
          <a:p>
            <a:r>
              <a:rPr lang="cs-CZ" sz="1200" kern="1200" dirty="0" smtClean="0">
                <a:solidFill>
                  <a:schemeClr val="tx1"/>
                </a:solidFill>
                <a:effectLst/>
                <a:latin typeface="+mn-lt"/>
                <a:ea typeface="+mn-ea"/>
                <a:cs typeface="+mn-cs"/>
              </a:rPr>
              <a:t>OURODOVÁ, VÁVROVÁ, NEORALOVÁ, HÁJEK 2015, s. 42.</a:t>
            </a:r>
          </a:p>
          <a:p>
            <a:r>
              <a:rPr lang="en-US" dirty="0" smtClean="0"/>
              <a:t>e area.</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14</a:t>
            </a:fld>
            <a:endParaRPr lang="cs-CZ"/>
          </a:p>
        </p:txBody>
      </p:sp>
    </p:spTree>
    <p:extLst>
      <p:ext uri="{BB962C8B-B14F-4D97-AF65-F5344CB8AC3E}">
        <p14:creationId xmlns:p14="http://schemas.microsoft.com/office/powerpoint/2010/main" val="1772520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15</a:t>
            </a:fld>
            <a:endParaRPr lang="cs-CZ"/>
          </a:p>
        </p:txBody>
      </p:sp>
    </p:spTree>
    <p:extLst>
      <p:ext uri="{BB962C8B-B14F-4D97-AF65-F5344CB8AC3E}">
        <p14:creationId xmlns:p14="http://schemas.microsoft.com/office/powerpoint/2010/main" val="2398872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16</a:t>
            </a:fld>
            <a:endParaRPr lang="cs-CZ"/>
          </a:p>
        </p:txBody>
      </p:sp>
    </p:spTree>
    <p:extLst>
      <p:ext uri="{BB962C8B-B14F-4D97-AF65-F5344CB8AC3E}">
        <p14:creationId xmlns:p14="http://schemas.microsoft.com/office/powerpoint/2010/main" val="3476434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pomocí alkohol. roztoku </a:t>
            </a:r>
            <a:r>
              <a:rPr lang="cs-CZ" sz="1200" b="0" i="0" u="none" strike="noStrike" kern="1200" baseline="0" dirty="0" err="1" smtClean="0">
                <a:solidFill>
                  <a:schemeClr val="tx1"/>
                </a:solidFill>
                <a:latin typeface="+mn-lt"/>
                <a:ea typeface="+mn-ea"/>
                <a:cs typeface="+mn-cs"/>
              </a:rPr>
              <a:t>metoxymagnesiummetylkarbonátu</a:t>
            </a:r>
            <a:r>
              <a:rPr lang="cs-CZ" sz="1200" b="0" i="0" u="none" strike="noStrike" kern="1200" baseline="0" dirty="0" smtClean="0">
                <a:solidFill>
                  <a:schemeClr val="tx1"/>
                </a:solidFill>
                <a:latin typeface="+mn-lt"/>
                <a:ea typeface="+mn-ea"/>
                <a:cs typeface="+mn-cs"/>
              </a:rPr>
              <a:t> (MMMK) ; podobně je mj. realizován také „proces </a:t>
            </a:r>
            <a:r>
              <a:rPr lang="cs-CZ" sz="1200" b="0" i="0" u="none" strike="noStrike" kern="1200" baseline="0" dirty="0" err="1" smtClean="0">
                <a:solidFill>
                  <a:schemeClr val="tx1"/>
                </a:solidFill>
                <a:latin typeface="+mn-lt"/>
                <a:ea typeface="+mn-ea"/>
                <a:cs typeface="+mn-cs"/>
              </a:rPr>
              <a:t>Bookkeeper</a:t>
            </a:r>
            <a:r>
              <a:rPr lang="cs-CZ" sz="1200" b="0" i="0" u="none" strike="noStrike" kern="1200" baseline="0" dirty="0" smtClean="0">
                <a:solidFill>
                  <a:schemeClr val="tx1"/>
                </a:solidFill>
                <a:latin typeface="+mn-lt"/>
                <a:ea typeface="+mn-ea"/>
                <a:cs typeface="+mn-cs"/>
              </a:rPr>
              <a:t>“ </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17</a:t>
            </a:fld>
            <a:endParaRPr lang="cs-CZ"/>
          </a:p>
        </p:txBody>
      </p:sp>
    </p:spTree>
    <p:extLst>
      <p:ext uri="{BB962C8B-B14F-4D97-AF65-F5344CB8AC3E}">
        <p14:creationId xmlns:p14="http://schemas.microsoft.com/office/powerpoint/2010/main" val="2485440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smtClean="0"/>
              <a:t>Peroxid vodíku – může způsobit puchýřky v ploše </a:t>
            </a:r>
            <a:r>
              <a:rPr lang="cs-CZ" sz="1600" i="1" dirty="0" smtClean="0"/>
              <a:t>papíru (vznikající</a:t>
            </a:r>
            <a:r>
              <a:rPr lang="cs-CZ" sz="1600" i="1" baseline="0" dirty="0" smtClean="0"/>
              <a:t> bublinky kyslíku)</a:t>
            </a:r>
            <a:r>
              <a:rPr lang="cs-CZ" sz="1600" i="1" dirty="0" smtClean="0"/>
              <a:t>, </a:t>
            </a:r>
            <a:r>
              <a:rPr lang="cs-CZ" i="1" dirty="0" smtClean="0"/>
              <a:t>nevhodná</a:t>
            </a:r>
            <a:r>
              <a:rPr lang="cs-CZ" i="1" baseline="0" dirty="0" smtClean="0"/>
              <a:t> metoda </a:t>
            </a:r>
            <a:r>
              <a:rPr lang="cs-CZ" i="1" dirty="0" smtClean="0"/>
              <a:t>pro značně poškozený papír ve struktuře, </a:t>
            </a:r>
          </a:p>
          <a:p>
            <a:endParaRPr lang="cs-CZ" i="1" dirty="0" smtClean="0"/>
          </a:p>
          <a:p>
            <a:r>
              <a:rPr lang="cs-CZ" i="1" dirty="0" smtClean="0"/>
              <a:t>Bělit lze také </a:t>
            </a:r>
            <a:r>
              <a:rPr lang="cs-CZ" i="1" dirty="0" err="1" smtClean="0"/>
              <a:t>Tetrahydridoboritany</a:t>
            </a:r>
            <a:r>
              <a:rPr lang="cs-CZ" i="1" baseline="0" dirty="0" smtClean="0"/>
              <a:t> – redukční metoda bělení, současně zvyšuje odolnost celulózových vláken proti kyselé hydrolýze</a:t>
            </a:r>
            <a:endParaRPr lang="cs-CZ" i="1"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18</a:t>
            </a:fld>
            <a:endParaRPr lang="cs-CZ"/>
          </a:p>
        </p:txBody>
      </p:sp>
    </p:spTree>
    <p:extLst>
      <p:ext uri="{BB962C8B-B14F-4D97-AF65-F5344CB8AC3E}">
        <p14:creationId xmlns:p14="http://schemas.microsoft.com/office/powerpoint/2010/main" val="402512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19</a:t>
            </a:fld>
            <a:endParaRPr lang="cs-CZ"/>
          </a:p>
        </p:txBody>
      </p:sp>
    </p:spTree>
    <p:extLst>
      <p:ext uri="{BB962C8B-B14F-4D97-AF65-F5344CB8AC3E}">
        <p14:creationId xmlns:p14="http://schemas.microsoft.com/office/powerpoint/2010/main" val="3055104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Předměty vytvořené zcela, nebo částečně z papíru jsou v podobě listin, tisků, grafických listů, fotografií, knih a obrazů součástí téměř všech sbírek. Papír je součástí i dalších sbírkových předmětů často v kombinaci s kůží, textilem, pergamenem i kovem. K poškození a zničení papírových předmětů však může dojít velice snadno a rychle. Jejich existenci, včetně historických knižních vazeb, ohrožují především výrazné a náhle změny klimatu.</a:t>
            </a:r>
          </a:p>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a:t>
            </a:fld>
            <a:endParaRPr lang="cs-CZ"/>
          </a:p>
        </p:txBody>
      </p:sp>
    </p:spTree>
    <p:extLst>
      <p:ext uri="{BB962C8B-B14F-4D97-AF65-F5344CB8AC3E}">
        <p14:creationId xmlns:p14="http://schemas.microsoft.com/office/powerpoint/2010/main" val="146909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20</a:t>
            </a:fld>
            <a:endParaRPr lang="cs-CZ"/>
          </a:p>
        </p:txBody>
      </p:sp>
    </p:spTree>
    <p:extLst>
      <p:ext uri="{BB962C8B-B14F-4D97-AF65-F5344CB8AC3E}">
        <p14:creationId xmlns:p14="http://schemas.microsoft.com/office/powerpoint/2010/main" val="2140195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21</a:t>
            </a:fld>
            <a:endParaRPr lang="cs-CZ"/>
          </a:p>
        </p:txBody>
      </p:sp>
    </p:spTree>
    <p:extLst>
      <p:ext uri="{BB962C8B-B14F-4D97-AF65-F5344CB8AC3E}">
        <p14:creationId xmlns:p14="http://schemas.microsoft.com/office/powerpoint/2010/main" val="1885412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22</a:t>
            </a:fld>
            <a:endParaRPr lang="cs-CZ"/>
          </a:p>
        </p:txBody>
      </p:sp>
    </p:spTree>
    <p:extLst>
      <p:ext uri="{BB962C8B-B14F-4D97-AF65-F5344CB8AC3E}">
        <p14:creationId xmlns:p14="http://schemas.microsoft.com/office/powerpoint/2010/main" val="2467637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23</a:t>
            </a:fld>
            <a:endParaRPr lang="cs-CZ"/>
          </a:p>
        </p:txBody>
      </p:sp>
    </p:spTree>
    <p:extLst>
      <p:ext uri="{BB962C8B-B14F-4D97-AF65-F5344CB8AC3E}">
        <p14:creationId xmlns:p14="http://schemas.microsoft.com/office/powerpoint/2010/main" val="1772177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24</a:t>
            </a:fld>
            <a:endParaRPr lang="cs-CZ"/>
          </a:p>
        </p:txBody>
      </p:sp>
    </p:spTree>
    <p:extLst>
      <p:ext uri="{BB962C8B-B14F-4D97-AF65-F5344CB8AC3E}">
        <p14:creationId xmlns:p14="http://schemas.microsoft.com/office/powerpoint/2010/main" val="3483844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25</a:t>
            </a:fld>
            <a:endParaRPr lang="cs-CZ"/>
          </a:p>
        </p:txBody>
      </p:sp>
    </p:spTree>
    <p:extLst>
      <p:ext uri="{BB962C8B-B14F-4D97-AF65-F5344CB8AC3E}">
        <p14:creationId xmlns:p14="http://schemas.microsoft.com/office/powerpoint/2010/main" val="1308132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Jedním z hlavních důvodů poškozovaní grafických listů a zejména knih je chybná manipulace. K poškození obvykle dochází při jejich přemisťování, přesouvání nebo v případě špatného uložení.</a:t>
            </a:r>
          </a:p>
          <a:p>
            <a:r>
              <a:rPr lang="cs-CZ" sz="1200" kern="1200" dirty="0" smtClean="0">
                <a:solidFill>
                  <a:schemeClr val="tx1"/>
                </a:solidFill>
                <a:effectLst/>
                <a:latin typeface="+mn-lt"/>
                <a:ea typeface="+mn-ea"/>
                <a:cs typeface="+mn-cs"/>
              </a:rPr>
              <a:t>Nejčastějším mechanickým poškozením na knize je poškození hřbetu, důsledkem chybného způsobu vyjímání z regálů jsou odtržené hlavice vazeb, někdy i celá hřbetní část.</a:t>
            </a:r>
          </a:p>
          <a:p>
            <a:r>
              <a:rPr lang="cs-CZ" sz="1200" kern="1200" dirty="0" smtClean="0">
                <a:solidFill>
                  <a:schemeClr val="tx1"/>
                </a:solidFill>
                <a:effectLst/>
                <a:latin typeface="+mn-lt"/>
                <a:ea typeface="+mn-ea"/>
                <a:cs typeface="+mn-cs"/>
              </a:rPr>
              <a:t>Práce v bavlněných nebo syntetických nepudrovaných (latex, nitril, vinyl aj.) rukavicích je doporučena při jakékoli manipulaci s knihou. Při manipulaci s listy iluminovaných rukopisů, cenných vazeb, vázaných knih nebo textilních vazeb se stříbrnou niti je nepřípustné pracovat bez rukavic. Nesmíme se pokoušet rovnat srolované předměty, ale musíme kontaktovat konzervátora nebo restaurátora. Při snaze napravit dříve vzniklá poškození může při laické opravě dojít k dalším, někdy i nenapravitelným škodám.</a:t>
            </a:r>
          </a:p>
          <a:p>
            <a:r>
              <a:rPr lang="cs-CZ" sz="1200" kern="1200" dirty="0" smtClean="0">
                <a:solidFill>
                  <a:schemeClr val="tx1"/>
                </a:solidFill>
                <a:effectLst/>
                <a:latin typeface="+mn-lt"/>
                <a:ea typeface="+mn-ea"/>
                <a:cs typeface="+mn-cs"/>
              </a:rPr>
              <a:t>Při vyjímání knih z polic by měli spolupracovat nejméně dva lidé. Jeden z nich bude knihu vyjímat, druhý přidržovat ostatní knihy v řadě a dbát při tom i na to, aby prach z vyjímané knihy nepadal na níže umístěné knihy.</a:t>
            </a:r>
          </a:p>
          <a:p>
            <a:r>
              <a:rPr lang="cs-CZ" sz="1200" kern="1200" dirty="0" smtClean="0">
                <a:solidFill>
                  <a:schemeClr val="tx1"/>
                </a:solidFill>
                <a:effectLst/>
                <a:latin typeface="+mn-lt"/>
                <a:ea typeface="+mn-ea"/>
                <a:cs typeface="+mn-cs"/>
              </a:rPr>
              <a:t>Při otevření knihy by úhel otevření neměl překročit 90 stupňů. V opačném případě je příliš namáhaná konstrukce i povrchové materiály knihy a může dojit k nevratnému poškození. Při čtení, katalogizaci nebo čištění vnitřku svazku je nutné používat pěnové polyuretanové (molitanové) podpěry knih.</a:t>
            </a:r>
          </a:p>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26</a:t>
            </a:fld>
            <a:endParaRPr lang="cs-CZ"/>
          </a:p>
        </p:txBody>
      </p:sp>
    </p:spTree>
    <p:extLst>
      <p:ext uri="{BB962C8B-B14F-4D97-AF65-F5344CB8AC3E}">
        <p14:creationId xmlns:p14="http://schemas.microsoft.com/office/powerpoint/2010/main" val="743223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Do not display volumes upright with their covers open because the weight of the </a:t>
            </a:r>
            <a:r>
              <a:rPr lang="en-US" dirty="0" err="1" smtClean="0"/>
              <a:t>bookblock</a:t>
            </a:r>
            <a:r>
              <a:rPr lang="en-US" dirty="0" smtClean="0"/>
              <a:t> can distort and damage the binding structure. Books displayed on an angle must be supported along the thickness of the </a:t>
            </a:r>
            <a:r>
              <a:rPr lang="en-US" dirty="0" err="1" smtClean="0"/>
              <a:t>bookblock</a:t>
            </a:r>
            <a:r>
              <a:rPr lang="en-US" dirty="0" smtClean="0"/>
              <a:t> by a ledge or a lip (Figure 1).Do not display volumes upright with their covers open because the weight of the </a:t>
            </a:r>
            <a:r>
              <a:rPr lang="en-US" dirty="0" err="1" smtClean="0"/>
              <a:t>bookblock</a:t>
            </a:r>
            <a:r>
              <a:rPr lang="en-US" dirty="0" smtClean="0"/>
              <a:t> can distort and damage the binding structure. Books displayed on an angle must be supported along the thickness of the </a:t>
            </a:r>
            <a:r>
              <a:rPr lang="en-US" dirty="0" err="1" smtClean="0"/>
              <a:t>bookblock</a:t>
            </a:r>
            <a:r>
              <a:rPr lang="en-US" dirty="0" smtClean="0"/>
              <a:t> by a ledge or a lip (Figure 1).</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27</a:t>
            </a:fld>
            <a:endParaRPr lang="cs-CZ"/>
          </a:p>
        </p:txBody>
      </p:sp>
    </p:spTree>
    <p:extLst>
      <p:ext uri="{BB962C8B-B14F-4D97-AF65-F5344CB8AC3E}">
        <p14:creationId xmlns:p14="http://schemas.microsoft.com/office/powerpoint/2010/main" val="151668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Struktura knižní vazby se skládá z různých materiálů reagujících odlišně na kolísající, nízkou či vysokou RV. Vhodným řešením je kompromis mezi hladinami RV v rozsahu asi 45 až 50 procent, pokud možno bez extrémních výkyvů během 24 hodin. </a:t>
            </a:r>
          </a:p>
          <a:p>
            <a:r>
              <a:rPr lang="cs-CZ" sz="1200" b="0" i="0" u="none" strike="noStrike" kern="1200" baseline="0" dirty="0" smtClean="0">
                <a:solidFill>
                  <a:schemeClr val="tx1"/>
                </a:solidFill>
                <a:latin typeface="+mn-lt"/>
                <a:ea typeface="+mn-ea"/>
                <a:cs typeface="+mn-cs"/>
              </a:rPr>
              <a:t>• Přemísťování knih z vlhkého do suchého prostředí, a naopak může způsobit deformaci materiálů knižní vazby. Ideálně bychom proto měli zamezit přemísťování exemplářů, snažit se vytvořit optimální prostředí (odvlhčovače, zvlhčovače…), provádět postupný přesun apod. </a:t>
            </a:r>
          </a:p>
          <a:p>
            <a:r>
              <a:rPr lang="cs-CZ" sz="1200" b="0" i="0" u="none" strike="noStrike" kern="1200" baseline="0" dirty="0" smtClean="0">
                <a:solidFill>
                  <a:schemeClr val="tx1"/>
                </a:solidFill>
                <a:latin typeface="+mn-lt"/>
                <a:ea typeface="+mn-ea"/>
                <a:cs typeface="+mn-cs"/>
              </a:rPr>
              <a:t>• Vysoká RV může být snížena umístěním odvlhčovací technologie, pasivních absorbérů vody (silikagel). Především je nezbytné identifikovat zdroj vysoké vlhkosti a provést opatření k nápravě. V případě, že nelze klima v místnosti upravit, je třeba knihovní fond odstěhovat a v expozici ho nahradit kopiemi. </a:t>
            </a:r>
          </a:p>
          <a:p>
            <a:r>
              <a:rPr lang="cs-CZ" sz="1200" b="0" i="0" u="none" strike="noStrike" kern="1200" baseline="0" dirty="0" smtClean="0">
                <a:solidFill>
                  <a:schemeClr val="tx1"/>
                </a:solidFill>
                <a:latin typeface="+mn-lt"/>
                <a:ea typeface="+mn-ea"/>
                <a:cs typeface="+mn-cs"/>
              </a:rPr>
              <a:t>• Regály by měly ideálně stát minimálně 20 cm od zdi z důvodu zajištění proudění a cirkulace vzduchu. U vestavěných mobilií toto opatření nelze provést a je nezbytné pravidelně kontrolovat, zda zadní stěna není vlhká (stavební vlhkoměr). V regálech, kde to dostatek místa dovolí, je vhodné ponechat 3 cm široký volný prostor za knihami ze zadní strany každé </a:t>
            </a:r>
          </a:p>
          <a:p>
            <a:r>
              <a:rPr lang="cs-CZ" sz="1200" b="0" i="0" u="none" strike="noStrike" kern="1200" baseline="0" dirty="0" smtClean="0">
                <a:solidFill>
                  <a:schemeClr val="tx1"/>
                </a:solidFill>
                <a:latin typeface="+mn-lt"/>
                <a:ea typeface="+mn-ea"/>
                <a:cs typeface="+mn-cs"/>
              </a:rPr>
              <a:t>police. V případě, že knihy jsou uloženy v uzavíratelných skříních, lze tento prostor využít pro umístění kazet s pasivním odvlhčováním. </a:t>
            </a:r>
          </a:p>
          <a:p>
            <a:r>
              <a:rPr lang="cs-CZ" sz="1200" b="0" i="0" u="none" strike="noStrike" kern="1200" baseline="0" dirty="0" smtClean="0">
                <a:solidFill>
                  <a:schemeClr val="tx1"/>
                </a:solidFill>
                <a:latin typeface="+mn-lt"/>
                <a:ea typeface="+mn-ea"/>
                <a:cs typeface="+mn-cs"/>
              </a:rPr>
              <a:t>• V případě nízkých hodnot RV vzduchu lze hodnoty zvýšit umístěním zvlhčovací technologie, např. mobilních zvlhčovačů. </a:t>
            </a: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16 </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28</a:t>
            </a:fld>
            <a:endParaRPr lang="cs-CZ"/>
          </a:p>
        </p:txBody>
      </p:sp>
    </p:spTree>
    <p:extLst>
      <p:ext uri="{BB962C8B-B14F-4D97-AF65-F5344CB8AC3E}">
        <p14:creationId xmlns:p14="http://schemas.microsoft.com/office/powerpoint/2010/main" val="1154014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Musí</a:t>
            </a:r>
            <a:r>
              <a:rPr lang="cs-CZ" baseline="0" dirty="0" smtClean="0"/>
              <a:t> být zamezeno působení UV záření a IR záření, UV filtry, vhodné osvětlení</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29</a:t>
            </a:fld>
            <a:endParaRPr lang="cs-CZ"/>
          </a:p>
        </p:txBody>
      </p:sp>
    </p:spTree>
    <p:extLst>
      <p:ext uri="{BB962C8B-B14F-4D97-AF65-F5344CB8AC3E}">
        <p14:creationId xmlns:p14="http://schemas.microsoft.com/office/powerpoint/2010/main" val="4081680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Papír byl vynalezen ve 3. tisíciletí př. n. l. v Číně. Nejstarší dnes známé papírové listiny jsou datované rokem 167 a pocházejí z Koreje, první papírny vznikaly ve Španělsku vlivem Arabů, odkud se pak šířily do Itálie a Francie (12. – 14. století), nejstarší písemný doklad o použití papíru v křesťanském světě pochází z roku 1276 z Itálie. Od 16. století se pak začaly objevovat papírny i v českých zemích (první doložená papírna v Čechách – ve Zbraslavi už v 1499.)</a:t>
            </a:r>
          </a:p>
          <a:p>
            <a:r>
              <a:rPr lang="cs-CZ" sz="1200" kern="1200" dirty="0" smtClean="0">
                <a:solidFill>
                  <a:schemeClr val="tx1"/>
                </a:solidFill>
                <a:effectLst/>
                <a:latin typeface="+mn-lt"/>
                <a:ea typeface="+mn-ea"/>
                <a:cs typeface="+mn-cs"/>
              </a:rPr>
              <a:t>Papír začal být v Evropě používán jako psací látka knih, podložka k malbě, kreslení a k přípravě grafických listů od 14. století. Se zavedením knihtisku v 15. století jeho význam ještě vzrostl. </a:t>
            </a:r>
          </a:p>
          <a:p>
            <a:r>
              <a:rPr lang="cs-CZ" sz="1200" kern="1200" dirty="0" smtClean="0">
                <a:solidFill>
                  <a:schemeClr val="tx1"/>
                </a:solidFill>
                <a:effectLst/>
                <a:latin typeface="+mn-lt"/>
                <a:ea typeface="+mn-ea"/>
                <a:cs typeface="+mn-cs"/>
              </a:rPr>
              <a:t>Papír je stejnoměrná vrstva převážně rostlinných vláken. Je tvořena na sítě, odvodněna a usušena do tenké vrstvy. Původně byl vyráběn z konopí, až v 1. století př. n. l. se začal papír vyrábět z hedvábných a lněných hadrů. Se vzrůstající potřebou papíru však bylo potřeba hledat nové technologie, což vedlo k využívání pilin, slámy a starého papíru. Až do začátku 18. století byly papíry klíženy škrobem nebo klihem. Do ručních papírů nebyla přidávána aditiva, bělení bylo prováděno na slunci. Takto upravený papír má dlouhou životnost a nízkou lámavost vláken (tj. středověky papír je více zachovaný než papír vyráběný po r. 1850). Na počátku 19. stol. je papír klížen pryskyřicemi – kalafunou a kamencem (sůl kyseliny sírové – např. síran hlinitý), obsahuje více ligninu (je více odolný vůči mikroorganismům, ale více náchylný na poškození vlivem světla a vlhkosti). Hlavní složkou papíru je celulóza – makromolekulární látka (polysacharid), </a:t>
            </a:r>
          </a:p>
          <a:p>
            <a:r>
              <a:rPr lang="cs-CZ" sz="1200" kern="1200" dirty="0" smtClean="0">
                <a:solidFill>
                  <a:schemeClr val="tx1"/>
                </a:solidFill>
                <a:effectLst/>
                <a:latin typeface="+mn-lt"/>
                <a:ea typeface="+mn-ea"/>
                <a:cs typeface="+mn-cs"/>
              </a:rPr>
              <a:t>VOIT 2006, s. 660. </a:t>
            </a:r>
          </a:p>
          <a:p>
            <a:r>
              <a:rPr lang="cs-CZ" sz="1200" kern="1200" dirty="0" smtClean="0">
                <a:solidFill>
                  <a:schemeClr val="tx1"/>
                </a:solidFill>
                <a:effectLst/>
                <a:latin typeface="+mn-lt"/>
                <a:ea typeface="+mn-ea"/>
                <a:cs typeface="+mn-cs"/>
              </a:rPr>
              <a:t>Tamtéž, s. 661.</a:t>
            </a:r>
          </a:p>
          <a:p>
            <a:endParaRPr lang="cs-CZ" sz="1200" kern="1200" dirty="0" smtClean="0">
              <a:solidFill>
                <a:schemeClr val="tx1"/>
              </a:solidFill>
              <a:effectLst/>
              <a:latin typeface="+mn-lt"/>
              <a:ea typeface="+mn-ea"/>
              <a:cs typeface="+mn-cs"/>
            </a:endParaRPr>
          </a:p>
          <a:p>
            <a:r>
              <a:rPr lang="cs-CZ" sz="1200" i="1" kern="1200" dirty="0" smtClean="0">
                <a:solidFill>
                  <a:schemeClr val="tx1"/>
                </a:solidFill>
                <a:effectLst/>
                <a:latin typeface="+mn-lt"/>
                <a:ea typeface="+mn-ea"/>
                <a:cs typeface="+mn-cs"/>
              </a:rPr>
              <a:t>Kvalita papíru je</a:t>
            </a:r>
            <a:r>
              <a:rPr lang="cs-CZ" sz="1200" i="1" kern="1200" baseline="0" dirty="0" smtClean="0">
                <a:solidFill>
                  <a:schemeClr val="tx1"/>
                </a:solidFill>
                <a:effectLst/>
                <a:latin typeface="+mn-lt"/>
                <a:ea typeface="+mn-ea"/>
                <a:cs typeface="+mn-cs"/>
              </a:rPr>
              <a:t> podstatně určena vlákninovým složením, tj. použitou „vláknitou surovinou“ a způsobem jejího zpracování ve vlákninu.</a:t>
            </a:r>
          </a:p>
          <a:p>
            <a:r>
              <a:rPr lang="cs-CZ" sz="1200" i="1" kern="1200" baseline="0" dirty="0" smtClean="0">
                <a:solidFill>
                  <a:schemeClr val="tx1"/>
                </a:solidFill>
                <a:effectLst/>
                <a:latin typeface="+mn-lt"/>
                <a:ea typeface="+mn-ea"/>
                <a:cs typeface="+mn-cs"/>
              </a:rPr>
              <a:t>Kalafuno-kamencové klížení (použití síranu hlinitodraselného) = klížení ve hmotě</a:t>
            </a:r>
            <a:endParaRPr lang="cs-CZ" sz="1200" i="1" kern="1200" dirty="0" smtClean="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3</a:t>
            </a:fld>
            <a:endParaRPr lang="cs-CZ"/>
          </a:p>
        </p:txBody>
      </p:sp>
    </p:spTree>
    <p:extLst>
      <p:ext uri="{BB962C8B-B14F-4D97-AF65-F5344CB8AC3E}">
        <p14:creationId xmlns:p14="http://schemas.microsoft.com/office/powerpoint/2010/main" val="1253812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Norma ISO/DIS 11799 uvádí také limity koncentrací vzdušných polutantů, které jsou ale nezávazné (viz tabulka č. 2). Mělo by být co nejvíce zamezeno přístupu prachu a vzdušných polutantů. Ve vzduchu obsažené oxidy přechází vzdušnou vlhkostí na kyseliny, které následně vyvolají degradaci mechanismem kyselé hydrolýzy, např. SO2 přechází na H2SO4, tato reakce může probíhat na povrchu materiálů a může být katalyzována složkami inkoustů, částicemi prachu obsahujícími kovy atd. Působením ozonu na papír se zhoršují jeho mechanické vlastnosti. </a:t>
            </a:r>
          </a:p>
          <a:p>
            <a:r>
              <a:rPr lang="cs-CZ" dirty="0" smtClean="0"/>
              <a:t>HCHO – formaldehyd</a:t>
            </a:r>
          </a:p>
          <a:p>
            <a:r>
              <a:rPr lang="cs-CZ" dirty="0" smtClean="0"/>
              <a:t>CH3COOH – </a:t>
            </a:r>
            <a:r>
              <a:rPr lang="cs-CZ" dirty="0" err="1" smtClean="0"/>
              <a:t>kys</a:t>
            </a:r>
            <a:r>
              <a:rPr lang="cs-CZ" dirty="0" smtClean="0"/>
              <a:t>. octová</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30</a:t>
            </a:fld>
            <a:endParaRPr lang="cs-CZ"/>
          </a:p>
        </p:txBody>
      </p:sp>
    </p:spTree>
    <p:extLst>
      <p:ext uri="{BB962C8B-B14F-4D97-AF65-F5344CB8AC3E}">
        <p14:creationId xmlns:p14="http://schemas.microsoft.com/office/powerpoint/2010/main" val="3313623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31</a:t>
            </a:fld>
            <a:endParaRPr lang="cs-CZ"/>
          </a:p>
        </p:txBody>
      </p:sp>
    </p:spTree>
    <p:extLst>
      <p:ext uri="{BB962C8B-B14F-4D97-AF65-F5344CB8AC3E}">
        <p14:creationId xmlns:p14="http://schemas.microsoft.com/office/powerpoint/2010/main" val="295770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t>Celulóza </a:t>
                </a:r>
                <a:r>
                  <a:rPr lang="cs-CZ" b="0" dirty="0" smtClean="0"/>
                  <a:t>– přírodní lineární </a:t>
                </a:r>
                <a:r>
                  <a:rPr lang="cs-CZ" b="0" dirty="0" err="1" smtClean="0"/>
                  <a:t>homopolysacharid</a:t>
                </a:r>
                <a:r>
                  <a:rPr lang="cs-CZ" b="0" baseline="0" dirty="0" smtClean="0"/>
                  <a:t> (D-glukóza), </a:t>
                </a:r>
                <a:r>
                  <a:rPr lang="cs-CZ" b="0" dirty="0" smtClean="0"/>
                  <a:t>podílí</a:t>
                </a:r>
                <a:r>
                  <a:rPr lang="cs-CZ" b="0" baseline="0" dirty="0" smtClean="0"/>
                  <a:t> se na výstavbě buněčných stěn rostlin a dřeva, obsahuje KRYSTALICKOU oblast (malá chemická reaktivita, mechanická pevnost) a AMORFNÍ oblast (elasticita, chemická reaktivita, ohebnost, měkkost)</a:t>
                </a:r>
                <a:endParaRPr lang="cs-CZ"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t>Hemicelulóza – </a:t>
                </a:r>
                <a:r>
                  <a:rPr lang="cs-CZ" b="0" dirty="0" smtClean="0"/>
                  <a:t>lineární popř. mírně</a:t>
                </a:r>
                <a:r>
                  <a:rPr lang="cs-CZ" b="0" baseline="0" dirty="0" smtClean="0"/>
                  <a:t> rozvětvený </a:t>
                </a:r>
                <a:r>
                  <a:rPr lang="cs-CZ" b="0" baseline="0" dirty="0" err="1" smtClean="0"/>
                  <a:t>hetero</a:t>
                </a:r>
                <a:r>
                  <a:rPr lang="cs-CZ" b="0" dirty="0" err="1" smtClean="0"/>
                  <a:t>polysacharid</a:t>
                </a:r>
                <a:r>
                  <a:rPr lang="cs-CZ" b="0" dirty="0" smtClean="0"/>
                  <a:t> (pentózy, </a:t>
                </a:r>
                <a:r>
                  <a:rPr lang="cs-CZ" b="0" dirty="0" err="1" smtClean="0"/>
                  <a:t>hektózy</a:t>
                </a:r>
                <a:r>
                  <a:rPr lang="cs-CZ" b="0" dirty="0" smtClean="0"/>
                  <a:t>), „tmel“ kolem celulózových vláken,</a:t>
                </a:r>
                <a:r>
                  <a:rPr lang="cs-CZ" b="0" baseline="0" dirty="0" smtClean="0"/>
                  <a:t> „sliz“, který</a:t>
                </a:r>
                <a:endParaRPr lang="cs-CZ" b="0" dirty="0" smtClean="0"/>
              </a:p>
              <a:p>
                <a:r>
                  <a:rPr lang="cs-CZ" b="0" dirty="0" smtClean="0"/>
                  <a:t> ve</a:t>
                </a:r>
                <a:r>
                  <a:rPr lang="cs-CZ" b="0" baseline="0" dirty="0" smtClean="0"/>
                  <a:t> směsi papíru </a:t>
                </a:r>
                <a:r>
                  <a:rPr lang="cs-CZ" b="0" dirty="0" smtClean="0"/>
                  <a:t>působí jako</a:t>
                </a:r>
                <a:r>
                  <a:rPr lang="cs-CZ" b="0" baseline="0" dirty="0" smtClean="0"/>
                  <a:t> klížidlo, </a:t>
                </a:r>
              </a:p>
              <a:p>
                <a:r>
                  <a:rPr lang="cs-CZ" b="1" dirty="0" smtClean="0"/>
                  <a:t>Lignin – </a:t>
                </a:r>
                <a:r>
                  <a:rPr lang="cs-CZ" b="0" dirty="0" smtClean="0"/>
                  <a:t>aromatická složka dřeva,</a:t>
                </a:r>
                <a:r>
                  <a:rPr lang="cs-CZ" b="0" baseline="0" dirty="0" smtClean="0"/>
                  <a:t> vysoce rozvětvená, složená z </a:t>
                </a:r>
                <a:r>
                  <a:rPr lang="cs-CZ" b="0" baseline="0" dirty="0" err="1" smtClean="0"/>
                  <a:t>fenylpropanových</a:t>
                </a:r>
                <a:r>
                  <a:rPr lang="cs-CZ" b="0" baseline="0" dirty="0" smtClean="0"/>
                  <a:t> jednotek C9, je produkován dřevními </a:t>
                </a:r>
                <a:r>
                  <a:rPr lang="cs-CZ" b="0" baseline="0" dirty="0" err="1" smtClean="0"/>
                  <a:t>bunkami</a:t>
                </a:r>
                <a:r>
                  <a:rPr lang="cs-CZ" b="0" baseline="0" dirty="0" smtClean="0"/>
                  <a:t>, po celulóze a hemicelulóze je třetí nejdůležitější složkou dřeva, působí jeho tuhost a soudržnost, je termoplastický, </a:t>
                </a:r>
                <a:endParaRPr lang="cs-CZ" b="1" dirty="0" smtClean="0"/>
              </a:p>
              <a:p>
                <a:endParaRPr lang="cs-CZ" b="1" dirty="0" smtClean="0"/>
              </a:p>
              <a:p>
                <a:r>
                  <a:rPr lang="cs-CZ" b="0" dirty="0" smtClean="0"/>
                  <a:t>Nedostatek hadrů vyvolal</a:t>
                </a:r>
                <a:r>
                  <a:rPr lang="cs-CZ" b="0" baseline="0" dirty="0" smtClean="0"/>
                  <a:t> hledání nových surovin pro výrobu papíru </a:t>
                </a:r>
                <a14:m>
                  <m:oMath xmlns:m="http://schemas.openxmlformats.org/officeDocument/2006/math">
                    <m:r>
                      <a:rPr lang="cs-CZ" b="0" i="1" baseline="0" smtClean="0">
                        <a:latin typeface="Cambria Math"/>
                        <a:ea typeface="Cambria Math"/>
                        <a:cs typeface="Tahoma"/>
                      </a:rPr>
                      <m:t>→</m:t>
                    </m:r>
                  </m:oMath>
                </a14:m>
                <a:r>
                  <a:rPr lang="cs-CZ" b="0" baseline="0" dirty="0" smtClean="0"/>
                  <a:t> dřevovina </a:t>
                </a:r>
                <a14:m>
                  <m:oMath xmlns:m="http://schemas.openxmlformats.org/officeDocument/2006/math">
                    <m:r>
                      <a:rPr lang="cs-CZ" b="0" i="1" baseline="0" smtClean="0">
                        <a:latin typeface="Cambria Math"/>
                        <a:ea typeface="Cambria Math"/>
                        <a:cs typeface="Tahoma"/>
                      </a:rPr>
                      <m:t>→</m:t>
                    </m:r>
                  </m:oMath>
                </a14:m>
                <a:r>
                  <a:rPr lang="cs-CZ" b="0" dirty="0" smtClean="0"/>
                  <a:t> buničina (dřevovina bez</a:t>
                </a:r>
                <a:r>
                  <a:rPr lang="cs-CZ" b="0" baseline="0" dirty="0" smtClean="0"/>
                  <a:t> ligninu a dalších mat.)</a:t>
                </a:r>
                <a:endParaRPr lang="cs-CZ" b="0" dirty="0" smtClean="0"/>
              </a:p>
              <a:p>
                <a:r>
                  <a:rPr lang="cs-CZ" b="1" dirty="0" smtClean="0"/>
                  <a:t>Dřevovina </a:t>
                </a:r>
                <a:r>
                  <a:rPr lang="cs-CZ" b="0" dirty="0" smtClean="0"/>
                  <a:t>= vláknina vyrobená mechanickou cestou (broušením</a:t>
                </a:r>
                <a:r>
                  <a:rPr lang="cs-CZ" b="0" baseline="0" dirty="0" smtClean="0"/>
                  <a:t> dřevěných polen za mokra brusnými kameny)</a:t>
                </a:r>
                <a:endParaRPr lang="cs-CZ" b="0" dirty="0" smtClean="0"/>
              </a:p>
              <a:p>
                <a:r>
                  <a:rPr lang="cs-CZ" b="1" dirty="0" smtClean="0"/>
                  <a:t>Buničina = </a:t>
                </a:r>
                <a:r>
                  <a:rPr lang="cs-CZ" b="0" dirty="0" smtClean="0"/>
                  <a:t>nejvýznamnější papírenská vláknina, vzniká delignifikací dřeva a odstraněním dalších inkrustačních látek jako je hemicelulóza a </a:t>
                </a:r>
                <a:r>
                  <a:rPr lang="cs-CZ" b="0" baseline="0" dirty="0" smtClean="0"/>
                  <a:t>pryskyřice (</a:t>
                </a:r>
                <a:r>
                  <a:rPr lang="cs-CZ" b="0" i="1" baseline="0" dirty="0" smtClean="0"/>
                  <a:t>podle způsobu odstranění ligninu se nazývají dva typy buničiny – sulfátová a sulfidová</a:t>
                </a:r>
                <a:r>
                  <a:rPr lang="cs-CZ" b="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Papírovina = </a:t>
                </a:r>
                <a:r>
                  <a:rPr lang="cs-CZ" b="0" baseline="0" dirty="0" smtClean="0"/>
                  <a:t>suspenze vlákniny nebo směsi vláknin, upravená mlecími stroji na vhodnou velikost vláken, opatřená plnivy, klížidly, barvivy – přímo na výrobu papíru dle požadovaných vlastností papíru</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Vláknina </a:t>
                </a:r>
                <a:r>
                  <a:rPr lang="cs-CZ" b="0" baseline="0" dirty="0" smtClean="0"/>
                  <a:t>= vláknitý materiál získaný chemickou, chemicko-mechanickou nebo mechanickou cestou především z rostlinných vláknovin, který je určený pro zpracování na výrobu papíru</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Vláknovina</a:t>
                </a:r>
                <a:r>
                  <a:rPr lang="cs-CZ" b="0" baseline="0" dirty="0" smtClean="0"/>
                  <a:t> = surovina pro výrobu vláknin, např. vlákninové dřevo, jednoleté rostliny, hadry, textilní odpad, sběrový papír</a:t>
                </a:r>
              </a:p>
              <a:p>
                <a:endParaRPr lang="cs-CZ" b="0" dirty="0" smtClean="0"/>
              </a:p>
              <a:p>
                <a:endParaRPr lang="cs-CZ" dirty="0"/>
              </a:p>
            </p:txBody>
          </p:sp>
        </mc:Choice>
        <mc:Fallback xmlns="">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t>Celulóza </a:t>
                </a:r>
                <a:r>
                  <a:rPr lang="cs-CZ" b="0" dirty="0" smtClean="0"/>
                  <a:t>– přírodní lineární </a:t>
                </a:r>
                <a:r>
                  <a:rPr lang="cs-CZ" b="0" dirty="0" err="1" smtClean="0"/>
                  <a:t>homopolysacharid</a:t>
                </a:r>
                <a:r>
                  <a:rPr lang="cs-CZ" b="0" baseline="0" dirty="0" smtClean="0"/>
                  <a:t> (D-glukóza), </a:t>
                </a:r>
                <a:r>
                  <a:rPr lang="cs-CZ" b="0" dirty="0" smtClean="0"/>
                  <a:t>podílí</a:t>
                </a:r>
                <a:r>
                  <a:rPr lang="cs-CZ" b="0" baseline="0" dirty="0" smtClean="0"/>
                  <a:t> se na výstavbě buněčných stěn rostlin a dřeva, obsahuje KRYSTALICKOU oblast (malá chemická reaktivita, mechanická pevnost) a AMORFNÍ oblast (elasticita, chemická reaktivita, ohebnost, měkkost)</a:t>
                </a:r>
                <a:endParaRPr lang="cs-CZ"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t>Hemicelulóza – </a:t>
                </a:r>
                <a:r>
                  <a:rPr lang="cs-CZ" b="0" dirty="0" smtClean="0"/>
                  <a:t>lineární popř. mírně</a:t>
                </a:r>
                <a:r>
                  <a:rPr lang="cs-CZ" b="0" baseline="0" dirty="0" smtClean="0"/>
                  <a:t> rozvětvený </a:t>
                </a:r>
                <a:r>
                  <a:rPr lang="cs-CZ" b="0" baseline="0" dirty="0" err="1" smtClean="0"/>
                  <a:t>hetero</a:t>
                </a:r>
                <a:r>
                  <a:rPr lang="cs-CZ" b="0" dirty="0" err="1" smtClean="0"/>
                  <a:t>polysacharid</a:t>
                </a:r>
                <a:r>
                  <a:rPr lang="cs-CZ" b="0" dirty="0" smtClean="0"/>
                  <a:t> (pentózy, </a:t>
                </a:r>
                <a:r>
                  <a:rPr lang="cs-CZ" b="0" dirty="0" err="1" smtClean="0"/>
                  <a:t>hektózy</a:t>
                </a:r>
                <a:r>
                  <a:rPr lang="cs-CZ" b="0" dirty="0" smtClean="0"/>
                  <a:t>), „tmel“ kolem celulózových vláken,</a:t>
                </a:r>
                <a:r>
                  <a:rPr lang="cs-CZ" b="0" baseline="0" dirty="0" smtClean="0"/>
                  <a:t> „sliz“, který</a:t>
                </a:r>
                <a:endParaRPr lang="cs-CZ" b="0" dirty="0" smtClean="0"/>
              </a:p>
              <a:p>
                <a:r>
                  <a:rPr lang="cs-CZ" b="0" dirty="0" smtClean="0"/>
                  <a:t> ve</a:t>
                </a:r>
                <a:r>
                  <a:rPr lang="cs-CZ" b="0" baseline="0" dirty="0" smtClean="0"/>
                  <a:t> směsi papíru </a:t>
                </a:r>
                <a:r>
                  <a:rPr lang="cs-CZ" b="0" dirty="0" smtClean="0"/>
                  <a:t>působí jako</a:t>
                </a:r>
                <a:r>
                  <a:rPr lang="cs-CZ" b="0" baseline="0" dirty="0" smtClean="0"/>
                  <a:t> klížidlo, </a:t>
                </a:r>
              </a:p>
              <a:p>
                <a:r>
                  <a:rPr lang="cs-CZ" b="1" dirty="0" smtClean="0"/>
                  <a:t>Lignin – </a:t>
                </a:r>
                <a:r>
                  <a:rPr lang="cs-CZ" b="0" dirty="0" smtClean="0"/>
                  <a:t>aromatická složka dřeva,</a:t>
                </a:r>
                <a:r>
                  <a:rPr lang="cs-CZ" b="0" baseline="0" dirty="0" smtClean="0"/>
                  <a:t> vysoce rozvětvená, složená z </a:t>
                </a:r>
                <a:r>
                  <a:rPr lang="cs-CZ" b="0" baseline="0" dirty="0" err="1" smtClean="0"/>
                  <a:t>fenylpropanových</a:t>
                </a:r>
                <a:r>
                  <a:rPr lang="cs-CZ" b="0" baseline="0" dirty="0" smtClean="0"/>
                  <a:t> jednotek C9, je produkován dřevními </a:t>
                </a:r>
                <a:r>
                  <a:rPr lang="cs-CZ" b="0" baseline="0" dirty="0" err="1" smtClean="0"/>
                  <a:t>bunkami</a:t>
                </a:r>
                <a:r>
                  <a:rPr lang="cs-CZ" b="0" baseline="0" dirty="0" smtClean="0"/>
                  <a:t>, po celulóze a hemicelulóze je třetí nejdůležitější složkou dřeva, působí jeho tuhost a soudržnost, je termoplastický, </a:t>
                </a:r>
                <a:endParaRPr lang="cs-CZ" b="1" dirty="0" smtClean="0"/>
              </a:p>
              <a:p>
                <a:endParaRPr lang="cs-CZ" b="1" dirty="0" smtClean="0"/>
              </a:p>
              <a:p>
                <a:r>
                  <a:rPr lang="cs-CZ" b="0" dirty="0" smtClean="0"/>
                  <a:t>Nedostatek hadrů vyvolal</a:t>
                </a:r>
                <a:r>
                  <a:rPr lang="cs-CZ" b="0" baseline="0" dirty="0" smtClean="0"/>
                  <a:t> hledání nových surovin pro výrobu papíru </a:t>
                </a:r>
                <a:r>
                  <a:rPr lang="cs-CZ" b="0" i="0" baseline="0" smtClean="0">
                    <a:latin typeface="Cambria Math"/>
                    <a:ea typeface="Cambria Math"/>
                    <a:cs typeface="Tahoma"/>
                  </a:rPr>
                  <a:t>→</a:t>
                </a:r>
                <a:r>
                  <a:rPr lang="cs-CZ" b="0" baseline="0" dirty="0" smtClean="0"/>
                  <a:t> dřevovina </a:t>
                </a:r>
                <a:r>
                  <a:rPr lang="cs-CZ" b="0" i="0" baseline="0" smtClean="0">
                    <a:latin typeface="Cambria Math"/>
                    <a:ea typeface="Cambria Math"/>
                    <a:cs typeface="Tahoma"/>
                  </a:rPr>
                  <a:t>→</a:t>
                </a:r>
                <a:r>
                  <a:rPr lang="cs-CZ" b="0" dirty="0" smtClean="0"/>
                  <a:t> buničina (dřevovina bez</a:t>
                </a:r>
                <a:r>
                  <a:rPr lang="cs-CZ" b="0" baseline="0" dirty="0" smtClean="0"/>
                  <a:t> ligninu a dalších mat.)</a:t>
                </a:r>
                <a:endParaRPr lang="cs-CZ" b="0" dirty="0" smtClean="0"/>
              </a:p>
              <a:p>
                <a:r>
                  <a:rPr lang="cs-CZ" b="1" dirty="0" smtClean="0"/>
                  <a:t>Dřevovina </a:t>
                </a:r>
                <a:r>
                  <a:rPr lang="cs-CZ" b="0" dirty="0" smtClean="0"/>
                  <a:t>= vláknina vyrobená mechanickou cestou (broušením</a:t>
                </a:r>
                <a:r>
                  <a:rPr lang="cs-CZ" b="0" baseline="0" dirty="0" smtClean="0"/>
                  <a:t> dřevěných polen za mokra brusnými kameny)</a:t>
                </a:r>
                <a:endParaRPr lang="cs-CZ" b="0" dirty="0" smtClean="0"/>
              </a:p>
              <a:p>
                <a:r>
                  <a:rPr lang="cs-CZ" b="1" dirty="0" smtClean="0"/>
                  <a:t>Buničina = </a:t>
                </a:r>
                <a:r>
                  <a:rPr lang="cs-CZ" b="0" dirty="0" smtClean="0"/>
                  <a:t>nejvýznamnější papírenská vláknina, vzniká delignifikací dřeva a odstraněním dalších inkrustačních látek jako je hemicelulóza a </a:t>
                </a:r>
                <a:r>
                  <a:rPr lang="cs-CZ" b="0" baseline="0" dirty="0" smtClean="0"/>
                  <a:t>pryskyřice (</a:t>
                </a:r>
                <a:r>
                  <a:rPr lang="cs-CZ" b="0" i="1" baseline="0" dirty="0" smtClean="0"/>
                  <a:t>podle způsobu odstranění ligninu se nazývají dva typy buničiny – sulfátová a sulfidová</a:t>
                </a:r>
                <a:r>
                  <a:rPr lang="cs-CZ" b="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Papírovina = </a:t>
                </a:r>
                <a:r>
                  <a:rPr lang="cs-CZ" b="0" baseline="0" dirty="0" smtClean="0"/>
                  <a:t>suspenze vlákniny nebo směsi vláknin, upravená mlecími stroji na vhodnou velikost vláken, opatřená plnivy, klížidly, barvivy – přímo na výrobu papíru dle požadovaných vlastností papíru</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Vláknina </a:t>
                </a:r>
                <a:r>
                  <a:rPr lang="cs-CZ" b="0" baseline="0" dirty="0" smtClean="0"/>
                  <a:t>= vláknitý materiál získaný chemickou, chemicko-mechanickou nebo mechanickou cestou především z rostlinných vláknovin, který je určený pro zpracování na výrobu papíru</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Vláknovina</a:t>
                </a:r>
                <a:r>
                  <a:rPr lang="cs-CZ" b="0" baseline="0" dirty="0" smtClean="0"/>
                  <a:t> = surovina pro výrobu vláknin, např. vlákninové dřevo, jednoleté rostliny, hadry, textilní odpad, sběrový papír</a:t>
                </a:r>
              </a:p>
              <a:p>
                <a:endParaRPr lang="cs-CZ" b="0" dirty="0" smtClean="0"/>
              </a:p>
              <a:p>
                <a:endParaRPr lang="cs-CZ" dirty="0"/>
              </a:p>
            </p:txBody>
          </p:sp>
        </mc:Fallback>
      </mc:AlternateContent>
      <p:sp>
        <p:nvSpPr>
          <p:cNvPr id="4" name="Zástupný symbol pro číslo snímku 3"/>
          <p:cNvSpPr>
            <a:spLocks noGrp="1"/>
          </p:cNvSpPr>
          <p:nvPr>
            <p:ph type="sldNum" sz="quarter" idx="10"/>
          </p:nvPr>
        </p:nvSpPr>
        <p:spPr/>
        <p:txBody>
          <a:bodyPr/>
          <a:lstStyle/>
          <a:p>
            <a:fld id="{0150DEA2-07C9-4941-835C-D20C8381C857}" type="slidenum">
              <a:rPr lang="cs-CZ" smtClean="0"/>
              <a:t>4</a:t>
            </a:fld>
            <a:endParaRPr lang="cs-CZ"/>
          </a:p>
        </p:txBody>
      </p:sp>
    </p:spTree>
    <p:extLst>
      <p:ext uri="{BB962C8B-B14F-4D97-AF65-F5344CB8AC3E}">
        <p14:creationId xmlns:p14="http://schemas.microsoft.com/office/powerpoint/2010/main" val="2905987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Papír = zplstěná vrstva vytvořená</a:t>
            </a:r>
            <a:r>
              <a:rPr lang="cs-CZ" baseline="0" dirty="0" smtClean="0"/>
              <a:t> především z vodné suspenze převážně rostlinných vláken (dle typu  papíru) – vlákna se zplstí a na papírenském sítu spojí a usuší. Vzniklý list papíru je tak tvořen sítí vzájemně propojených vláken s vrstevnatou strukturou o tloušťce cca 30-300 µm a plošné hmotnosti 150 g/m</a:t>
            </a:r>
            <a:r>
              <a:rPr lang="cs-CZ" dirty="0" smtClean="0"/>
              <a:t>²</a:t>
            </a:r>
          </a:p>
          <a:p>
            <a:endParaRPr lang="cs-CZ" dirty="0" smtClean="0"/>
          </a:p>
          <a:p>
            <a:r>
              <a:rPr lang="cs-CZ" dirty="0" smtClean="0"/>
              <a:t>Kartón</a:t>
            </a:r>
            <a:r>
              <a:rPr lang="cs-CZ" baseline="0" dirty="0" smtClean="0"/>
              <a:t> = přechod mezi papírem a lepenkou</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5</a:t>
            </a:fld>
            <a:endParaRPr lang="cs-CZ"/>
          </a:p>
        </p:txBody>
      </p:sp>
    </p:spTree>
    <p:extLst>
      <p:ext uri="{BB962C8B-B14F-4D97-AF65-F5344CB8AC3E}">
        <p14:creationId xmlns:p14="http://schemas.microsoft.com/office/powerpoint/2010/main" val="1878360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Degradace papíru je složitý proces a jednotlivé faktory se navzájem kombinují a podporují..</a:t>
            </a:r>
          </a:p>
          <a:p>
            <a:r>
              <a:rPr lang="cs-CZ" sz="1200" kern="1200" dirty="0" smtClean="0">
                <a:solidFill>
                  <a:schemeClr val="tx1"/>
                </a:solidFill>
                <a:effectLst/>
                <a:latin typeface="+mn-lt"/>
                <a:ea typeface="+mn-ea"/>
                <a:cs typeface="+mn-cs"/>
              </a:rPr>
              <a:t>Hlavní mechanismy poškozování – hydrolýza </a:t>
            </a:r>
            <a:r>
              <a:rPr lang="cs-CZ" sz="1200" i="1" kern="1200" dirty="0" smtClean="0">
                <a:solidFill>
                  <a:schemeClr val="tx1"/>
                </a:solidFill>
                <a:effectLst/>
                <a:latin typeface="+mn-lt"/>
                <a:ea typeface="+mn-ea"/>
                <a:cs typeface="+mn-cs"/>
              </a:rPr>
              <a:t>(rozklad chemických vazeb působením vody, glykosidická vazba mezi D-glukosami</a:t>
            </a:r>
            <a:r>
              <a:rPr lang="cs-CZ" sz="1200" i="1" kern="1200" baseline="0" dirty="0" smtClean="0">
                <a:solidFill>
                  <a:schemeClr val="tx1"/>
                </a:solidFill>
                <a:effectLst/>
                <a:latin typeface="+mn-lt"/>
                <a:ea typeface="+mn-ea"/>
                <a:cs typeface="+mn-cs"/>
              </a:rPr>
              <a:t> se rozštěpí a dochází ke zkracování řetězce)</a:t>
            </a:r>
            <a:r>
              <a:rPr lang="cs-CZ" sz="1200" i="1" kern="120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oxidace, síťování </a:t>
            </a:r>
            <a:r>
              <a:rPr lang="cs-CZ" sz="1200" i="1" kern="1200" dirty="0" smtClean="0">
                <a:solidFill>
                  <a:schemeClr val="tx1"/>
                </a:solidFill>
                <a:effectLst/>
                <a:latin typeface="+mn-lt"/>
                <a:ea typeface="+mn-ea"/>
                <a:cs typeface="+mn-cs"/>
              </a:rPr>
              <a:t>=</a:t>
            </a:r>
            <a:r>
              <a:rPr lang="cs-CZ" sz="1200" i="1" kern="1200" baseline="0" dirty="0" smtClean="0">
                <a:solidFill>
                  <a:schemeClr val="tx1"/>
                </a:solidFill>
                <a:effectLst/>
                <a:latin typeface="+mn-lt"/>
                <a:ea typeface="+mn-ea"/>
                <a:cs typeface="+mn-cs"/>
              </a:rPr>
              <a:t> vznik nových příčných vazeb, které způsobí křehnutí papíru</a:t>
            </a:r>
            <a:r>
              <a:rPr lang="cs-CZ" sz="1200" i="1" kern="1200" dirty="0" smtClean="0">
                <a:solidFill>
                  <a:schemeClr val="tx1"/>
                </a:solidFill>
                <a:effectLst/>
                <a:latin typeface="+mn-lt"/>
                <a:ea typeface="+mn-ea"/>
                <a:cs typeface="+mn-cs"/>
              </a:rPr>
              <a:t>.</a:t>
            </a:r>
          </a:p>
          <a:p>
            <a:r>
              <a:rPr lang="cs-CZ" sz="1200" i="1" kern="1200" dirty="0" smtClean="0">
                <a:solidFill>
                  <a:schemeClr val="tx1"/>
                </a:solidFill>
                <a:effectLst/>
                <a:latin typeface="+mn-lt"/>
                <a:ea typeface="+mn-ea"/>
                <a:cs typeface="+mn-cs"/>
              </a:rPr>
              <a:t>Kamenec </a:t>
            </a:r>
            <a:r>
              <a:rPr lang="cs-CZ" sz="1200" i="1" kern="1200" baseline="0" dirty="0" smtClean="0">
                <a:solidFill>
                  <a:schemeClr val="tx1"/>
                </a:solidFill>
                <a:effectLst/>
                <a:latin typeface="+mn-lt"/>
                <a:ea typeface="+mn-ea"/>
                <a:cs typeface="+mn-cs"/>
              </a:rPr>
              <a:t>(z klížení ve hmotě papíru) – je hlavním zdrojem H-iontů a vede k hydrolýze a tedy k degradaci hmoty papíru</a:t>
            </a:r>
          </a:p>
          <a:p>
            <a:endParaRPr lang="cs-CZ" sz="1200" kern="1200" dirty="0" smtClean="0">
              <a:solidFill>
                <a:schemeClr val="tx1"/>
              </a:solidFill>
              <a:effectLst/>
              <a:latin typeface="+mn-lt"/>
              <a:ea typeface="+mn-ea"/>
              <a:cs typeface="+mn-cs"/>
            </a:endParaRPr>
          </a:p>
          <a:p>
            <a:r>
              <a:rPr lang="cs-CZ" sz="1200" b="0" i="0" u="none" strike="noStrike" kern="1200" baseline="0" dirty="0" smtClean="0">
                <a:solidFill>
                  <a:schemeClr val="tx1"/>
                </a:solidFill>
                <a:latin typeface="+mn-lt"/>
                <a:ea typeface="+mn-ea"/>
                <a:cs typeface="+mn-cs"/>
              </a:rPr>
              <a:t>Největším nebezpečím pro celulózu je napadení amorfních oblastí polymeru. V těchto oblastech jsou jednotlivé makromolekuly přístupné působení enzymů (například vylučované mikroorganismy) a chemikálií (například aerosol oxidu síry). Papír po roce 1850 obsahuje lignin, který je jednou ze základních složek dřeva. Lignin je méně náchylný k mikrobiálnímu napadení, ale iniciuje zrychlenou degradaci papíru, především účinky světelné energie a zvýšené relativní vlhkosti vzduchu. </a:t>
            </a:r>
            <a:endParaRPr lang="cs-CZ"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b="0" i="0" u="none" strike="noStrike" kern="1200" baseline="0" dirty="0" smtClean="0">
                <a:solidFill>
                  <a:schemeClr val="tx1"/>
                </a:solidFill>
                <a:latin typeface="+mn-lt"/>
                <a:ea typeface="+mn-ea"/>
                <a:cs typeface="+mn-cs"/>
              </a:rPr>
              <a:t>Někdy se můžeme na papíru setkat se žlutohnědými skvrnami, které se v odborné</a:t>
            </a:r>
          </a:p>
          <a:p>
            <a:r>
              <a:rPr lang="cs-CZ" sz="1200" b="0" i="0" u="none" strike="noStrike" kern="1200" baseline="0" dirty="0" smtClean="0">
                <a:solidFill>
                  <a:schemeClr val="tx1"/>
                </a:solidFill>
                <a:latin typeface="+mn-lt"/>
                <a:ea typeface="+mn-ea"/>
                <a:cs typeface="+mn-cs"/>
              </a:rPr>
              <a:t>literatuře označují jako „</a:t>
            </a:r>
            <a:r>
              <a:rPr lang="cs-CZ" sz="1200" b="0" i="0" u="none" strike="noStrike" kern="1200" baseline="0" dirty="0" err="1" smtClean="0">
                <a:solidFill>
                  <a:schemeClr val="tx1"/>
                </a:solidFill>
                <a:latin typeface="+mn-lt"/>
                <a:ea typeface="+mn-ea"/>
                <a:cs typeface="+mn-cs"/>
              </a:rPr>
              <a:t>foxing</a:t>
            </a:r>
            <a:r>
              <a:rPr lang="cs-CZ" sz="1200" b="0" i="0" u="none" strike="noStrike" kern="1200" baseline="0" dirty="0" smtClean="0">
                <a:solidFill>
                  <a:schemeClr val="tx1"/>
                </a:solidFill>
                <a:latin typeface="+mn-lt"/>
                <a:ea typeface="+mn-ea"/>
                <a:cs typeface="+mn-cs"/>
              </a:rPr>
              <a:t>“ (z anglického foxy = ryšavý, skvrnitý) (</a:t>
            </a:r>
            <a:r>
              <a:rPr lang="cs-CZ" sz="1200" b="0" i="1" u="none" strike="noStrike" kern="1200" baseline="0" dirty="0" smtClean="0">
                <a:solidFill>
                  <a:schemeClr val="tx1"/>
                </a:solidFill>
                <a:latin typeface="+mn-lt"/>
                <a:ea typeface="+mn-ea"/>
                <a:cs typeface="+mn-cs"/>
              </a:rPr>
              <a:t>obrázek 3.4.8</a:t>
            </a:r>
            <a:r>
              <a:rPr lang="cs-CZ" sz="1200" b="0" i="0" u="none" strike="noStrike" kern="1200" baseline="0" dirty="0" smtClean="0">
                <a:solidFill>
                  <a:schemeClr val="tx1"/>
                </a:solidFill>
                <a:latin typeface="+mn-lt"/>
                <a:ea typeface="+mn-ea"/>
                <a:cs typeface="+mn-cs"/>
              </a:rPr>
              <a:t>).</a:t>
            </a:r>
          </a:p>
          <a:p>
            <a:r>
              <a:rPr lang="cs-CZ" sz="1200" b="0" i="0" u="none" strike="noStrike" kern="1200" baseline="0" dirty="0" smtClean="0">
                <a:solidFill>
                  <a:schemeClr val="tx1"/>
                </a:solidFill>
                <a:latin typeface="+mn-lt"/>
                <a:ea typeface="+mn-ea"/>
                <a:cs typeface="+mn-cs"/>
              </a:rPr>
              <a:t>Dosud není přesně známý původ těchto skvrn, ale pravděpodobně se jedná o skvrny</a:t>
            </a:r>
          </a:p>
          <a:p>
            <a:r>
              <a:rPr lang="cs-CZ" sz="1200" b="0" i="0" u="none" strike="noStrike" kern="1200" baseline="0" dirty="0" smtClean="0">
                <a:solidFill>
                  <a:schemeClr val="tx1"/>
                </a:solidFill>
                <a:latin typeface="+mn-lt"/>
                <a:ea typeface="+mn-ea"/>
                <a:cs typeface="+mn-cs"/>
              </a:rPr>
              <a:t>mikrobiologického původu (</a:t>
            </a:r>
            <a:r>
              <a:rPr lang="cs-CZ" sz="1200" b="0" i="0" u="none" strike="noStrike" kern="1200" baseline="0" dirty="0" err="1" smtClean="0">
                <a:solidFill>
                  <a:schemeClr val="tx1"/>
                </a:solidFill>
                <a:latin typeface="+mn-lt"/>
                <a:ea typeface="+mn-ea"/>
                <a:cs typeface="+mn-cs"/>
              </a:rPr>
              <a:t>Aspergillus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Penicillium</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Gliocladium</a:t>
            </a:r>
            <a:r>
              <a:rPr lang="cs-CZ" sz="1200" b="0" i="0" u="none" strike="noStrike" kern="1200" baseline="0" dirty="0" smtClean="0">
                <a:solidFill>
                  <a:schemeClr val="tx1"/>
                </a:solidFill>
                <a:latin typeface="+mn-lt"/>
                <a:ea typeface="+mn-ea"/>
                <a:cs typeface="+mn-cs"/>
              </a:rPr>
              <a:t>). Výraznější </a:t>
            </a:r>
            <a:r>
              <a:rPr lang="cs-CZ" sz="1200" b="0" i="0" u="none" strike="noStrike" kern="1200" baseline="0" dirty="0" err="1" smtClean="0">
                <a:solidFill>
                  <a:schemeClr val="tx1"/>
                </a:solidFill>
                <a:latin typeface="+mn-lt"/>
                <a:ea typeface="+mn-ea"/>
                <a:cs typeface="+mn-cs"/>
              </a:rPr>
              <a:t>foxing</a:t>
            </a:r>
            <a:r>
              <a:rPr lang="cs-CZ" sz="1200" b="0" i="0" u="none" strike="noStrike" kern="1200" baseline="0" dirty="0" smtClean="0">
                <a:solidFill>
                  <a:schemeClr val="tx1"/>
                </a:solidFill>
                <a:latin typeface="+mn-lt"/>
                <a:ea typeface="+mn-ea"/>
                <a:cs typeface="+mn-cs"/>
              </a:rPr>
              <a:t> je</a:t>
            </a:r>
          </a:p>
          <a:p>
            <a:r>
              <a:rPr lang="cs-CZ" sz="1200" b="0" i="0" u="none" strike="noStrike" kern="1200" baseline="0" dirty="0" smtClean="0">
                <a:solidFill>
                  <a:schemeClr val="tx1"/>
                </a:solidFill>
                <a:latin typeface="+mn-lt"/>
                <a:ea typeface="+mn-ea"/>
                <a:cs typeface="+mn-cs"/>
              </a:rPr>
              <a:t>v místech s větším výskytem železitých iontů, ale tento jev nebyl zatím prokázán.</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6</a:t>
            </a:fld>
            <a:endParaRPr lang="cs-CZ"/>
          </a:p>
        </p:txBody>
      </p:sp>
    </p:spTree>
    <p:extLst>
      <p:ext uri="{BB962C8B-B14F-4D97-AF65-F5344CB8AC3E}">
        <p14:creationId xmlns:p14="http://schemas.microsoft.com/office/powerpoint/2010/main" val="9525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Jedním z hlavních důvodů poškozovaní grafických listů a zejména knih je chybná manipulace. K poškození obvykle dochází při jejich přemisťování, přesouvání nebo v případě špatného uložení.</a:t>
            </a: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Materiálové ztráty mohou být způsobeny úmyslným poškozením, nedbalostí, případně se může jednat o důsledek mikrobiologické aktivity či degradace</a:t>
            </a:r>
          </a:p>
          <a:p>
            <a:r>
              <a:rPr lang="cs-CZ" sz="1200" b="0" i="0" u="none" strike="noStrike" kern="1200" baseline="0" dirty="0" smtClean="0">
                <a:solidFill>
                  <a:schemeClr val="tx1"/>
                </a:solidFill>
                <a:latin typeface="+mn-lt"/>
                <a:ea typeface="+mn-ea"/>
                <a:cs typeface="+mn-cs"/>
              </a:rPr>
              <a:t>papíru. Původcem poškození může být člověk, hmyz, hlodavci, plísně, živelní pohromy nebo degradační procesy.</a:t>
            </a:r>
            <a:endParaRPr lang="cs-CZ" sz="1200" kern="1200" dirty="0" smtClean="0">
              <a:solidFill>
                <a:schemeClr val="tx1"/>
              </a:solidFill>
              <a:effectLst/>
              <a:latin typeface="+mn-lt"/>
              <a:ea typeface="+mn-ea"/>
              <a:cs typeface="+mn-cs"/>
            </a:endParaRPr>
          </a:p>
          <a:p>
            <a:endParaRPr lang="cs-CZ"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edges of this print are torn and damaged, with</a:t>
            </a:r>
            <a:r>
              <a:rPr lang="cs-CZ" sz="1200" b="0" i="0" u="none" strike="noStrike" kern="1200" baseline="0" dirty="0" err="1" smtClean="0">
                <a:solidFill>
                  <a:schemeClr val="tx1"/>
                </a:solidFill>
                <a:latin typeface="+mn-lt"/>
                <a:ea typeface="+mn-ea"/>
                <a:cs typeface="+mn-cs"/>
              </a:rPr>
              <a:t>losses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at</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corners</a:t>
            </a:r>
            <a:r>
              <a:rPr lang="cs-CZ" sz="1200" b="0" i="0" u="none" strike="noStrike" kern="1200" baseline="0" dirty="0" smtClean="0">
                <a:solidFill>
                  <a:schemeClr val="tx1"/>
                </a:solidFill>
                <a:latin typeface="+mn-lt"/>
                <a:ea typeface="+mn-ea"/>
                <a:cs typeface="+mn-cs"/>
              </a:rPr>
              <a:t>.</a:t>
            </a:r>
          </a:p>
          <a:p>
            <a:r>
              <a:rPr lang="cs-CZ" sz="1200" b="0" i="0" u="none" strike="noStrike" kern="1200" baseline="0" dirty="0" err="1" smtClean="0">
                <a:solidFill>
                  <a:schemeClr val="tx1"/>
                </a:solidFill>
                <a:latin typeface="+mn-lt"/>
                <a:ea typeface="+mn-ea"/>
                <a:cs typeface="+mn-cs"/>
              </a:rPr>
              <a:t>Paper</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mechanical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damage</a:t>
            </a:r>
            <a:r>
              <a:rPr lang="cs-CZ"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should be handled carefully to avoid making the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damage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worse</a:t>
            </a:r>
            <a:r>
              <a:rPr lang="cs-CZ" sz="1200" b="0" i="0" u="none" strike="noStrike" kern="1200" baseline="0" dirty="0" smtClean="0">
                <a:solidFill>
                  <a:schemeClr val="tx1"/>
                </a:solidFill>
                <a:latin typeface="+mn-lt"/>
                <a:ea typeface="+mn-ea"/>
                <a:cs typeface="+mn-cs"/>
              </a:rPr>
              <a:t>.</a:t>
            </a:r>
          </a:p>
          <a:p>
            <a:endParaRPr lang="cs-CZ" sz="1200" b="0" i="0" u="none" strike="noStrike" kern="1200" baseline="0" dirty="0" smtClean="0">
              <a:solidFill>
                <a:schemeClr val="tx1"/>
              </a:solidFill>
              <a:latin typeface="+mn-lt"/>
              <a:ea typeface="+mn-ea"/>
              <a:cs typeface="+mn-cs"/>
            </a:endParaRPr>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7</a:t>
            </a:fld>
            <a:endParaRPr lang="cs-CZ"/>
          </a:p>
        </p:txBody>
      </p:sp>
    </p:spTree>
    <p:extLst>
      <p:ext uri="{BB962C8B-B14F-4D97-AF65-F5344CB8AC3E}">
        <p14:creationId xmlns:p14="http://schemas.microsoft.com/office/powerpoint/2010/main" val="2747725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dirty="0" smtClean="0">
                <a:solidFill>
                  <a:schemeClr val="tx1"/>
                </a:solidFill>
                <a:effectLst/>
                <a:latin typeface="+mn-lt"/>
                <a:ea typeface="+mn-ea"/>
                <a:cs typeface="+mn-cs"/>
              </a:rPr>
              <a:t>Plynné polutanty</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Papír zásadním způsobem ovlivňují i chemické vlivy atmosféry. Kyselé prostředí způsobuje zhoršení mechanických vlastností papíru, jeho žloutnuti a postupný chemický rozklad. Zvýšená kyselost papíru se projevuje žloutnutím až hnědnutím papíru. </a:t>
            </a:r>
          </a:p>
          <a:p>
            <a:r>
              <a:rPr lang="cs-CZ" sz="1200" kern="1200" dirty="0" smtClean="0">
                <a:solidFill>
                  <a:schemeClr val="tx1"/>
                </a:solidFill>
                <a:effectLst/>
                <a:latin typeface="+mn-lt"/>
                <a:ea typeface="+mn-ea"/>
                <a:cs typeface="+mn-cs"/>
              </a:rPr>
              <a:t>Na prach jsou vázané další polutanty – mezi nejškodlivější patři oxidy síry a dusíku, sulfan, organické kyseliny, formaldehyd –, které se mohou vázat na prachem poškozený povrch předmětu.</a:t>
            </a:r>
          </a:p>
          <a:p>
            <a:endParaRPr lang="cs-CZ" sz="1200" kern="1200" dirty="0" smtClean="0">
              <a:solidFill>
                <a:schemeClr val="tx1"/>
              </a:solidFill>
              <a:effectLst/>
              <a:latin typeface="+mn-lt"/>
              <a:ea typeface="+mn-ea"/>
              <a:cs typeface="+mn-cs"/>
            </a:endParaRPr>
          </a:p>
          <a:p>
            <a:r>
              <a:rPr lang="pt-BR" sz="1200" b="0" i="0" u="none" strike="noStrike" kern="1200" baseline="0" dirty="0" smtClean="0">
                <a:solidFill>
                  <a:schemeClr val="tx1"/>
                </a:solidFill>
                <a:latin typeface="+mn-lt"/>
                <a:ea typeface="+mn-ea"/>
                <a:cs typeface="+mn-cs"/>
              </a:rPr>
              <a:t>Degradační procesy probíhající uvnitř materiálu mají</a:t>
            </a:r>
            <a:r>
              <a:rPr lang="cs-CZ" sz="1200" b="0" i="0" u="none" strike="noStrike" kern="1200" baseline="0" dirty="0" smtClean="0">
                <a:solidFill>
                  <a:schemeClr val="tx1"/>
                </a:solidFill>
                <a:latin typeface="+mn-lt"/>
                <a:ea typeface="+mn-ea"/>
                <a:cs typeface="+mn-cs"/>
              </a:rPr>
              <a:t> za následek křehnutí a postupné zkracování vláken. Tento proces se stupňuje, čímž pozvolna dochází</a:t>
            </a:r>
          </a:p>
          <a:p>
            <a:r>
              <a:rPr lang="cs-CZ" sz="1200" b="0" i="0" u="none" strike="noStrike" kern="1200" baseline="0" dirty="0" smtClean="0">
                <a:solidFill>
                  <a:schemeClr val="tx1"/>
                </a:solidFill>
                <a:latin typeface="+mn-lt"/>
                <a:ea typeface="+mn-ea"/>
                <a:cs typeface="+mn-cs"/>
              </a:rPr>
              <a:t>ke ztrátě mechanických vlastností papíru, především pevnosti a pružnosti. Papír se dříve či později začne odlamovat, drolit nebo štěpit po vrstvách. Pokud</a:t>
            </a:r>
          </a:p>
          <a:p>
            <a:r>
              <a:rPr lang="pt-BR" sz="1200" b="0" i="0" u="none" strike="noStrike" kern="1200" baseline="0" dirty="0" smtClean="0">
                <a:solidFill>
                  <a:schemeClr val="tx1"/>
                </a:solidFill>
                <a:latin typeface="+mn-lt"/>
                <a:ea typeface="+mn-ea"/>
                <a:cs typeface="+mn-cs"/>
              </a:rPr>
              <a:t>dojde papír až do tohoto stadia degradace, dochází</a:t>
            </a:r>
            <a:r>
              <a:rPr lang="cs-CZ" sz="1200" b="0" i="0" u="none" strike="noStrike" kern="1200" baseline="0" dirty="0" smtClean="0">
                <a:solidFill>
                  <a:schemeClr val="tx1"/>
                </a:solidFill>
                <a:latin typeface="+mn-lt"/>
                <a:ea typeface="+mn-ea"/>
                <a:cs typeface="+mn-cs"/>
              </a:rPr>
              <a:t> k jeho viditelnému rozpadu. V případě zušlechtěného papíru je rozpad papírové podložky do jisté míry</a:t>
            </a:r>
          </a:p>
          <a:p>
            <a:r>
              <a:rPr lang="cs-CZ" sz="1200" b="0" i="0" u="none" strike="noStrike" kern="1200" baseline="0" dirty="0" smtClean="0">
                <a:solidFill>
                  <a:schemeClr val="tx1"/>
                </a:solidFill>
                <a:latin typeface="+mn-lt"/>
                <a:ea typeface="+mn-ea"/>
                <a:cs typeface="+mn-cs"/>
              </a:rPr>
              <a:t>pozdržen zpevňující natíranou vrstvou. S postupujícím procesem degradace ale natíraná vrstva již není schopná papír udržet a dochází k celkovému rozpadu</a:t>
            </a:r>
          </a:p>
          <a:p>
            <a:r>
              <a:rPr lang="cs-CZ" sz="1200" b="0" i="0" u="none" strike="noStrike" kern="1200" baseline="0" dirty="0" smtClean="0">
                <a:solidFill>
                  <a:schemeClr val="tx1"/>
                </a:solidFill>
                <a:latin typeface="+mn-lt"/>
                <a:ea typeface="+mn-ea"/>
                <a:cs typeface="+mn-cs"/>
              </a:rPr>
              <a:t>materiálu</a:t>
            </a:r>
            <a:endParaRPr lang="cs-CZ"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Papír jako organický materiál je velmi často napadán plísněmi, intenzita poškození je závislá na složení papíru. </a:t>
            </a:r>
          </a:p>
          <a:p>
            <a:r>
              <a:rPr lang="cs-CZ" sz="1200" kern="1200" dirty="0" smtClean="0">
                <a:solidFill>
                  <a:schemeClr val="tx1"/>
                </a:solidFill>
                <a:effectLst/>
                <a:latin typeface="+mn-lt"/>
                <a:ea typeface="+mn-ea"/>
                <a:cs typeface="+mn-cs"/>
              </a:rPr>
              <a:t>Optimálním prostředím pro rozvoj plísní v našich zeměpisných podmínkách je iniciační hodnota RV již 65% a teploty nad 15 °C. Pro potlačení biologické aktivity je důležité udržovat hodnotu relativní vlhkosti pod hranicí 65%. Živnou půdou pro bakterie a plísně mohou být i materiály z předchozích konzervačních zásahů.</a:t>
            </a:r>
          </a:p>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8</a:t>
            </a:fld>
            <a:endParaRPr lang="cs-CZ"/>
          </a:p>
        </p:txBody>
      </p:sp>
    </p:spTree>
    <p:extLst>
      <p:ext uri="{BB962C8B-B14F-4D97-AF65-F5344CB8AC3E}">
        <p14:creationId xmlns:p14="http://schemas.microsoft.com/office/powerpoint/2010/main" val="660587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Velkým nebezpečím pro papír je hmyz, kterému se daří při zvýšené prašnosti a nečistotě. Mezi hmyz, který napadá papír, </a:t>
            </a:r>
            <a:r>
              <a:rPr lang="cs-CZ" sz="1200" b="1" kern="1200" dirty="0" smtClean="0">
                <a:solidFill>
                  <a:schemeClr val="tx1"/>
                </a:solidFill>
                <a:effectLst/>
                <a:latin typeface="+mn-lt"/>
                <a:ea typeface="+mn-ea"/>
                <a:cs typeface="+mn-cs"/>
              </a:rPr>
              <a:t>patří zejména rybenka a červotoč</a:t>
            </a:r>
            <a:r>
              <a:rPr lang="cs-CZ" sz="1200" kern="1200" dirty="0" smtClean="0">
                <a:solidFill>
                  <a:schemeClr val="tx1"/>
                </a:solidFill>
                <a:effectLst/>
                <a:latin typeface="+mn-lt"/>
                <a:ea typeface="+mn-ea"/>
                <a:cs typeface="+mn-cs"/>
              </a:rPr>
              <a:t>. Biologičtí škůdci se živí převážně nečistotou a organickými barvivy. Dřevokazný hmyz – např. červotoč – se prožírá papírem, aby se dostal ke dřevěným částem rámů či k zadním krycím destičkám. Často se můžeme setkat s poškozením papíru rybenkou, která požírá inkoust a vytváří na papíru až krajkové kreace. Nebezpečné jsou i muší exkrementy. Papír, kůži, akvarely, želatinové materiály (fotografické filmy) poškozuje například veš knižní. Pokud vniknou do depozitáře ptáci, mohou poškodit sbírkový předmět zobákem, drápy či trusem. Pro většinu organických materiálů, zejména pro předměty na bázi papíru, jsou nebezpeční hlavně zástupci čeledi </a:t>
            </a:r>
            <a:r>
              <a:rPr lang="cs-CZ" sz="1200" kern="1200" dirty="0" err="1" smtClean="0">
                <a:solidFill>
                  <a:schemeClr val="tx1"/>
                </a:solidFill>
                <a:effectLst/>
                <a:latin typeface="+mn-lt"/>
                <a:ea typeface="+mn-ea"/>
                <a:cs typeface="+mn-cs"/>
              </a:rPr>
              <a:t>myšovitých</a:t>
            </a:r>
            <a:r>
              <a:rPr lang="cs-CZ" sz="1200"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muridae</a:t>
            </a:r>
            <a:r>
              <a:rPr lang="cs-CZ" sz="1200" kern="1200" dirty="0" smtClean="0">
                <a:solidFill>
                  <a:schemeClr val="tx1"/>
                </a:solidFill>
                <a:effectLst/>
                <a:latin typeface="+mn-lt"/>
                <a:ea typeface="+mn-ea"/>
                <a:cs typeface="+mn-cs"/>
              </a:rPr>
              <a:t>) – potkani, krysy a myši.</a:t>
            </a: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Papír je organický materiál, který může svým složením poskytovat vhodné prostředí pro růst mikroorganismů,</a:t>
            </a:r>
          </a:p>
          <a:p>
            <a:r>
              <a:rPr lang="cs-CZ" sz="1200" b="0" i="0" u="none" strike="noStrike" kern="1200" baseline="0" dirty="0" smtClean="0">
                <a:solidFill>
                  <a:schemeClr val="tx1"/>
                </a:solidFill>
                <a:latin typeface="+mn-lt"/>
                <a:ea typeface="+mn-ea"/>
                <a:cs typeface="+mn-cs"/>
              </a:rPr>
              <a:t>především plísní. Jejich aktivita, zpočátku neviditelná, se později projevuje porosty patrnými nejprve ve</a:t>
            </a:r>
          </a:p>
          <a:p>
            <a:r>
              <a:rPr lang="cs-CZ" sz="1200" b="0" i="0" u="none" strike="noStrike" kern="1200" baseline="0" dirty="0" smtClean="0">
                <a:solidFill>
                  <a:schemeClr val="tx1"/>
                </a:solidFill>
                <a:latin typeface="+mn-lt"/>
                <a:ea typeface="+mn-ea"/>
                <a:cs typeface="+mn-cs"/>
              </a:rPr>
              <a:t>formě teček, později komplexů teček, které potom přecházejí až do zřetelných bílých či barevných porostů.</a:t>
            </a:r>
          </a:p>
          <a:p>
            <a:r>
              <a:rPr lang="cs-CZ" sz="1200" b="0" i="0" u="none" strike="noStrike" kern="1200" baseline="0" dirty="0" smtClean="0">
                <a:solidFill>
                  <a:schemeClr val="tx1"/>
                </a:solidFill>
                <a:latin typeface="+mn-lt"/>
                <a:ea typeface="+mn-ea"/>
                <a:cs typeface="+mn-cs"/>
              </a:rPr>
              <a:t>Plísně produkují sekundární metabolity, které v okolí porostů postupně způsobují vznik zabarvení ve hmotě</a:t>
            </a:r>
          </a:p>
          <a:p>
            <a:r>
              <a:rPr lang="cs-CZ" sz="1200" b="0" i="0" u="none" strike="noStrike" kern="1200" baseline="0" dirty="0" smtClean="0">
                <a:solidFill>
                  <a:schemeClr val="tx1"/>
                </a:solidFill>
                <a:latin typeface="+mn-lt"/>
                <a:ea typeface="+mn-ea"/>
                <a:cs typeface="+mn-cs"/>
              </a:rPr>
              <a:t>papíru. Prorůstání plísní spojené s rozkladem pojiv, plniv a celulózových vláken způsobuje postupný</a:t>
            </a:r>
          </a:p>
          <a:p>
            <a:r>
              <a:rPr lang="cs-CZ" sz="1200" b="0" i="0" u="none" strike="noStrike" kern="1200" baseline="0" dirty="0" smtClean="0">
                <a:solidFill>
                  <a:schemeClr val="tx1"/>
                </a:solidFill>
                <a:latin typeface="+mn-lt"/>
                <a:ea typeface="+mn-ea"/>
                <a:cs typeface="+mn-cs"/>
              </a:rPr>
              <a:t>rozklad papíru až do té míry, že může dojít i k jeho celkovému rozpadu – konečné fázi, v níž papír ztrácí</a:t>
            </a:r>
          </a:p>
          <a:p>
            <a:r>
              <a:rPr lang="cs-CZ" sz="1200" b="0" i="0" u="none" strike="noStrike" kern="1200" baseline="0" dirty="0" smtClean="0">
                <a:solidFill>
                  <a:schemeClr val="tx1"/>
                </a:solidFill>
                <a:latin typeface="+mn-lt"/>
                <a:ea typeface="+mn-ea"/>
                <a:cs typeface="+mn-cs"/>
              </a:rPr>
              <a:t>své mechanické vlastnosti.</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9</a:t>
            </a:fld>
            <a:endParaRPr lang="cs-CZ"/>
          </a:p>
        </p:txBody>
      </p:sp>
    </p:spTree>
    <p:extLst>
      <p:ext uri="{BB962C8B-B14F-4D97-AF65-F5344CB8AC3E}">
        <p14:creationId xmlns:p14="http://schemas.microsoft.com/office/powerpoint/2010/main" val="113352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33471E46-2219-4018-9D04-0F9E42D1FF4B}" type="datetimeFigureOut">
              <a:rPr lang="cs-CZ" smtClean="0"/>
              <a:t>12.12.2023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386161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3471E46-2219-4018-9D04-0F9E42D1FF4B}" type="datetimeFigureOut">
              <a:rPr lang="cs-CZ" smtClean="0"/>
              <a:t>12.12.2023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318951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3471E46-2219-4018-9D04-0F9E42D1FF4B}" type="datetimeFigureOut">
              <a:rPr lang="cs-CZ" smtClean="0"/>
              <a:t>12.12.2023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1043727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3471E46-2219-4018-9D04-0F9E42D1FF4B}" type="datetimeFigureOut">
              <a:rPr lang="cs-CZ" smtClean="0"/>
              <a:t>12.12.2023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376413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33471E46-2219-4018-9D04-0F9E42D1FF4B}" type="datetimeFigureOut">
              <a:rPr lang="cs-CZ" smtClean="0"/>
              <a:t>12.12.2023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37647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3471E46-2219-4018-9D04-0F9E42D1FF4B}" type="datetimeFigureOut">
              <a:rPr lang="cs-CZ" smtClean="0"/>
              <a:t>12.12.2023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217748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3471E46-2219-4018-9D04-0F9E42D1FF4B}" type="datetimeFigureOut">
              <a:rPr lang="cs-CZ" smtClean="0"/>
              <a:t>12.12.2023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1689951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33471E46-2219-4018-9D04-0F9E42D1FF4B}" type="datetimeFigureOut">
              <a:rPr lang="cs-CZ" smtClean="0"/>
              <a:t>12.12.2023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1358308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3471E46-2219-4018-9D04-0F9E42D1FF4B}" type="datetimeFigureOut">
              <a:rPr lang="cs-CZ" smtClean="0"/>
              <a:t>12.12.2023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1583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3471E46-2219-4018-9D04-0F9E42D1FF4B}" type="datetimeFigureOut">
              <a:rPr lang="cs-CZ" smtClean="0"/>
              <a:t>12.12.2023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4257684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3471E46-2219-4018-9D04-0F9E42D1FF4B}" type="datetimeFigureOut">
              <a:rPr lang="cs-CZ" smtClean="0"/>
              <a:t>12.12.2023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18356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71E46-2219-4018-9D04-0F9E42D1FF4B}" type="datetimeFigureOut">
              <a:rPr lang="cs-CZ" smtClean="0"/>
              <a:t>12.12.2023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C9B24-6364-4DCE-A0FE-3E8A3ED5F667}" type="slidenum">
              <a:rPr lang="cs-CZ" smtClean="0"/>
              <a:t>‹#›</a:t>
            </a:fld>
            <a:endParaRPr lang="cs-CZ"/>
          </a:p>
        </p:txBody>
      </p:sp>
    </p:spTree>
    <p:extLst>
      <p:ext uri="{BB962C8B-B14F-4D97-AF65-F5344CB8AC3E}">
        <p14:creationId xmlns:p14="http://schemas.microsoft.com/office/powerpoint/2010/main" val="385644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sbirky.moravska-galerie.cz/katalog?author=Salm-Reifferscheidt,+Siegfried" TargetMode="External"/><Relationship Id="rId5" Type="http://schemas.openxmlformats.org/officeDocument/2006/relationships/image" Target="../media/image2.jpeg"/><Relationship Id="rId4" Type="http://schemas.openxmlformats.org/officeDocument/2006/relationships/hyperlink" Target="https://sbirky.moravska-galerie.cz/katalog?author=Hazart,+Corneliu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slu.cz/slu/cz/projekty/webs/zkvalitneni/vystupy-1/uhv-m1022-praxe-konzervace-a-restaurovani-dreva-a-papiru/papir/at_download/fil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npu.cz/publikace/metodika-preventivni-pece-o-historicke-knihovni-fondy-ve-specifickych-podminkach-pamatkovych-objektu-ve-sprave-npu.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Konzervace papíru </a:t>
            </a:r>
            <a:endParaRPr lang="cs-CZ" dirty="0"/>
          </a:p>
        </p:txBody>
      </p:sp>
      <p:sp>
        <p:nvSpPr>
          <p:cNvPr id="3" name="Podnadpis 2"/>
          <p:cNvSpPr>
            <a:spLocks noGrp="1"/>
          </p:cNvSpPr>
          <p:nvPr>
            <p:ph type="subTitle" idx="1"/>
          </p:nvPr>
        </p:nvSpPr>
        <p:spPr/>
        <p:txBody>
          <a:bodyPr>
            <a:normAutofit fontScale="92500"/>
          </a:bodyPr>
          <a:lstStyle/>
          <a:p>
            <a:r>
              <a:rPr lang="cs-CZ" dirty="0" smtClean="0"/>
              <a:t>Alena </a:t>
            </a:r>
            <a:r>
              <a:rPr lang="cs-CZ" dirty="0" err="1" smtClean="0"/>
              <a:t>Selucká</a:t>
            </a:r>
            <a:endParaRPr lang="cs-CZ" dirty="0" smtClean="0"/>
          </a:p>
          <a:p>
            <a:r>
              <a:rPr lang="cs-CZ" dirty="0" smtClean="0"/>
              <a:t>Základy muzejní konzervace, </a:t>
            </a:r>
          </a:p>
          <a:p>
            <a:r>
              <a:rPr lang="cs-CZ" dirty="0" smtClean="0"/>
              <a:t>Ústav archeologie a muzeologie FF MU</a:t>
            </a:r>
            <a:endParaRPr lang="cs-CZ" dirty="0"/>
          </a:p>
        </p:txBody>
      </p:sp>
    </p:spTree>
    <p:extLst>
      <p:ext uri="{BB962C8B-B14F-4D97-AF65-F5344CB8AC3E}">
        <p14:creationId xmlns:p14="http://schemas.microsoft.com/office/powerpoint/2010/main" val="756018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Sanace</a:t>
            </a:r>
            <a:endParaRPr lang="cs-CZ" dirty="0"/>
          </a:p>
        </p:txBody>
      </p:sp>
      <p:sp>
        <p:nvSpPr>
          <p:cNvPr id="3" name="Zástupný symbol pro obsah 2"/>
          <p:cNvSpPr>
            <a:spLocks noGrp="1"/>
          </p:cNvSpPr>
          <p:nvPr>
            <p:ph idx="1"/>
          </p:nvPr>
        </p:nvSpPr>
        <p:spPr>
          <a:xfrm>
            <a:off x="395536" y="1196752"/>
            <a:ext cx="8579296" cy="4525963"/>
          </a:xfrm>
        </p:spPr>
        <p:txBody>
          <a:bodyPr/>
          <a:lstStyle/>
          <a:p>
            <a:r>
              <a:rPr lang="cs-CZ" b="1" dirty="0" smtClean="0"/>
              <a:t>neinvazivní </a:t>
            </a:r>
            <a:r>
              <a:rPr lang="cs-CZ" b="1" dirty="0"/>
              <a:t>– </a:t>
            </a:r>
            <a:r>
              <a:rPr lang="cs-CZ" dirty="0"/>
              <a:t>plynování (</a:t>
            </a:r>
            <a:r>
              <a:rPr lang="cs-CZ" dirty="0" err="1"/>
              <a:t>ethylenoxid</a:t>
            </a:r>
            <a:r>
              <a:rPr lang="cs-CZ" dirty="0"/>
              <a:t>, </a:t>
            </a:r>
            <a:r>
              <a:rPr lang="cs-CZ" dirty="0" smtClean="0"/>
              <a:t/>
            </a:r>
            <a:br>
              <a:rPr lang="cs-CZ" dirty="0" smtClean="0"/>
            </a:br>
            <a:r>
              <a:rPr lang="cs-CZ" dirty="0" smtClean="0"/>
              <a:t>n-butanol</a:t>
            </a:r>
            <a:r>
              <a:rPr lang="cs-CZ" dirty="0"/>
              <a:t>), mikrovlnné záření, při likvidaci povodňových škod se osvědčilo zamražení ohroženého materiálu na teploty pod – 20°C. </a:t>
            </a:r>
          </a:p>
          <a:p>
            <a:r>
              <a:rPr lang="cs-CZ" b="1" dirty="0"/>
              <a:t>b)invazivní – </a:t>
            </a:r>
            <a:r>
              <a:rPr lang="cs-CZ" dirty="0"/>
              <a:t>roztoky biocidů (spíše desinfekční látky - Ajatin, Septonex); hrozí větší riziko poškození papíru </a:t>
            </a:r>
          </a:p>
          <a:p>
            <a:endParaRPr lang="cs-CZ" dirty="0"/>
          </a:p>
        </p:txBody>
      </p:sp>
    </p:spTree>
    <p:extLst>
      <p:ext uri="{BB962C8B-B14F-4D97-AF65-F5344CB8AC3E}">
        <p14:creationId xmlns:p14="http://schemas.microsoft.com/office/powerpoint/2010/main" val="265028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Konzervace</a:t>
            </a:r>
            <a:endParaRPr lang="cs-CZ" dirty="0"/>
          </a:p>
        </p:txBody>
      </p:sp>
      <p:sp>
        <p:nvSpPr>
          <p:cNvPr id="3" name="Zástupný symbol pro obsah 2"/>
          <p:cNvSpPr>
            <a:spLocks noGrp="1"/>
          </p:cNvSpPr>
          <p:nvPr>
            <p:ph idx="1"/>
          </p:nvPr>
        </p:nvSpPr>
        <p:spPr/>
        <p:txBody>
          <a:bodyPr>
            <a:normAutofit fontScale="92500" lnSpcReduction="20000"/>
          </a:bodyPr>
          <a:lstStyle/>
          <a:p>
            <a:pPr marL="514350" indent="-514350">
              <a:buFont typeface="+mj-lt"/>
              <a:buAutoNum type="alphaLcParenR"/>
            </a:pPr>
            <a:r>
              <a:rPr lang="cs-CZ" b="1" dirty="0" smtClean="0"/>
              <a:t>Průzkum předmětu, fotodokumentace</a:t>
            </a:r>
          </a:p>
          <a:p>
            <a:pPr marL="514350" indent="-514350">
              <a:buFont typeface="+mj-lt"/>
              <a:buAutoNum type="alphaLcParenR"/>
            </a:pPr>
            <a:r>
              <a:rPr lang="cs-CZ" b="1" dirty="0" smtClean="0"/>
              <a:t>Likvidace </a:t>
            </a:r>
            <a:r>
              <a:rPr lang="cs-CZ" b="1" dirty="0"/>
              <a:t>biologického napadení </a:t>
            </a:r>
            <a:r>
              <a:rPr lang="cs-CZ" dirty="0"/>
              <a:t>(pokud je materiál napaden, jedná se o vstupní krok) </a:t>
            </a:r>
          </a:p>
          <a:p>
            <a:pPr marL="514350" indent="-514350">
              <a:buFont typeface="+mj-lt"/>
              <a:buAutoNum type="alphaLcParenR"/>
            </a:pPr>
            <a:r>
              <a:rPr lang="cs-CZ" b="1" dirty="0" smtClean="0"/>
              <a:t>Čištění </a:t>
            </a:r>
            <a:endParaRPr lang="cs-CZ" dirty="0"/>
          </a:p>
          <a:p>
            <a:pPr marL="514350" indent="-514350">
              <a:buFont typeface="+mj-lt"/>
              <a:buAutoNum type="alphaLcParenR"/>
            </a:pPr>
            <a:r>
              <a:rPr lang="cs-CZ" b="1" dirty="0" smtClean="0"/>
              <a:t>Odkyselení </a:t>
            </a:r>
            <a:endParaRPr lang="cs-CZ" dirty="0"/>
          </a:p>
          <a:p>
            <a:pPr marL="514350" indent="-514350">
              <a:buFont typeface="+mj-lt"/>
              <a:buAutoNum type="alphaLcParenR"/>
            </a:pPr>
            <a:r>
              <a:rPr lang="cs-CZ" dirty="0" smtClean="0"/>
              <a:t>Alternativně </a:t>
            </a:r>
            <a:r>
              <a:rPr lang="cs-CZ" dirty="0"/>
              <a:t>bělení </a:t>
            </a:r>
          </a:p>
          <a:p>
            <a:pPr marL="514350" indent="-514350">
              <a:buFont typeface="+mj-lt"/>
              <a:buAutoNum type="alphaLcParenR"/>
            </a:pPr>
            <a:r>
              <a:rPr lang="cs-CZ" dirty="0" smtClean="0"/>
              <a:t>Alternativně </a:t>
            </a:r>
            <a:r>
              <a:rPr lang="cs-CZ" dirty="0"/>
              <a:t>petrifikace - </a:t>
            </a:r>
            <a:r>
              <a:rPr lang="cs-CZ" dirty="0" err="1"/>
              <a:t>doklížení</a:t>
            </a:r>
            <a:r>
              <a:rPr lang="cs-CZ" dirty="0"/>
              <a:t> </a:t>
            </a:r>
          </a:p>
          <a:p>
            <a:pPr marL="514350" indent="-514350">
              <a:buFont typeface="+mj-lt"/>
              <a:buAutoNum type="alphaLcParenR"/>
            </a:pPr>
            <a:r>
              <a:rPr lang="cs-CZ" dirty="0" smtClean="0"/>
              <a:t>Alternativně </a:t>
            </a:r>
            <a:r>
              <a:rPr lang="cs-CZ" dirty="0"/>
              <a:t>lepení </a:t>
            </a:r>
          </a:p>
          <a:p>
            <a:pPr marL="514350" indent="-514350">
              <a:buFont typeface="+mj-lt"/>
              <a:buAutoNum type="alphaLcParenR"/>
            </a:pPr>
            <a:r>
              <a:rPr lang="cs-CZ" dirty="0" smtClean="0"/>
              <a:t>Alternativně </a:t>
            </a:r>
            <a:r>
              <a:rPr lang="cs-CZ" dirty="0"/>
              <a:t>restaurování – </a:t>
            </a:r>
            <a:r>
              <a:rPr lang="cs-CZ" dirty="0" err="1"/>
              <a:t>rekonzervace</a:t>
            </a:r>
            <a:r>
              <a:rPr lang="cs-CZ" dirty="0"/>
              <a:t>, dolévání, </a:t>
            </a:r>
            <a:r>
              <a:rPr lang="cs-CZ" dirty="0" err="1"/>
              <a:t>skeletizace</a:t>
            </a:r>
            <a:r>
              <a:rPr lang="cs-CZ" dirty="0"/>
              <a:t> </a:t>
            </a:r>
          </a:p>
          <a:p>
            <a:endParaRPr lang="cs-CZ" dirty="0"/>
          </a:p>
        </p:txBody>
      </p:sp>
    </p:spTree>
    <p:extLst>
      <p:ext uri="{BB962C8B-B14F-4D97-AF65-F5344CB8AC3E}">
        <p14:creationId xmlns:p14="http://schemas.microsoft.com/office/powerpoint/2010/main" val="2539244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Průzkum stálosti psacích prostředků </a:t>
            </a:r>
            <a:br>
              <a:rPr lang="cs-CZ" dirty="0" smtClean="0"/>
            </a:br>
            <a:r>
              <a:rPr lang="cs-CZ" dirty="0" smtClean="0"/>
              <a:t>a barviv</a:t>
            </a:r>
            <a:endParaRPr lang="cs-CZ" dirty="0"/>
          </a:p>
        </p:txBody>
      </p:sp>
      <p:pic>
        <p:nvPicPr>
          <p:cNvPr id="4" name="Obrázek 3"/>
          <p:cNvPicPr/>
          <p:nvPr/>
        </p:nvPicPr>
        <p:blipFill>
          <a:blip r:embed="rId3" cstate="print">
            <a:extLst>
              <a:ext uri="{28A0092B-C50C-407E-A947-70E740481C1C}">
                <a14:useLocalDpi xmlns:a14="http://schemas.microsoft.com/office/drawing/2010/main" val="0"/>
              </a:ext>
            </a:extLst>
          </a:blip>
          <a:stretch>
            <a:fillRect/>
          </a:stretch>
        </p:blipFill>
        <p:spPr>
          <a:xfrm>
            <a:off x="755576" y="1916832"/>
            <a:ext cx="3994556" cy="2997234"/>
          </a:xfrm>
          <a:prstGeom prst="rect">
            <a:avLst/>
          </a:prstGeom>
        </p:spPr>
      </p:pic>
      <p:pic>
        <p:nvPicPr>
          <p:cNvPr id="5" name="Obrázek 4"/>
          <p:cNvPicPr/>
          <p:nvPr/>
        </p:nvPicPr>
        <p:blipFill>
          <a:blip r:embed="rId4" cstate="print">
            <a:extLst>
              <a:ext uri="{28A0092B-C50C-407E-A947-70E740481C1C}">
                <a14:useLocalDpi xmlns:a14="http://schemas.microsoft.com/office/drawing/2010/main" val="0"/>
              </a:ext>
            </a:extLst>
          </a:blip>
          <a:stretch>
            <a:fillRect/>
          </a:stretch>
        </p:blipFill>
        <p:spPr>
          <a:xfrm>
            <a:off x="5004048" y="1917921"/>
            <a:ext cx="3600400" cy="2735215"/>
          </a:xfrm>
          <a:prstGeom prst="rect">
            <a:avLst/>
          </a:prstGeom>
        </p:spPr>
      </p:pic>
      <p:sp>
        <p:nvSpPr>
          <p:cNvPr id="6" name="TextovéPole 5"/>
          <p:cNvSpPr txBox="1"/>
          <p:nvPr/>
        </p:nvSpPr>
        <p:spPr>
          <a:xfrm>
            <a:off x="755576" y="5373216"/>
            <a:ext cx="6624736" cy="369332"/>
          </a:xfrm>
          <a:prstGeom prst="rect">
            <a:avLst/>
          </a:prstGeom>
          <a:noFill/>
        </p:spPr>
        <p:txBody>
          <a:bodyPr wrap="square" rtlCol="0">
            <a:spAutoFit/>
          </a:bodyPr>
          <a:lstStyle/>
          <a:p>
            <a:r>
              <a:rPr lang="cs-CZ" dirty="0" smtClean="0"/>
              <a:t>Stálost psacích prostředků v různých rozpouštědlech, archiv TMB</a:t>
            </a:r>
            <a:endParaRPr lang="cs-CZ" dirty="0"/>
          </a:p>
        </p:txBody>
      </p:sp>
    </p:spTree>
    <p:extLst>
      <p:ext uri="{BB962C8B-B14F-4D97-AF65-F5344CB8AC3E}">
        <p14:creationId xmlns:p14="http://schemas.microsoft.com/office/powerpoint/2010/main" val="2300334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Čištění</a:t>
            </a:r>
            <a:endParaRPr lang="cs-CZ" dirty="0"/>
          </a:p>
        </p:txBody>
      </p:sp>
      <p:sp>
        <p:nvSpPr>
          <p:cNvPr id="3" name="Zástupný symbol pro obsah 2"/>
          <p:cNvSpPr>
            <a:spLocks noGrp="1"/>
          </p:cNvSpPr>
          <p:nvPr>
            <p:ph idx="1"/>
          </p:nvPr>
        </p:nvSpPr>
        <p:spPr/>
        <p:txBody>
          <a:bodyPr/>
          <a:lstStyle/>
          <a:p>
            <a:r>
              <a:rPr lang="cs-CZ" b="1" dirty="0" smtClean="0"/>
              <a:t>mechanické </a:t>
            </a:r>
            <a:r>
              <a:rPr lang="cs-CZ" dirty="0"/>
              <a:t>– šetrné odsátí nečistot pomocí vysavače, skalpely, štětce, tampony, </a:t>
            </a:r>
            <a:r>
              <a:rPr lang="cs-CZ" dirty="0" err="1"/>
              <a:t>wishab</a:t>
            </a:r>
            <a:r>
              <a:rPr lang="cs-CZ" dirty="0"/>
              <a:t>, </a:t>
            </a:r>
            <a:r>
              <a:rPr lang="cs-CZ" dirty="0" err="1"/>
              <a:t>mikrotryskání</a:t>
            </a:r>
            <a:r>
              <a:rPr lang="cs-CZ" dirty="0"/>
              <a:t> atd. </a:t>
            </a:r>
          </a:p>
          <a:p>
            <a:r>
              <a:rPr lang="cs-CZ" b="1" dirty="0"/>
              <a:t>b)chemické </a:t>
            </a:r>
            <a:endParaRPr lang="cs-CZ" b="1" dirty="0" smtClean="0"/>
          </a:p>
          <a:p>
            <a:pPr marL="0" indent="0">
              <a:buNone/>
            </a:pPr>
            <a:r>
              <a:rPr lang="cs-CZ" dirty="0" smtClean="0"/>
              <a:t>– </a:t>
            </a:r>
            <a:r>
              <a:rPr lang="cs-CZ" dirty="0"/>
              <a:t>vodné systémy </a:t>
            </a:r>
          </a:p>
          <a:p>
            <a:pPr marL="0" indent="0">
              <a:buNone/>
            </a:pPr>
            <a:r>
              <a:rPr lang="cs-CZ" dirty="0"/>
              <a:t>– organická rozpouštědla </a:t>
            </a:r>
          </a:p>
          <a:p>
            <a:pPr marL="0" indent="0">
              <a:buNone/>
            </a:pPr>
            <a:r>
              <a:rPr lang="cs-CZ" dirty="0"/>
              <a:t>– speciální (</a:t>
            </a:r>
            <a:r>
              <a:rPr lang="cs-CZ" dirty="0" err="1"/>
              <a:t>Chelaton</a:t>
            </a:r>
            <a:r>
              <a:rPr lang="cs-CZ" dirty="0"/>
              <a:t> apod.) </a:t>
            </a:r>
          </a:p>
          <a:p>
            <a:r>
              <a:rPr lang="cs-CZ" b="1" dirty="0"/>
              <a:t>a)biochemické </a:t>
            </a:r>
            <a:r>
              <a:rPr lang="cs-CZ" dirty="0"/>
              <a:t>– enzymy </a:t>
            </a:r>
          </a:p>
          <a:p>
            <a:endParaRPr lang="cs-CZ" dirty="0"/>
          </a:p>
        </p:txBody>
      </p:sp>
    </p:spTree>
    <p:extLst>
      <p:ext uri="{BB962C8B-B14F-4D97-AF65-F5344CB8AC3E}">
        <p14:creationId xmlns:p14="http://schemas.microsoft.com/office/powerpoint/2010/main" val="1154128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Mechanické čištění</a:t>
            </a:r>
            <a:endParaRPr lang="cs-CZ" dirty="0"/>
          </a:p>
        </p:txBody>
      </p:sp>
      <p:pic>
        <p:nvPicPr>
          <p:cNvPr id="2050" name="Picture 2" descr="Brushing dust away from the binding of a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32638"/>
            <a:ext cx="3166179"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acuum cleaner bru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871" y="1916832"/>
            <a:ext cx="3265067"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tective 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236367"/>
            <a:ext cx="2768374" cy="227006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83568" y="5589240"/>
            <a:ext cx="4572000" cy="646331"/>
          </a:xfrm>
          <a:prstGeom prst="rect">
            <a:avLst/>
          </a:prstGeom>
        </p:spPr>
        <p:txBody>
          <a:bodyPr>
            <a:spAutoFit/>
          </a:bodyPr>
          <a:lstStyle/>
          <a:p>
            <a:r>
              <a:rPr lang="en-US" b="1" dirty="0" smtClean="0"/>
              <a:t>Basic Care of Books – Canadian Conservation Institute (CCI) Notes 11/7</a:t>
            </a:r>
            <a:endParaRPr lang="en-US" b="1" dirty="0"/>
          </a:p>
        </p:txBody>
      </p:sp>
    </p:spTree>
    <p:extLst>
      <p:ext uri="{BB962C8B-B14F-4D97-AF65-F5344CB8AC3E}">
        <p14:creationId xmlns:p14="http://schemas.microsoft.com/office/powerpoint/2010/main" val="29288679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Mechanické čištění</a:t>
            </a:r>
            <a:endParaRPr lang="cs-CZ" dirty="0"/>
          </a:p>
        </p:txBody>
      </p:sp>
      <p:pic>
        <p:nvPicPr>
          <p:cNvPr id="4" name="Obrázek 3"/>
          <p:cNvPicPr/>
          <p:nvPr/>
        </p:nvPicPr>
        <p:blipFill>
          <a:blip r:embed="rId3" cstate="print">
            <a:extLst>
              <a:ext uri="{28A0092B-C50C-407E-A947-70E740481C1C}">
                <a14:useLocalDpi xmlns:a14="http://schemas.microsoft.com/office/drawing/2010/main" val="0"/>
              </a:ext>
            </a:extLst>
          </a:blip>
          <a:stretch>
            <a:fillRect/>
          </a:stretch>
        </p:blipFill>
        <p:spPr>
          <a:xfrm>
            <a:off x="755576" y="1628800"/>
            <a:ext cx="4169057" cy="3105884"/>
          </a:xfrm>
          <a:prstGeom prst="rect">
            <a:avLst/>
          </a:prstGeom>
        </p:spPr>
      </p:pic>
      <p:sp>
        <p:nvSpPr>
          <p:cNvPr id="5" name="TextovéPole 4"/>
          <p:cNvSpPr txBox="1"/>
          <p:nvPr/>
        </p:nvSpPr>
        <p:spPr>
          <a:xfrm>
            <a:off x="179512" y="4882805"/>
            <a:ext cx="4968552" cy="646331"/>
          </a:xfrm>
          <a:prstGeom prst="rect">
            <a:avLst/>
          </a:prstGeom>
          <a:noFill/>
        </p:spPr>
        <p:txBody>
          <a:bodyPr wrap="square" rtlCol="0">
            <a:spAutoFit/>
          </a:bodyPr>
          <a:lstStyle/>
          <a:p>
            <a:r>
              <a:rPr lang="cs-CZ" dirty="0" smtClean="0"/>
              <a:t>½ čištěný a neočištěný povrch knižní desky archiv TMB</a:t>
            </a:r>
            <a:endParaRPr lang="cs-CZ" dirty="0"/>
          </a:p>
        </p:txBody>
      </p:sp>
      <p:pic>
        <p:nvPicPr>
          <p:cNvPr id="10242" name="Picture 2" descr="Mycí houbička (Schwamm) Akapad tvrdá (wishab) - 1 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645024"/>
            <a:ext cx="3620051" cy="272087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779912" y="5805264"/>
            <a:ext cx="2160240" cy="369332"/>
          </a:xfrm>
          <a:prstGeom prst="rect">
            <a:avLst/>
          </a:prstGeom>
          <a:noFill/>
        </p:spPr>
        <p:txBody>
          <a:bodyPr wrap="square" rtlCol="0">
            <a:spAutoFit/>
          </a:bodyPr>
          <a:lstStyle/>
          <a:p>
            <a:r>
              <a:rPr lang="cs-CZ" dirty="0" smtClean="0"/>
              <a:t>Houbička </a:t>
            </a:r>
            <a:r>
              <a:rPr lang="cs-CZ" dirty="0" err="1" smtClean="0"/>
              <a:t>wishab</a:t>
            </a:r>
            <a:endParaRPr lang="cs-CZ" dirty="0"/>
          </a:p>
        </p:txBody>
      </p:sp>
    </p:spTree>
    <p:extLst>
      <p:ext uri="{BB962C8B-B14F-4D97-AF65-F5344CB8AC3E}">
        <p14:creationId xmlns:p14="http://schemas.microsoft.com/office/powerpoint/2010/main" val="363746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Odkyselování</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Odkyselování </a:t>
            </a:r>
            <a:r>
              <a:rPr lang="cs-CZ" dirty="0" smtClean="0"/>
              <a:t>(pokud </a:t>
            </a:r>
            <a:r>
              <a:rPr lang="cs-CZ" dirty="0"/>
              <a:t>pH </a:t>
            </a:r>
            <a:r>
              <a:rPr lang="cs-CZ" dirty="0" smtClean="0"/>
              <a:t>papíru je ˂ </a:t>
            </a:r>
            <a:r>
              <a:rPr lang="cs-CZ" dirty="0"/>
              <a:t>5,5 </a:t>
            </a:r>
            <a:r>
              <a:rPr lang="cs-CZ" dirty="0" smtClean="0"/>
              <a:t>)</a:t>
            </a:r>
            <a:br>
              <a:rPr lang="cs-CZ" dirty="0" smtClean="0"/>
            </a:br>
            <a:r>
              <a:rPr lang="cs-CZ" dirty="0"/>
              <a:t>Neutralizačním ošetřením stoupá životnost </a:t>
            </a:r>
            <a:r>
              <a:rPr lang="cs-CZ" dirty="0" smtClean="0"/>
              <a:t/>
            </a:r>
            <a:br>
              <a:rPr lang="cs-CZ" dirty="0" smtClean="0"/>
            </a:br>
            <a:r>
              <a:rPr lang="cs-CZ" dirty="0"/>
              <a:t>papíru (zabraňuje křehnutí a </a:t>
            </a:r>
            <a:r>
              <a:rPr lang="cs-CZ" dirty="0" err="1"/>
              <a:t>práškovatění</a:t>
            </a:r>
            <a:r>
              <a:rPr lang="cs-CZ" dirty="0"/>
              <a:t> </a:t>
            </a:r>
            <a:r>
              <a:rPr lang="cs-CZ" dirty="0" smtClean="0"/>
              <a:t/>
            </a:r>
            <a:br>
              <a:rPr lang="cs-CZ" dirty="0" smtClean="0"/>
            </a:br>
            <a:r>
              <a:rPr lang="cs-CZ" dirty="0"/>
              <a:t>papírové hmoty) </a:t>
            </a:r>
            <a:r>
              <a:rPr lang="cs-CZ" dirty="0" smtClean="0"/>
              <a:t>         zvýší se pH na cca 10 – 12</a:t>
            </a:r>
          </a:p>
          <a:p>
            <a:pPr marL="0" indent="0">
              <a:buNone/>
            </a:pPr>
            <a:r>
              <a:rPr lang="cs-CZ" dirty="0" smtClean="0"/>
              <a:t/>
            </a:r>
            <a:br>
              <a:rPr lang="cs-CZ" dirty="0" smtClean="0"/>
            </a:br>
            <a:r>
              <a:rPr lang="cs-CZ" dirty="0"/>
              <a:t>a) metoda dle </a:t>
            </a:r>
            <a:r>
              <a:rPr lang="cs-CZ" dirty="0" err="1"/>
              <a:t>Barrowova</a:t>
            </a:r>
            <a:r>
              <a:rPr lang="cs-CZ" dirty="0"/>
              <a:t> – </a:t>
            </a:r>
            <a:r>
              <a:rPr lang="cs-CZ" dirty="0" smtClean="0"/>
              <a:t>MgCO</a:t>
            </a:r>
            <a:r>
              <a:rPr lang="cs-CZ" baseline="-25000" dirty="0" smtClean="0"/>
              <a:t>3</a:t>
            </a:r>
            <a:r>
              <a:rPr lang="cs-CZ" dirty="0" smtClean="0"/>
              <a:t> </a:t>
            </a:r>
            <a:r>
              <a:rPr lang="cs-CZ" dirty="0"/>
              <a:t>a </a:t>
            </a:r>
            <a:r>
              <a:rPr lang="cs-CZ" dirty="0" smtClean="0"/>
              <a:t>CaCO</a:t>
            </a:r>
            <a:r>
              <a:rPr lang="cs-CZ" baseline="-25000" dirty="0" smtClean="0"/>
              <a:t>3</a:t>
            </a:r>
            <a:r>
              <a:rPr lang="cs-CZ" dirty="0"/>
              <a:t>, </a:t>
            </a:r>
            <a:r>
              <a:rPr lang="cs-CZ" dirty="0" smtClean="0"/>
              <a:t/>
            </a:r>
            <a:br>
              <a:rPr lang="cs-CZ" dirty="0" smtClean="0"/>
            </a:br>
            <a:r>
              <a:rPr lang="cs-CZ" dirty="0"/>
              <a:t>destilovaná voda, CO</a:t>
            </a:r>
            <a:r>
              <a:rPr lang="cs-CZ" baseline="-25000" dirty="0"/>
              <a:t>2</a:t>
            </a:r>
            <a:r>
              <a:rPr lang="cs-CZ" dirty="0"/>
              <a:t> </a:t>
            </a:r>
            <a:r>
              <a:rPr lang="cs-CZ" dirty="0" smtClean="0"/>
              <a:t/>
            </a:r>
            <a:br>
              <a:rPr lang="cs-CZ" dirty="0" smtClean="0"/>
            </a:br>
            <a:r>
              <a:rPr lang="cs-CZ" dirty="0"/>
              <a:t>b) MMMK – </a:t>
            </a:r>
            <a:r>
              <a:rPr lang="cs-CZ" dirty="0" err="1"/>
              <a:t>metoxymagnesiummetylkarbonát</a:t>
            </a:r>
            <a:r>
              <a:rPr lang="cs-CZ" dirty="0"/>
              <a:t> </a:t>
            </a:r>
            <a:r>
              <a:rPr lang="cs-CZ" dirty="0" smtClean="0"/>
              <a:t/>
            </a:r>
            <a:br>
              <a:rPr lang="cs-CZ" dirty="0" smtClean="0"/>
            </a:br>
            <a:r>
              <a:rPr lang="cs-CZ" dirty="0"/>
              <a:t>v metanolu </a:t>
            </a:r>
            <a:r>
              <a:rPr lang="cs-CZ" dirty="0" smtClean="0"/>
              <a:t/>
            </a:r>
            <a:br>
              <a:rPr lang="cs-CZ" dirty="0" smtClean="0"/>
            </a:br>
            <a:r>
              <a:rPr lang="cs-CZ" dirty="0"/>
              <a:t>c) metody hromadného odkyselování – např. </a:t>
            </a:r>
            <a:r>
              <a:rPr lang="cs-CZ" dirty="0" smtClean="0"/>
              <a:t/>
            </a:r>
            <a:br>
              <a:rPr lang="cs-CZ" dirty="0" smtClean="0"/>
            </a:br>
            <a:r>
              <a:rPr lang="cs-CZ" dirty="0" err="1"/>
              <a:t>Bookkeeper</a:t>
            </a:r>
            <a:r>
              <a:rPr lang="cs-CZ" dirty="0"/>
              <a:t> (</a:t>
            </a:r>
            <a:r>
              <a:rPr lang="cs-CZ" dirty="0" err="1"/>
              <a:t>MgO</a:t>
            </a:r>
            <a:r>
              <a:rPr lang="cs-CZ" dirty="0"/>
              <a:t>) </a:t>
            </a:r>
          </a:p>
        </p:txBody>
      </p:sp>
      <p:sp>
        <p:nvSpPr>
          <p:cNvPr id="4" name="Šipka doprava 3"/>
          <p:cNvSpPr/>
          <p:nvPr/>
        </p:nvSpPr>
        <p:spPr>
          <a:xfrm>
            <a:off x="3635896" y="2996952"/>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701187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Odkyselování</a:t>
            </a:r>
            <a:endParaRPr lang="cs-CZ"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56792"/>
            <a:ext cx="4617672"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9696" y="4869160"/>
            <a:ext cx="3993594" cy="646331"/>
          </a:xfrm>
          <a:prstGeom prst="rect">
            <a:avLst/>
          </a:prstGeom>
        </p:spPr>
        <p:txBody>
          <a:bodyPr wrap="none">
            <a:spAutoFit/>
          </a:bodyPr>
          <a:lstStyle/>
          <a:p>
            <a:r>
              <a:rPr lang="cs-CZ" dirty="0" smtClean="0"/>
              <a:t>Foto: Odkyselování na bázi MMMK, foto </a:t>
            </a:r>
            <a:br>
              <a:rPr lang="cs-CZ" dirty="0" smtClean="0"/>
            </a:br>
            <a:r>
              <a:rPr lang="cs-CZ" dirty="0" smtClean="0"/>
              <a:t>Pavel Petr, SUO</a:t>
            </a:r>
            <a:endParaRPr lang="cs-CZ" dirty="0"/>
          </a:p>
        </p:txBody>
      </p:sp>
      <p:pic>
        <p:nvPicPr>
          <p:cNvPr id="9220" name="Picture 4" descr="https://eshop.ceiba.cz/images_content/3924/1334-O-p61264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537702"/>
            <a:ext cx="3488763" cy="465168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411760" y="5913512"/>
            <a:ext cx="2736304" cy="646331"/>
          </a:xfrm>
          <a:prstGeom prst="rect">
            <a:avLst/>
          </a:prstGeom>
          <a:noFill/>
        </p:spPr>
        <p:txBody>
          <a:bodyPr wrap="square" rtlCol="0">
            <a:spAutoFit/>
          </a:bodyPr>
          <a:lstStyle/>
          <a:p>
            <a:r>
              <a:rPr lang="cs-CZ" dirty="0" smtClean="0"/>
              <a:t>Firma </a:t>
            </a:r>
            <a:r>
              <a:rPr lang="cs-CZ" dirty="0" err="1" smtClean="0"/>
              <a:t>Ceiba</a:t>
            </a:r>
            <a:r>
              <a:rPr lang="cs-CZ" dirty="0" smtClean="0"/>
              <a:t>, odkyselování metodou </a:t>
            </a:r>
            <a:r>
              <a:rPr lang="cs-CZ" dirty="0" err="1" smtClean="0"/>
              <a:t>Bookkeeper</a:t>
            </a:r>
            <a:endParaRPr lang="cs-CZ" dirty="0"/>
          </a:p>
        </p:txBody>
      </p:sp>
    </p:spTree>
    <p:extLst>
      <p:ext uri="{BB962C8B-B14F-4D97-AF65-F5344CB8AC3E}">
        <p14:creationId xmlns:p14="http://schemas.microsoft.com/office/powerpoint/2010/main" val="2669574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Bělení</a:t>
            </a:r>
            <a:endParaRPr lang="cs-CZ" dirty="0"/>
          </a:p>
        </p:txBody>
      </p:sp>
      <p:sp>
        <p:nvSpPr>
          <p:cNvPr id="3" name="Zástupný symbol pro obsah 2"/>
          <p:cNvSpPr>
            <a:spLocks noGrp="1"/>
          </p:cNvSpPr>
          <p:nvPr>
            <p:ph idx="1"/>
          </p:nvPr>
        </p:nvSpPr>
        <p:spPr/>
        <p:txBody>
          <a:bodyPr>
            <a:normAutofit fontScale="92500" lnSpcReduction="20000"/>
          </a:bodyPr>
          <a:lstStyle/>
          <a:p>
            <a:r>
              <a:rPr lang="cs-CZ" b="1" dirty="0"/>
              <a:t>Bělení </a:t>
            </a:r>
            <a:r>
              <a:rPr lang="cs-CZ" b="1" dirty="0" smtClean="0"/>
              <a:t>- provádí </a:t>
            </a:r>
            <a:r>
              <a:rPr lang="cs-CZ" b="1" dirty="0"/>
              <a:t>se pouze výjimečně, pokud je velmi ztížena </a:t>
            </a:r>
            <a:r>
              <a:rPr lang="cs-CZ" b="1" dirty="0" err="1"/>
              <a:t>interpretovatelnost</a:t>
            </a:r>
            <a:r>
              <a:rPr lang="cs-CZ" b="1" dirty="0"/>
              <a:t> památky </a:t>
            </a:r>
            <a:endParaRPr lang="cs-CZ" dirty="0"/>
          </a:p>
          <a:p>
            <a:r>
              <a:rPr lang="cs-CZ" dirty="0"/>
              <a:t>-</a:t>
            </a:r>
            <a:r>
              <a:rPr lang="cs-CZ" b="1" dirty="0"/>
              <a:t>Různobarevné plochy, které vznikly následkem plísňového napadení </a:t>
            </a:r>
            <a:endParaRPr lang="cs-CZ" dirty="0"/>
          </a:p>
          <a:p>
            <a:r>
              <a:rPr lang="cs-CZ" dirty="0"/>
              <a:t>-</a:t>
            </a:r>
            <a:r>
              <a:rPr lang="cs-CZ" b="1" dirty="0"/>
              <a:t>Tzv. </a:t>
            </a:r>
            <a:r>
              <a:rPr lang="cs-CZ" b="1" dirty="0" err="1"/>
              <a:t>foxing</a:t>
            </a:r>
            <a:r>
              <a:rPr lang="cs-CZ" b="1" dirty="0"/>
              <a:t> ničící estetickou hodnotu grafických listů </a:t>
            </a:r>
            <a:endParaRPr lang="cs-CZ" dirty="0"/>
          </a:p>
          <a:p>
            <a:r>
              <a:rPr lang="cs-CZ" dirty="0"/>
              <a:t>-</a:t>
            </a:r>
            <a:r>
              <a:rPr lang="cs-CZ" b="1" dirty="0"/>
              <a:t>Skvrny od čaje, rostlinných a živočišných šťáv </a:t>
            </a:r>
            <a:endParaRPr lang="cs-CZ" dirty="0"/>
          </a:p>
          <a:p>
            <a:endParaRPr lang="cs-CZ" dirty="0"/>
          </a:p>
          <a:p>
            <a:r>
              <a:rPr lang="cs-CZ" dirty="0"/>
              <a:t>a)1-2% vodný roztok peroxidu vodíku </a:t>
            </a:r>
          </a:p>
          <a:p>
            <a:r>
              <a:rPr lang="cs-CZ" dirty="0"/>
              <a:t>b)vodný roztok Chloraminu T </a:t>
            </a:r>
          </a:p>
          <a:p>
            <a:endParaRPr lang="cs-CZ" dirty="0"/>
          </a:p>
        </p:txBody>
      </p:sp>
    </p:spTree>
    <p:extLst>
      <p:ext uri="{BB962C8B-B14F-4D97-AF65-F5344CB8AC3E}">
        <p14:creationId xmlns:p14="http://schemas.microsoft.com/office/powerpoint/2010/main" val="2331517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dirty="0" err="1"/>
              <a:t>Doklížení</a:t>
            </a:r>
            <a:r>
              <a:rPr lang="cs-CZ" b="1" dirty="0"/>
              <a:t>, fixace </a:t>
            </a:r>
            <a:endParaRPr lang="cs-CZ" dirty="0"/>
          </a:p>
          <a:p>
            <a:r>
              <a:rPr lang="cs-CZ" dirty="0"/>
              <a:t>Používají se roztoky kvalitních </a:t>
            </a:r>
            <a:r>
              <a:rPr lang="cs-CZ" b="1" dirty="0"/>
              <a:t>želatin </a:t>
            </a:r>
            <a:r>
              <a:rPr lang="cs-CZ" dirty="0"/>
              <a:t>a </a:t>
            </a:r>
            <a:r>
              <a:rPr lang="cs-CZ" b="1" dirty="0"/>
              <a:t>klihů</a:t>
            </a:r>
            <a:r>
              <a:rPr lang="cs-CZ" dirty="0"/>
              <a:t>, příp. éterů celulózy např. </a:t>
            </a:r>
            <a:r>
              <a:rPr lang="cs-CZ" b="1" dirty="0" err="1"/>
              <a:t>Tylose</a:t>
            </a:r>
            <a:r>
              <a:rPr lang="cs-CZ" b="1" dirty="0"/>
              <a:t> H 300, MH 300</a:t>
            </a:r>
            <a:r>
              <a:rPr lang="cs-CZ" dirty="0"/>
              <a:t>, výjimečně syntetické polymery.</a:t>
            </a:r>
          </a:p>
        </p:txBody>
      </p:sp>
    </p:spTree>
    <p:extLst>
      <p:ext uri="{BB962C8B-B14F-4D97-AF65-F5344CB8AC3E}">
        <p14:creationId xmlns:p14="http://schemas.microsoft.com/office/powerpoint/2010/main" val="3490172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Papír v muzejních sbírkách </a:t>
            </a:r>
            <a:endParaRPr lang="cs-CZ" dirty="0"/>
          </a:p>
        </p:txBody>
      </p:sp>
      <p:sp>
        <p:nvSpPr>
          <p:cNvPr id="3" name="Zástupný symbol pro obsah 2"/>
          <p:cNvSpPr>
            <a:spLocks noGrp="1"/>
          </p:cNvSpPr>
          <p:nvPr>
            <p:ph idx="1"/>
          </p:nvPr>
        </p:nvSpPr>
        <p:spPr>
          <a:xfrm>
            <a:off x="435559" y="1196752"/>
            <a:ext cx="8229600" cy="4525963"/>
          </a:xfrm>
        </p:spPr>
        <p:txBody>
          <a:bodyPr/>
          <a:lstStyle/>
          <a:p>
            <a:r>
              <a:rPr lang="cs-CZ" dirty="0" smtClean="0"/>
              <a:t>Listiny, tisky, grafické listy, fotografie, knihy </a:t>
            </a:r>
            <a:br>
              <a:rPr lang="cs-CZ" dirty="0" smtClean="0"/>
            </a:br>
            <a:r>
              <a:rPr lang="cs-CZ" dirty="0" smtClean="0"/>
              <a:t>a obrazy </a:t>
            </a:r>
            <a:endParaRPr lang="cs-CZ" dirty="0"/>
          </a:p>
        </p:txBody>
      </p:sp>
      <p:pic>
        <p:nvPicPr>
          <p:cNvPr id="15364" name="Picture 4" descr="Cornelius Hazart - Kirchen Geschich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60" y="2323537"/>
            <a:ext cx="2974126" cy="240160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435558" y="4744843"/>
            <a:ext cx="3704393" cy="646331"/>
          </a:xfrm>
          <a:prstGeom prst="rect">
            <a:avLst/>
          </a:prstGeom>
        </p:spPr>
        <p:txBody>
          <a:bodyPr wrap="square">
            <a:spAutoFit/>
          </a:bodyPr>
          <a:lstStyle/>
          <a:p>
            <a:r>
              <a:rPr lang="cs-CZ" b="1" dirty="0" err="1" smtClean="0"/>
              <a:t>Kirchen</a:t>
            </a:r>
            <a:r>
              <a:rPr lang="cs-CZ" b="1" dirty="0" smtClean="0"/>
              <a:t> </a:t>
            </a:r>
            <a:r>
              <a:rPr lang="cs-CZ" b="1" dirty="0" err="1" smtClean="0"/>
              <a:t>Geschichte</a:t>
            </a:r>
            <a:endParaRPr lang="cs-CZ" b="1" dirty="0" smtClean="0"/>
          </a:p>
          <a:p>
            <a:r>
              <a:rPr lang="cs-CZ" b="1" dirty="0" err="1" smtClean="0">
                <a:hlinkClick r:id="rId4"/>
              </a:rPr>
              <a:t>Cornelius</a:t>
            </a:r>
            <a:r>
              <a:rPr lang="cs-CZ" b="1" dirty="0" smtClean="0">
                <a:hlinkClick r:id="rId4"/>
              </a:rPr>
              <a:t> </a:t>
            </a:r>
            <a:r>
              <a:rPr lang="cs-CZ" b="1" dirty="0" err="1" smtClean="0">
                <a:hlinkClick r:id="rId4"/>
              </a:rPr>
              <a:t>Hazart</a:t>
            </a:r>
            <a:r>
              <a:rPr lang="cs-CZ" b="1" dirty="0" smtClean="0"/>
              <a:t>, on-line sbírky MG </a:t>
            </a:r>
            <a:endParaRPr lang="cs-CZ" b="1" dirty="0"/>
          </a:p>
        </p:txBody>
      </p:sp>
      <p:pic>
        <p:nvPicPr>
          <p:cNvPr id="15366" name="Picture 6" descr="Siegfried Salm-Reifferscheidt - Sv. Kateři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9686" y="1784982"/>
            <a:ext cx="2791716" cy="210076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3563888" y="3851698"/>
            <a:ext cx="4091627" cy="646331"/>
          </a:xfrm>
          <a:prstGeom prst="rect">
            <a:avLst/>
          </a:prstGeom>
        </p:spPr>
        <p:txBody>
          <a:bodyPr wrap="square">
            <a:spAutoFit/>
          </a:bodyPr>
          <a:lstStyle/>
          <a:p>
            <a:r>
              <a:rPr lang="cs-CZ" b="1" dirty="0" smtClean="0"/>
              <a:t>Sv. Kateřina </a:t>
            </a:r>
            <a:r>
              <a:rPr lang="cs-CZ" b="1" dirty="0" smtClean="0">
                <a:hlinkClick r:id="rId6"/>
              </a:rPr>
              <a:t>Siegfried </a:t>
            </a:r>
            <a:r>
              <a:rPr lang="cs-CZ" b="1" dirty="0" err="1" smtClean="0">
                <a:hlinkClick r:id="rId6"/>
              </a:rPr>
              <a:t>Salm-Reifferscheidt</a:t>
            </a:r>
            <a:r>
              <a:rPr lang="cs-CZ" b="1" dirty="0" smtClean="0"/>
              <a:t>, grafika, on-line sbírky MG </a:t>
            </a:r>
            <a:endParaRPr lang="cs-CZ" b="1" dirty="0"/>
          </a:p>
        </p:txBody>
      </p:sp>
      <p:pic>
        <p:nvPicPr>
          <p:cNvPr id="1536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144" y="4462265"/>
            <a:ext cx="2689101" cy="225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ovéPole 7"/>
          <p:cNvSpPr txBox="1"/>
          <p:nvPr/>
        </p:nvSpPr>
        <p:spPr>
          <a:xfrm>
            <a:off x="4139952" y="5877272"/>
            <a:ext cx="1584176" cy="923330"/>
          </a:xfrm>
          <a:prstGeom prst="rect">
            <a:avLst/>
          </a:prstGeom>
          <a:noFill/>
        </p:spPr>
        <p:txBody>
          <a:bodyPr wrap="square" rtlCol="0">
            <a:spAutoFit/>
          </a:bodyPr>
          <a:lstStyle/>
          <a:p>
            <a:r>
              <a:rPr lang="cs-CZ" dirty="0" smtClean="0"/>
              <a:t>Archiválie, 1931-35, NM, e-sbírky</a:t>
            </a:r>
            <a:endParaRPr lang="cs-CZ" dirty="0"/>
          </a:p>
        </p:txBody>
      </p:sp>
      <p:pic>
        <p:nvPicPr>
          <p:cNvPr id="15369" name="Picture 9" descr="Konstrukce, Plány, Náměstí, Plán, Budov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9615" y="1784982"/>
            <a:ext cx="2771800" cy="184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32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Lepení</a:t>
            </a:r>
            <a:endParaRPr lang="cs-CZ" dirty="0"/>
          </a:p>
        </p:txBody>
      </p:sp>
      <p:sp>
        <p:nvSpPr>
          <p:cNvPr id="3" name="Zástupný symbol pro obsah 2"/>
          <p:cNvSpPr>
            <a:spLocks noGrp="1"/>
          </p:cNvSpPr>
          <p:nvPr>
            <p:ph idx="1"/>
          </p:nvPr>
        </p:nvSpPr>
        <p:spPr/>
        <p:txBody>
          <a:bodyPr>
            <a:normAutofit fontScale="92500" lnSpcReduction="10000"/>
          </a:bodyPr>
          <a:lstStyle/>
          <a:p>
            <a:r>
              <a:rPr lang="cs-CZ" b="1" dirty="0"/>
              <a:t>Lepení </a:t>
            </a:r>
            <a:endParaRPr lang="cs-CZ" dirty="0"/>
          </a:p>
          <a:p>
            <a:r>
              <a:rPr lang="cs-CZ" dirty="0"/>
              <a:t>a)Lepidla přírodní: - </a:t>
            </a:r>
            <a:r>
              <a:rPr lang="cs-CZ" b="1" dirty="0"/>
              <a:t>želatiny </a:t>
            </a:r>
            <a:r>
              <a:rPr lang="cs-CZ" dirty="0"/>
              <a:t>a </a:t>
            </a:r>
            <a:r>
              <a:rPr lang="cs-CZ" b="1" dirty="0"/>
              <a:t>klihy, </a:t>
            </a:r>
            <a:r>
              <a:rPr lang="cs-CZ" dirty="0"/>
              <a:t>případně škrob </a:t>
            </a:r>
          </a:p>
          <a:p>
            <a:r>
              <a:rPr lang="cs-CZ" dirty="0"/>
              <a:t>b)Lepidla syntetická: - </a:t>
            </a:r>
            <a:r>
              <a:rPr lang="cs-CZ" b="1" dirty="0"/>
              <a:t>deriváty celulózy </a:t>
            </a:r>
            <a:r>
              <a:rPr lang="cs-CZ" dirty="0"/>
              <a:t>např. </a:t>
            </a:r>
            <a:r>
              <a:rPr lang="cs-CZ" dirty="0" err="1"/>
              <a:t>metylcelulóza</a:t>
            </a:r>
            <a:r>
              <a:rPr lang="cs-CZ" dirty="0"/>
              <a:t> (</a:t>
            </a:r>
            <a:r>
              <a:rPr lang="cs-CZ" dirty="0" err="1"/>
              <a:t>Methylan</a:t>
            </a:r>
            <a:r>
              <a:rPr lang="cs-CZ" dirty="0"/>
              <a:t>), </a:t>
            </a:r>
            <a:r>
              <a:rPr lang="cs-CZ" dirty="0" err="1"/>
              <a:t>karboxymethylcelulóza</a:t>
            </a:r>
            <a:r>
              <a:rPr lang="cs-CZ" dirty="0"/>
              <a:t> (</a:t>
            </a:r>
            <a:r>
              <a:rPr lang="cs-CZ" dirty="0" err="1"/>
              <a:t>Lovosa</a:t>
            </a:r>
            <a:r>
              <a:rPr lang="cs-CZ" dirty="0"/>
              <a:t>), </a:t>
            </a:r>
            <a:r>
              <a:rPr lang="cs-CZ" dirty="0" err="1"/>
              <a:t>hydroxypropylcelulóza</a:t>
            </a:r>
            <a:r>
              <a:rPr lang="cs-CZ" dirty="0"/>
              <a:t> (</a:t>
            </a:r>
            <a:r>
              <a:rPr lang="cs-CZ" dirty="0" err="1"/>
              <a:t>Tylose</a:t>
            </a:r>
            <a:r>
              <a:rPr lang="cs-CZ" dirty="0"/>
              <a:t> MH 1000) - </a:t>
            </a:r>
            <a:r>
              <a:rPr lang="cs-CZ" b="1" dirty="0"/>
              <a:t>výjimečně modifikované </a:t>
            </a:r>
            <a:r>
              <a:rPr lang="cs-CZ" b="1" dirty="0" err="1"/>
              <a:t>polyakrylátové</a:t>
            </a:r>
            <a:r>
              <a:rPr lang="cs-CZ" b="1" dirty="0"/>
              <a:t> disperze </a:t>
            </a:r>
            <a:r>
              <a:rPr lang="cs-CZ" dirty="0"/>
              <a:t>/</a:t>
            </a:r>
            <a:r>
              <a:rPr lang="cs-CZ" dirty="0" err="1"/>
              <a:t>Sokrat</a:t>
            </a:r>
            <a:r>
              <a:rPr lang="cs-CZ" dirty="0"/>
              <a:t> 6492/. </a:t>
            </a:r>
          </a:p>
          <a:p>
            <a:r>
              <a:rPr lang="cs-CZ" b="1" dirty="0"/>
              <a:t>c)Nevhodná lepidla: </a:t>
            </a:r>
            <a:r>
              <a:rPr lang="cs-CZ" dirty="0"/>
              <a:t>-PVAC disperze - rostlinné gumy </a:t>
            </a:r>
          </a:p>
          <a:p>
            <a:endParaRPr lang="cs-CZ" dirty="0"/>
          </a:p>
        </p:txBody>
      </p:sp>
    </p:spTree>
    <p:extLst>
      <p:ext uri="{BB962C8B-B14F-4D97-AF65-F5344CB8AC3E}">
        <p14:creationId xmlns:p14="http://schemas.microsoft.com/office/powerpoint/2010/main" val="1967861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Restaurování</a:t>
            </a:r>
            <a:endParaRPr lang="cs-CZ" dirty="0"/>
          </a:p>
        </p:txBody>
      </p:sp>
      <p:sp>
        <p:nvSpPr>
          <p:cNvPr id="3" name="Zástupný symbol pro obsah 2"/>
          <p:cNvSpPr>
            <a:spLocks noGrp="1"/>
          </p:cNvSpPr>
          <p:nvPr>
            <p:ph idx="1"/>
          </p:nvPr>
        </p:nvSpPr>
        <p:spPr>
          <a:xfrm>
            <a:off x="457200" y="1268760"/>
            <a:ext cx="8229600" cy="4857403"/>
          </a:xfrm>
        </p:spPr>
        <p:txBody>
          <a:bodyPr>
            <a:normAutofit fontScale="92500" lnSpcReduction="10000"/>
          </a:bodyPr>
          <a:lstStyle/>
          <a:p>
            <a:endParaRPr lang="cs-CZ" dirty="0"/>
          </a:p>
          <a:p>
            <a:r>
              <a:rPr lang="cs-CZ" b="1" dirty="0"/>
              <a:t>Opravy trhlin </a:t>
            </a:r>
            <a:r>
              <a:rPr lang="cs-CZ" dirty="0"/>
              <a:t>(lepící pásky </a:t>
            </a:r>
            <a:r>
              <a:rPr lang="cs-CZ" dirty="0" err="1"/>
              <a:t>Filmoplast</a:t>
            </a:r>
            <a:r>
              <a:rPr lang="cs-CZ" dirty="0"/>
              <a:t> P, </a:t>
            </a:r>
            <a:r>
              <a:rPr lang="cs-CZ" dirty="0" err="1"/>
              <a:t>Filmoplast</a:t>
            </a:r>
            <a:r>
              <a:rPr lang="cs-CZ" dirty="0"/>
              <a:t> R, papírové záplaty z různých gramáží japonských papírů, příp. dobové papíry); alternativně součástí </a:t>
            </a:r>
            <a:r>
              <a:rPr lang="cs-CZ" dirty="0" err="1"/>
              <a:t>rekonzervačního</a:t>
            </a:r>
            <a:r>
              <a:rPr lang="cs-CZ" dirty="0"/>
              <a:t> zásahu </a:t>
            </a:r>
          </a:p>
          <a:p>
            <a:r>
              <a:rPr lang="cs-CZ" b="1" dirty="0"/>
              <a:t>b)Doplňování chybějících míst doléváním papíroviny </a:t>
            </a:r>
            <a:r>
              <a:rPr lang="cs-CZ" dirty="0"/>
              <a:t>(plošné, lokální) </a:t>
            </a:r>
          </a:p>
          <a:p>
            <a:r>
              <a:rPr lang="cs-CZ" b="1" dirty="0"/>
              <a:t>c)</a:t>
            </a:r>
            <a:r>
              <a:rPr lang="cs-CZ" b="1" dirty="0" err="1"/>
              <a:t>Skeletizace</a:t>
            </a:r>
            <a:r>
              <a:rPr lang="cs-CZ" b="1" dirty="0"/>
              <a:t> </a:t>
            </a:r>
            <a:r>
              <a:rPr lang="cs-CZ" dirty="0"/>
              <a:t>(japonský papír) </a:t>
            </a:r>
          </a:p>
          <a:p>
            <a:r>
              <a:rPr lang="cs-CZ" b="1" dirty="0"/>
              <a:t>d)Podlepování velkých formátů </a:t>
            </a:r>
            <a:r>
              <a:rPr lang="cs-CZ" dirty="0" smtClean="0"/>
              <a:t>(plátno, nekyselý papír, více vrstev japonského papíru)</a:t>
            </a:r>
            <a:endParaRPr lang="cs-CZ" dirty="0"/>
          </a:p>
          <a:p>
            <a:endParaRPr lang="cs-CZ" dirty="0"/>
          </a:p>
        </p:txBody>
      </p:sp>
    </p:spTree>
    <p:extLst>
      <p:ext uri="{BB962C8B-B14F-4D97-AF65-F5344CB8AC3E}">
        <p14:creationId xmlns:p14="http://schemas.microsoft.com/office/powerpoint/2010/main" val="41428188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Oprava trhlin</a:t>
            </a:r>
            <a:endParaRPr lang="cs-CZ" dirty="0"/>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9552" y="1412776"/>
            <a:ext cx="603765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804248" y="5157192"/>
            <a:ext cx="2339752" cy="369332"/>
          </a:xfrm>
          <a:prstGeom prst="rect">
            <a:avLst/>
          </a:prstGeom>
          <a:noFill/>
        </p:spPr>
        <p:txBody>
          <a:bodyPr wrap="square" rtlCol="0">
            <a:spAutoFit/>
          </a:bodyPr>
          <a:lstStyle/>
          <a:p>
            <a:r>
              <a:rPr lang="cs-CZ" dirty="0" smtClean="0"/>
              <a:t>Foto: Pavel Petr, SUO</a:t>
            </a:r>
            <a:endParaRPr lang="cs-CZ" dirty="0"/>
          </a:p>
        </p:txBody>
      </p:sp>
    </p:spTree>
    <p:extLst>
      <p:ext uri="{BB962C8B-B14F-4D97-AF65-F5344CB8AC3E}">
        <p14:creationId xmlns:p14="http://schemas.microsoft.com/office/powerpoint/2010/main" val="3387466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Dolévání papíroviny</a:t>
            </a:r>
            <a:endParaRPr lang="cs-CZ"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1412776"/>
            <a:ext cx="4339953" cy="29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299" y="2924944"/>
            <a:ext cx="5148634" cy="327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95536" y="4562155"/>
            <a:ext cx="2146357" cy="369332"/>
          </a:xfrm>
          <a:prstGeom prst="rect">
            <a:avLst/>
          </a:prstGeom>
        </p:spPr>
        <p:txBody>
          <a:bodyPr wrap="none">
            <a:spAutoFit/>
          </a:bodyPr>
          <a:lstStyle/>
          <a:p>
            <a:r>
              <a:rPr lang="cs-CZ" dirty="0" smtClean="0"/>
              <a:t>Foto: Pavel Petr, SUO</a:t>
            </a:r>
            <a:endParaRPr lang="cs-CZ" dirty="0"/>
          </a:p>
        </p:txBody>
      </p:sp>
    </p:spTree>
    <p:extLst>
      <p:ext uri="{BB962C8B-B14F-4D97-AF65-F5344CB8AC3E}">
        <p14:creationId xmlns:p14="http://schemas.microsoft.com/office/powerpoint/2010/main" val="2159328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Adjustace památky</a:t>
            </a:r>
            <a:endParaRPr lang="cs-CZ"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96752"/>
            <a:ext cx="7236296" cy="4750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827584" y="6350751"/>
            <a:ext cx="2146357" cy="369332"/>
          </a:xfrm>
          <a:prstGeom prst="rect">
            <a:avLst/>
          </a:prstGeom>
        </p:spPr>
        <p:txBody>
          <a:bodyPr wrap="none">
            <a:spAutoFit/>
          </a:bodyPr>
          <a:lstStyle/>
          <a:p>
            <a:r>
              <a:rPr lang="cs-CZ" dirty="0" smtClean="0"/>
              <a:t>Foto: Pavel Petr, SUO</a:t>
            </a:r>
            <a:endParaRPr lang="cs-CZ" dirty="0"/>
          </a:p>
        </p:txBody>
      </p:sp>
    </p:spTree>
    <p:extLst>
      <p:ext uri="{BB962C8B-B14F-4D97-AF65-F5344CB8AC3E}">
        <p14:creationId xmlns:p14="http://schemas.microsoft.com/office/powerpoint/2010/main" val="4098688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Uchovávání v depozitářích</a:t>
            </a:r>
            <a:endParaRPr lang="cs-CZ" dirty="0"/>
          </a:p>
        </p:txBody>
      </p:sp>
      <p:pic>
        <p:nvPicPr>
          <p:cNvPr id="1026" name="Picture 2" descr="Two bo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97221"/>
            <a:ext cx="3312368" cy="35378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485" y="1260937"/>
            <a:ext cx="3850729" cy="236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5649" y="3789040"/>
            <a:ext cx="3600400" cy="2693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702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Manipulace</a:t>
            </a:r>
            <a:endParaRPr lang="cs-CZ"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3578792" cy="2482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90058"/>
            <a:ext cx="3490689" cy="252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ahnutá šipka nahoru 7"/>
          <p:cNvSpPr/>
          <p:nvPr/>
        </p:nvSpPr>
        <p:spPr>
          <a:xfrm>
            <a:off x="3963924" y="4466525"/>
            <a:ext cx="1216152" cy="7315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9" name="Násobení 8"/>
          <p:cNvSpPr/>
          <p:nvPr/>
        </p:nvSpPr>
        <p:spPr>
          <a:xfrm>
            <a:off x="1763688" y="4231109"/>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6829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Vystavování</a:t>
            </a:r>
            <a:endParaRPr lang="cs-CZ" dirty="0"/>
          </a:p>
        </p:txBody>
      </p:sp>
      <p:pic>
        <p:nvPicPr>
          <p:cNvPr id="3074" name="Picture 2" descr="Closed book on st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40768"/>
            <a:ext cx="26670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upport for an open book, holding the front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412776"/>
            <a:ext cx="4712443" cy="23225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ok supported by V-shape f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005064"/>
            <a:ext cx="3024336" cy="235466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136379" y="5196114"/>
            <a:ext cx="4572000" cy="646331"/>
          </a:xfrm>
          <a:prstGeom prst="rect">
            <a:avLst/>
          </a:prstGeom>
        </p:spPr>
        <p:txBody>
          <a:bodyPr>
            <a:spAutoFit/>
          </a:bodyPr>
          <a:lstStyle/>
          <a:p>
            <a:r>
              <a:rPr lang="en-US" b="1" dirty="0" smtClean="0"/>
              <a:t>Display Methods for Books – Canadian Conservation Institute (CCI) Notes 11/8</a:t>
            </a:r>
            <a:endParaRPr lang="en-US" b="1" dirty="0"/>
          </a:p>
        </p:txBody>
      </p:sp>
    </p:spTree>
    <p:extLst>
      <p:ext uri="{BB962C8B-B14F-4D97-AF65-F5344CB8AC3E}">
        <p14:creationId xmlns:p14="http://schemas.microsoft.com/office/powerpoint/2010/main" val="1696694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Doporučené klima</a:t>
            </a:r>
            <a:endParaRPr lang="cs-CZ" dirty="0"/>
          </a:p>
        </p:txBody>
      </p:sp>
      <p:sp>
        <p:nvSpPr>
          <p:cNvPr id="3" name="Zástupný symbol pro obsah 2"/>
          <p:cNvSpPr>
            <a:spLocks noGrp="1"/>
          </p:cNvSpPr>
          <p:nvPr>
            <p:ph idx="1"/>
          </p:nvPr>
        </p:nvSpPr>
        <p:spPr/>
        <p:txBody>
          <a:bodyPr>
            <a:normAutofit/>
          </a:bodyPr>
          <a:lstStyle/>
          <a:p>
            <a:r>
              <a:rPr lang="cs-CZ" sz="2000" dirty="0"/>
              <a:t>Optimální RV pro dlouhodobé uchování knih je 55 %. Tolerovány jsou hodnoty RV mezi 45–60 %. Při vyšších hodnotách relativní vlhkosti se zvyšuje pravděpodobnost mikrobiálního napadení plísněmi a bakteriemi, a hrozí hydrolytický rozklad papíru. Při nižších hodnotách relativní vlhkosti pod 40 % se snižují mechanické vlastnosti papíru, a ten křehne, láme se a rozpadá se. </a:t>
            </a:r>
            <a:endParaRPr lang="cs-CZ" sz="2000" dirty="0" smtClean="0"/>
          </a:p>
          <a:p>
            <a:r>
              <a:rPr lang="cs-CZ" sz="2000" dirty="0" smtClean="0"/>
              <a:t>Doporučenou </a:t>
            </a:r>
            <a:r>
              <a:rPr lang="cs-CZ" sz="2000" dirty="0"/>
              <a:t>hodnotou teploty vzduchu pro knihovní fondy je teplota 18±2 °C. </a:t>
            </a:r>
          </a:p>
          <a:p>
            <a:endParaRPr lang="cs-CZ" sz="2000" dirty="0"/>
          </a:p>
          <a:p>
            <a:r>
              <a:rPr lang="cs-CZ" sz="2000" i="1" dirty="0" smtClean="0"/>
              <a:t>Standard: ISO/DIS 11799</a:t>
            </a:r>
          </a:p>
          <a:p>
            <a:endParaRPr lang="cs-CZ" sz="2000" dirty="0"/>
          </a:p>
          <a:p>
            <a:r>
              <a:rPr lang="cs-CZ" sz="2000" dirty="0" smtClean="0"/>
              <a:t>Zdroj: </a:t>
            </a:r>
            <a:r>
              <a:rPr lang="pt-BR" sz="2000" dirty="0" smtClean="0"/>
              <a:t> </a:t>
            </a:r>
            <a:r>
              <a:rPr lang="cs-CZ" sz="2000" dirty="0" smtClean="0"/>
              <a:t>Petra Vávrová, </a:t>
            </a:r>
            <a:r>
              <a:rPr lang="pt-BR" sz="2000" b="1" dirty="0" smtClean="0"/>
              <a:t>Preventivní </a:t>
            </a:r>
            <a:r>
              <a:rPr lang="pt-BR" sz="2000" b="1" dirty="0"/>
              <a:t>péče o knihovní </a:t>
            </a:r>
            <a:r>
              <a:rPr lang="pt-BR" sz="2000" b="1" dirty="0" smtClean="0"/>
              <a:t>fondy</a:t>
            </a:r>
            <a:r>
              <a:rPr lang="cs-CZ" sz="2000" b="1" dirty="0" smtClean="0"/>
              <a:t>, </a:t>
            </a:r>
            <a:r>
              <a:rPr lang="cs-CZ" sz="2000" dirty="0" smtClean="0"/>
              <a:t>Studijní </a:t>
            </a:r>
            <a:r>
              <a:rPr lang="cs-CZ" sz="2000" dirty="0"/>
              <a:t>text </a:t>
            </a:r>
            <a:r>
              <a:rPr lang="cs-CZ" sz="2000" dirty="0" smtClean="0"/>
              <a:t>2019.</a:t>
            </a:r>
            <a:endParaRPr lang="cs-CZ" sz="2000" dirty="0"/>
          </a:p>
        </p:txBody>
      </p:sp>
    </p:spTree>
    <p:extLst>
      <p:ext uri="{BB962C8B-B14F-4D97-AF65-F5344CB8AC3E}">
        <p14:creationId xmlns:p14="http://schemas.microsoft.com/office/powerpoint/2010/main" val="22245305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Vystavení papírových předmětů</a:t>
            </a:r>
            <a:endParaRPr lang="cs-CZ" dirty="0"/>
          </a:p>
        </p:txBody>
      </p:sp>
      <p:sp>
        <p:nvSpPr>
          <p:cNvPr id="3" name="Zástupný symbol pro obsah 2"/>
          <p:cNvSpPr>
            <a:spLocks noGrp="1"/>
          </p:cNvSpPr>
          <p:nvPr>
            <p:ph idx="1"/>
          </p:nvPr>
        </p:nvSpPr>
        <p:spPr/>
        <p:txBody>
          <a:bodyPr/>
          <a:lstStyle/>
          <a:p>
            <a:r>
              <a:rPr lang="cs-CZ" b="1" dirty="0" smtClean="0"/>
              <a:t>Intenzita </a:t>
            </a:r>
            <a:r>
              <a:rPr lang="cs-CZ" b="1" dirty="0"/>
              <a:t>osvětlení </a:t>
            </a:r>
            <a:r>
              <a:rPr lang="cs-CZ" dirty="0"/>
              <a:t>– citlivé do 50 </a:t>
            </a:r>
            <a:r>
              <a:rPr lang="cs-CZ" dirty="0" err="1"/>
              <a:t>lx</a:t>
            </a:r>
            <a:r>
              <a:rPr lang="cs-CZ" dirty="0"/>
              <a:t> </a:t>
            </a:r>
            <a:r>
              <a:rPr lang="cs-CZ" sz="2800" dirty="0"/>
              <a:t>(iluminované rukopisy, kolorované grafiky  a mapy, dokumenty s novodobými inkousty, dřevitý papír</a:t>
            </a:r>
            <a:r>
              <a:rPr lang="cs-CZ" sz="2800" dirty="0" smtClean="0"/>
              <a:t>), </a:t>
            </a:r>
            <a:r>
              <a:rPr lang="cs-CZ" dirty="0" smtClean="0"/>
              <a:t>ostatní papírové předměty do 150 </a:t>
            </a:r>
            <a:r>
              <a:rPr lang="cs-CZ" dirty="0" err="1" smtClean="0"/>
              <a:t>lx</a:t>
            </a:r>
            <a:endParaRPr lang="cs-CZ" dirty="0" smtClean="0"/>
          </a:p>
          <a:p>
            <a:r>
              <a:rPr lang="cs-CZ" sz="2800" dirty="0" smtClean="0"/>
              <a:t>Osvětlení v jednom roce – </a:t>
            </a:r>
            <a:r>
              <a:rPr lang="cs-CZ" sz="2800" dirty="0" err="1" smtClean="0"/>
              <a:t>max</a:t>
            </a:r>
            <a:r>
              <a:rPr lang="cs-CZ" sz="2800" dirty="0" smtClean="0"/>
              <a:t> 50 000 </a:t>
            </a:r>
            <a:r>
              <a:rPr lang="cs-CZ" sz="2800" dirty="0" err="1" smtClean="0"/>
              <a:t>lx.h</a:t>
            </a:r>
            <a:endParaRPr lang="cs-CZ" sz="2800" dirty="0" smtClean="0"/>
          </a:p>
          <a:p>
            <a:endParaRPr lang="cs-CZ" sz="2800" dirty="0"/>
          </a:p>
          <a:p>
            <a:r>
              <a:rPr lang="cs-CZ" sz="2800" dirty="0"/>
              <a:t>T</a:t>
            </a:r>
            <a:r>
              <a:rPr lang="cs-CZ" sz="2800" dirty="0" smtClean="0"/>
              <a:t>eplota:</a:t>
            </a:r>
          </a:p>
          <a:p>
            <a:r>
              <a:rPr lang="cs-CZ" sz="2800" dirty="0" smtClean="0"/>
              <a:t>Relativní vlhkost</a:t>
            </a:r>
          </a:p>
          <a:p>
            <a:endParaRPr lang="cs-CZ" sz="2800" dirty="0"/>
          </a:p>
          <a:p>
            <a:endParaRPr lang="cs-CZ" sz="2800" dirty="0"/>
          </a:p>
          <a:p>
            <a:endParaRPr lang="cs-CZ" dirty="0"/>
          </a:p>
        </p:txBody>
      </p:sp>
    </p:spTree>
    <p:extLst>
      <p:ext uri="{BB962C8B-B14F-4D97-AF65-F5344CB8AC3E}">
        <p14:creationId xmlns:p14="http://schemas.microsoft.com/office/powerpoint/2010/main" val="2992814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54330"/>
            <a:ext cx="8229600" cy="1143000"/>
          </a:xfrm>
        </p:spPr>
        <p:txBody>
          <a:bodyPr/>
          <a:lstStyle/>
          <a:p>
            <a:r>
              <a:rPr lang="cs-CZ" dirty="0" smtClean="0"/>
              <a:t>Papír – historie a složení</a:t>
            </a:r>
            <a:endParaRPr lang="cs-CZ" dirty="0"/>
          </a:p>
        </p:txBody>
      </p:sp>
      <p:sp>
        <p:nvSpPr>
          <p:cNvPr id="4" name="Obdélník 3"/>
          <p:cNvSpPr/>
          <p:nvPr/>
        </p:nvSpPr>
        <p:spPr>
          <a:xfrm>
            <a:off x="539552" y="1340768"/>
            <a:ext cx="7992888" cy="4093428"/>
          </a:xfrm>
          <a:prstGeom prst="rect">
            <a:avLst/>
          </a:prstGeom>
        </p:spPr>
        <p:txBody>
          <a:bodyPr wrap="square">
            <a:spAutoFit/>
          </a:bodyPr>
          <a:lstStyle/>
          <a:p>
            <a:r>
              <a:rPr lang="pl-PL" sz="2000" b="1" dirty="0"/>
              <a:t>Suroviny na výrobu papíru do </a:t>
            </a:r>
            <a:r>
              <a:rPr lang="pl-PL" sz="2000" b="1" dirty="0" smtClean="0"/>
              <a:t>18. </a:t>
            </a:r>
            <a:r>
              <a:rPr lang="pl-PL" sz="2000" b="1" dirty="0"/>
              <a:t>století:</a:t>
            </a:r>
          </a:p>
          <a:p>
            <a:r>
              <a:rPr lang="cs-CZ" sz="2000" dirty="0"/>
              <a:t>• </a:t>
            </a:r>
            <a:r>
              <a:rPr lang="cs-CZ" sz="2000" dirty="0" smtClean="0"/>
              <a:t>Konopí</a:t>
            </a:r>
          </a:p>
          <a:p>
            <a:pPr marL="285750" indent="-285750">
              <a:buFont typeface="Arial" panose="020B0604020202020204" pitchFamily="34" charset="0"/>
              <a:buChar char="•"/>
            </a:pPr>
            <a:r>
              <a:rPr lang="cs-CZ" sz="2000" dirty="0" smtClean="0"/>
              <a:t>hedvábí</a:t>
            </a:r>
            <a:endParaRPr lang="cs-CZ" sz="2000" dirty="0"/>
          </a:p>
          <a:p>
            <a:r>
              <a:rPr lang="cs-CZ" sz="2000" dirty="0"/>
              <a:t>• Lněné pláto</a:t>
            </a:r>
          </a:p>
          <a:p>
            <a:r>
              <a:rPr lang="cs-CZ" sz="2000" dirty="0"/>
              <a:t>• Bavlněná tkanina</a:t>
            </a:r>
          </a:p>
          <a:p>
            <a:r>
              <a:rPr lang="cs-CZ" sz="2000" dirty="0"/>
              <a:t>• Rostlinné </a:t>
            </a:r>
            <a:r>
              <a:rPr lang="cs-CZ" sz="2000" dirty="0" smtClean="0"/>
              <a:t>klihy (+ škrob)</a:t>
            </a:r>
          </a:p>
          <a:p>
            <a:endParaRPr lang="cs-CZ" sz="2000" dirty="0"/>
          </a:p>
          <a:p>
            <a:r>
              <a:rPr lang="pl-PL" sz="2000" b="1" dirty="0"/>
              <a:t>Suroviny na výrobu papíru od </a:t>
            </a:r>
            <a:r>
              <a:rPr lang="pl-PL" sz="2000" b="1" dirty="0" smtClean="0"/>
              <a:t>19. století:</a:t>
            </a:r>
            <a:endParaRPr lang="pl-PL" sz="2000" b="1" dirty="0"/>
          </a:p>
          <a:p>
            <a:r>
              <a:rPr lang="cs-CZ" sz="2000" dirty="0"/>
              <a:t>• Dřevní </a:t>
            </a:r>
            <a:r>
              <a:rPr lang="cs-CZ" sz="2000" dirty="0" smtClean="0"/>
              <a:t>hmota, buničina (lignin)</a:t>
            </a:r>
            <a:endParaRPr lang="cs-CZ" sz="2000" dirty="0"/>
          </a:p>
          <a:p>
            <a:r>
              <a:rPr lang="cs-CZ" sz="2000" dirty="0"/>
              <a:t>• </a:t>
            </a:r>
            <a:r>
              <a:rPr lang="cs-CZ" sz="2000" dirty="0" smtClean="0"/>
              <a:t>Kalafuno‐kamencové </a:t>
            </a:r>
            <a:r>
              <a:rPr lang="cs-CZ" sz="2000" dirty="0"/>
              <a:t>klížidlo (proti rozpíjení tiskových barev nebo inkoustu </a:t>
            </a:r>
            <a:r>
              <a:rPr lang="cs-CZ" sz="2000" dirty="0" smtClean="0"/>
              <a:t>a proti </a:t>
            </a:r>
            <a:r>
              <a:rPr lang="cs-CZ" sz="2000" dirty="0"/>
              <a:t>průsvitnosti</a:t>
            </a:r>
            <a:r>
              <a:rPr lang="cs-CZ" sz="2000" dirty="0" smtClean="0"/>
              <a:t>) – kyselé klížení zvyšuje degradaci celulózových vláken</a:t>
            </a:r>
            <a:endParaRPr lang="cs-CZ" sz="2000" dirty="0"/>
          </a:p>
          <a:p>
            <a:r>
              <a:rPr lang="cs-CZ" sz="2000" dirty="0"/>
              <a:t>• A další sloučeniny zlepšující vlastnosti </a:t>
            </a:r>
            <a:r>
              <a:rPr lang="cs-CZ" sz="2000" dirty="0" smtClean="0"/>
              <a:t>papíru (vosky, barviva, plniva, …)</a:t>
            </a:r>
            <a:endParaRPr lang="cs-CZ" sz="2000" dirty="0"/>
          </a:p>
        </p:txBody>
      </p:sp>
    </p:spTree>
    <p:extLst>
      <p:ext uri="{BB962C8B-B14F-4D97-AF65-F5344CB8AC3E}">
        <p14:creationId xmlns:p14="http://schemas.microsoft.com/office/powerpoint/2010/main" val="8100078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Polutanty</a:t>
            </a:r>
            <a:endParaRPr lang="cs-CZ" dirty="0"/>
          </a:p>
        </p:txBody>
      </p:sp>
      <p:sp>
        <p:nvSpPr>
          <p:cNvPr id="4" name="Obdélník 3"/>
          <p:cNvSpPr/>
          <p:nvPr/>
        </p:nvSpPr>
        <p:spPr>
          <a:xfrm>
            <a:off x="1043608" y="1988840"/>
            <a:ext cx="5814392" cy="3139321"/>
          </a:xfrm>
          <a:prstGeom prst="rect">
            <a:avLst/>
          </a:prstGeom>
        </p:spPr>
        <p:txBody>
          <a:bodyPr wrap="square">
            <a:spAutoFit/>
          </a:bodyPr>
          <a:lstStyle/>
          <a:p>
            <a:r>
              <a:rPr lang="cs-CZ" b="1" dirty="0"/>
              <a:t>Druh vzdušného polutantu </a:t>
            </a:r>
            <a:r>
              <a:rPr lang="cs-CZ" dirty="0"/>
              <a:t>	</a:t>
            </a:r>
            <a:r>
              <a:rPr lang="cs-CZ" b="1" dirty="0"/>
              <a:t>Přípustná koncentrace </a:t>
            </a:r>
            <a:r>
              <a:rPr lang="el-GR" b="1" dirty="0" smtClean="0"/>
              <a:t>μ</a:t>
            </a:r>
            <a:r>
              <a:rPr lang="cs-CZ" b="1" dirty="0" smtClean="0"/>
              <a:t>g.m-3</a:t>
            </a:r>
            <a:r>
              <a:rPr lang="cs-CZ" dirty="0" smtClean="0"/>
              <a:t> </a:t>
            </a:r>
            <a:r>
              <a:rPr lang="cs-CZ" dirty="0"/>
              <a:t>	</a:t>
            </a:r>
          </a:p>
          <a:p>
            <a:r>
              <a:rPr lang="cs-CZ" dirty="0"/>
              <a:t>SO</a:t>
            </a:r>
            <a:r>
              <a:rPr lang="cs-CZ" baseline="-25000" dirty="0"/>
              <a:t>2</a:t>
            </a:r>
            <a:r>
              <a:rPr lang="cs-CZ" dirty="0"/>
              <a:t> 	</a:t>
            </a:r>
            <a:r>
              <a:rPr lang="cs-CZ" dirty="0" smtClean="0"/>
              <a:t>&lt; </a:t>
            </a:r>
            <a:r>
              <a:rPr lang="cs-CZ" dirty="0"/>
              <a:t>1 	</a:t>
            </a:r>
          </a:p>
          <a:p>
            <a:r>
              <a:rPr lang="cs-CZ" dirty="0" err="1"/>
              <a:t>NOx</a:t>
            </a:r>
            <a:r>
              <a:rPr lang="cs-CZ" dirty="0"/>
              <a:t> 	 &lt;</a:t>
            </a:r>
            <a:r>
              <a:rPr lang="cs-CZ" dirty="0" smtClean="0"/>
              <a:t> </a:t>
            </a:r>
            <a:r>
              <a:rPr lang="cs-CZ" dirty="0"/>
              <a:t>5 	</a:t>
            </a:r>
          </a:p>
          <a:p>
            <a:r>
              <a:rPr lang="cs-CZ" dirty="0"/>
              <a:t>O3 	 &lt;</a:t>
            </a:r>
            <a:r>
              <a:rPr lang="cs-CZ" dirty="0" smtClean="0"/>
              <a:t> </a:t>
            </a:r>
            <a:r>
              <a:rPr lang="cs-CZ" dirty="0"/>
              <a:t>25 	</a:t>
            </a:r>
          </a:p>
          <a:p>
            <a:r>
              <a:rPr lang="cs-CZ" dirty="0"/>
              <a:t>CO2 	 &lt;</a:t>
            </a:r>
            <a:r>
              <a:rPr lang="cs-CZ" dirty="0" smtClean="0"/>
              <a:t> </a:t>
            </a:r>
            <a:r>
              <a:rPr lang="cs-CZ" dirty="0"/>
              <a:t>4,5 	</a:t>
            </a:r>
          </a:p>
          <a:p>
            <a:r>
              <a:rPr lang="cs-CZ" dirty="0" err="1"/>
              <a:t>HCl</a:t>
            </a:r>
            <a:r>
              <a:rPr lang="cs-CZ" dirty="0"/>
              <a:t>, CH3COOH, HCHO </a:t>
            </a:r>
            <a:r>
              <a:rPr lang="cs-CZ" dirty="0" smtClean="0"/>
              <a:t>nutnost </a:t>
            </a:r>
            <a:r>
              <a:rPr lang="cs-CZ" dirty="0"/>
              <a:t>pravidelné kontroly 	</a:t>
            </a:r>
          </a:p>
          <a:p>
            <a:r>
              <a:rPr lang="cs-CZ" dirty="0"/>
              <a:t>jemné prachové částice 	 &lt;</a:t>
            </a:r>
            <a:r>
              <a:rPr lang="cs-CZ" dirty="0" smtClean="0"/>
              <a:t> </a:t>
            </a:r>
            <a:r>
              <a:rPr lang="cs-CZ" dirty="0"/>
              <a:t>75 	</a:t>
            </a:r>
            <a:endParaRPr lang="cs-CZ" dirty="0" smtClean="0"/>
          </a:p>
          <a:p>
            <a:endParaRPr lang="cs-CZ" dirty="0"/>
          </a:p>
          <a:p>
            <a:r>
              <a:rPr lang="cs-CZ" i="1" dirty="0"/>
              <a:t>ISO/DIS 11799 „Informace a dokumentace – Požadavky na ukládání archivních a knihovních dokumentů“)</a:t>
            </a:r>
            <a:endParaRPr lang="cs-CZ" dirty="0"/>
          </a:p>
        </p:txBody>
      </p:sp>
    </p:spTree>
    <p:extLst>
      <p:ext uri="{BB962C8B-B14F-4D97-AF65-F5344CB8AC3E}">
        <p14:creationId xmlns:p14="http://schemas.microsoft.com/office/powerpoint/2010/main" val="1926095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Použité zdroje</a:t>
            </a:r>
            <a:endParaRPr lang="cs-CZ" dirty="0"/>
          </a:p>
        </p:txBody>
      </p:sp>
      <p:sp>
        <p:nvSpPr>
          <p:cNvPr id="3" name="Zástupný symbol pro obsah 2"/>
          <p:cNvSpPr>
            <a:spLocks noGrp="1"/>
          </p:cNvSpPr>
          <p:nvPr>
            <p:ph idx="1"/>
          </p:nvPr>
        </p:nvSpPr>
        <p:spPr/>
        <p:txBody>
          <a:bodyPr>
            <a:normAutofit fontScale="25000" lnSpcReduction="20000"/>
          </a:bodyPr>
          <a:lstStyle/>
          <a:p>
            <a:endParaRPr lang="cs-CZ" dirty="0"/>
          </a:p>
          <a:p>
            <a:r>
              <a:rPr lang="cs-CZ" sz="5600" dirty="0" smtClean="0"/>
              <a:t>Pavel Petr:</a:t>
            </a:r>
            <a:r>
              <a:rPr lang="pt-BR" sz="5600" dirty="0" smtClean="0"/>
              <a:t> </a:t>
            </a:r>
            <a:r>
              <a:rPr lang="pt-BR" sz="5600" b="1" dirty="0"/>
              <a:t>Praxe: konzervace a restaurování dřeva a </a:t>
            </a:r>
            <a:r>
              <a:rPr lang="pt-BR" sz="5600" b="1" dirty="0" smtClean="0"/>
              <a:t>papíru</a:t>
            </a:r>
            <a:r>
              <a:rPr lang="cs-CZ" sz="5600" b="1" dirty="0" smtClean="0"/>
              <a:t> - </a:t>
            </a:r>
            <a:r>
              <a:rPr lang="cs-CZ" sz="5600" dirty="0" smtClean="0"/>
              <a:t>konzervace </a:t>
            </a:r>
            <a:r>
              <a:rPr lang="cs-CZ" sz="5600" dirty="0"/>
              <a:t>a restaurování předmětů kulturní hodnoty vyrobených z </a:t>
            </a:r>
            <a:r>
              <a:rPr lang="cs-CZ" sz="5600" dirty="0" smtClean="0"/>
              <a:t>papíru, Slezská univerzita v Opavě, on-line výukový </a:t>
            </a:r>
            <a:r>
              <a:rPr lang="cs-CZ" sz="5600" dirty="0"/>
              <a:t>materiál  </a:t>
            </a:r>
            <a:r>
              <a:rPr lang="cs-CZ" sz="5600" dirty="0">
                <a:hlinkClick r:id="rId3"/>
              </a:rPr>
              <a:t>https://www.slu.cz/slu/cz/projekty/webs/zkvalitneni/vystupy-1/uhv-m1022-praxe-konzervace-a-restaurovani-dreva-a-papiru/papir/at_download/file</a:t>
            </a:r>
            <a:r>
              <a:rPr lang="cs-CZ" sz="5600" dirty="0" smtClean="0">
                <a:hlinkClick r:id="rId3"/>
              </a:rPr>
              <a:t>/</a:t>
            </a:r>
            <a:endParaRPr lang="cs-CZ" sz="5600" dirty="0" smtClean="0"/>
          </a:p>
          <a:p>
            <a:r>
              <a:rPr lang="cs-CZ" sz="5600" dirty="0" smtClean="0"/>
              <a:t>OURODOVÁ</a:t>
            </a:r>
            <a:r>
              <a:rPr lang="cs-CZ" sz="5600" dirty="0"/>
              <a:t>, Ludmila, VÁVROVÁ, Petra, NEORALOVÁ, Jitka a HÁJEK, Pavel. </a:t>
            </a:r>
            <a:r>
              <a:rPr lang="cs-CZ" sz="5600" i="1" dirty="0"/>
              <a:t>Metodika preventivní péče o historické knihovní fondy v specifických podmínkách památkových objektů ve správě NPÚ </a:t>
            </a:r>
            <a:r>
              <a:rPr lang="cs-CZ" sz="5600" dirty="0"/>
              <a:t>[online]. České Budějovice: Národní památkový ústav, Územní odborné pracoviště v Českých Budějovicích, 2015.  [cit. 15. 3. 2017]. Dostupné z: </a:t>
            </a:r>
            <a:r>
              <a:rPr lang="cs-CZ" sz="5600" dirty="0">
                <a:hlinkClick r:id="rId4"/>
              </a:rPr>
              <a:t>https://</a:t>
            </a:r>
            <a:r>
              <a:rPr lang="cs-CZ" sz="5600" dirty="0" smtClean="0">
                <a:hlinkClick r:id="rId4"/>
              </a:rPr>
              <a:t>www.npu.cz/publikace/metodika-preventivni-pece-o-historicke-knihovni-fondy-ve-specifickych-podminkach-pamatkovych-objektu-ve-sprave-npu.pdf</a:t>
            </a:r>
            <a:endParaRPr lang="cs-CZ" sz="5600" dirty="0" smtClean="0"/>
          </a:p>
          <a:p>
            <a:r>
              <a:rPr lang="cs-CZ" sz="5600" dirty="0" err="1" smtClean="0"/>
              <a:t>reCollections</a:t>
            </a:r>
            <a:r>
              <a:rPr lang="cs-CZ" sz="5600" dirty="0" smtClean="0"/>
              <a:t> </a:t>
            </a:r>
            <a:r>
              <a:rPr lang="en-US" sz="5600" dirty="0" smtClean="0"/>
              <a:t>Caring </a:t>
            </a:r>
            <a:r>
              <a:rPr lang="en-US" sz="5600" dirty="0"/>
              <a:t>for Collections Across </a:t>
            </a:r>
            <a:r>
              <a:rPr lang="en-US" sz="5600" dirty="0" smtClean="0"/>
              <a:t>Australia</a:t>
            </a:r>
            <a:r>
              <a:rPr lang="cs-CZ" sz="5600" dirty="0" smtClean="0"/>
              <a:t>, </a:t>
            </a:r>
            <a:r>
              <a:rPr lang="cs-CZ" sz="5600" b="1" dirty="0"/>
              <a:t>CARING </a:t>
            </a:r>
            <a:r>
              <a:rPr lang="cs-CZ" sz="5600" b="1" dirty="0" smtClean="0"/>
              <a:t>FOR CULTURAL </a:t>
            </a:r>
            <a:r>
              <a:rPr lang="cs-CZ" sz="5600" b="1" dirty="0"/>
              <a:t>MATERIAL </a:t>
            </a:r>
            <a:r>
              <a:rPr lang="cs-CZ" sz="5600" b="1" dirty="0" smtClean="0"/>
              <a:t>1 – PAPER, 1998</a:t>
            </a:r>
          </a:p>
          <a:p>
            <a:r>
              <a:rPr lang="cs-CZ" sz="5600" b="1" dirty="0"/>
              <a:t>Preventivní péče o </a:t>
            </a:r>
            <a:r>
              <a:rPr lang="cs-CZ" sz="5600" b="1" dirty="0" smtClean="0"/>
              <a:t>předměty kulturní </a:t>
            </a:r>
            <a:r>
              <a:rPr lang="cs-CZ" sz="5600" b="1" dirty="0"/>
              <a:t>povahy v </a:t>
            </a:r>
            <a:r>
              <a:rPr lang="cs-CZ" sz="5600" b="1" dirty="0" smtClean="0"/>
              <a:t>expozicích, depozitářích </a:t>
            </a:r>
            <a:r>
              <a:rPr lang="cs-CZ" sz="5600" b="1" dirty="0"/>
              <a:t>a </a:t>
            </a:r>
            <a:r>
              <a:rPr lang="cs-CZ" sz="5600" b="1" dirty="0" smtClean="0"/>
              <a:t>zpřístupněných autentických interiérech</a:t>
            </a:r>
            <a:r>
              <a:rPr lang="cs-CZ" sz="5600" dirty="0" smtClean="0"/>
              <a:t>; https://mck.technicalmuseum.cz/wp-content/uploads/2017/12/Preventivn%C3%AD-p%C3%A9%C4%8De-o-p%C5%99edm%C4%9Bty-kulturn%C3%AD-povahy-v-expozic%C3%ADch-depozit%C3%A1%C5%99%C3%ADch-a-zp%C5%99%C3%ADstupn%C4%9Bn%C3%BDch-autentick%C3%BDch-interi%C3%A9rech.pdf</a:t>
            </a:r>
          </a:p>
          <a:p>
            <a:r>
              <a:rPr lang="en-US" sz="6400" b="1" dirty="0" smtClean="0"/>
              <a:t>Display Methods for Books – Canadian Con</a:t>
            </a:r>
            <a:r>
              <a:rPr lang="en-US" sz="4500" b="1" dirty="0" smtClean="0"/>
              <a:t>servation Institute (CCI) Notes 11/8</a:t>
            </a:r>
            <a:endParaRPr lang="cs-CZ" sz="4500" b="1" dirty="0" smtClean="0"/>
          </a:p>
          <a:p>
            <a:r>
              <a:rPr lang="pt-BR" sz="5500" b="1" i="1" dirty="0"/>
              <a:t>3.4 Koroze a degradace </a:t>
            </a:r>
            <a:r>
              <a:rPr lang="pt-BR" sz="5500" b="1" i="1" dirty="0" smtClean="0"/>
              <a:t>papíru</a:t>
            </a:r>
            <a:r>
              <a:rPr lang="cs-CZ" sz="5500" b="1" i="1" dirty="0" smtClean="0"/>
              <a:t>, </a:t>
            </a:r>
            <a:r>
              <a:rPr lang="cs-CZ" sz="5500" i="1" dirty="0" smtClean="0"/>
              <a:t>Petra </a:t>
            </a:r>
            <a:r>
              <a:rPr lang="cs-CZ" sz="5500" i="1" dirty="0"/>
              <a:t>Vávrová, Ústav chemické technologie restaurování </a:t>
            </a:r>
            <a:r>
              <a:rPr lang="cs-CZ" sz="5500" i="1" dirty="0" smtClean="0"/>
              <a:t>památek</a:t>
            </a:r>
          </a:p>
          <a:p>
            <a:r>
              <a:rPr lang="cs-CZ" sz="6200" dirty="0" smtClean="0"/>
              <a:t>Atlas poškození chromolitografických tisků na zušlechtěném papíře, M. Chadimová, UPM</a:t>
            </a:r>
            <a:endParaRPr lang="en-US" sz="11100" b="1" dirty="0" smtClean="0"/>
          </a:p>
          <a:p>
            <a:endParaRPr lang="cs-CZ" sz="14800" b="1" dirty="0" smtClean="0"/>
          </a:p>
          <a:p>
            <a:endParaRPr lang="cs-CZ" dirty="0"/>
          </a:p>
          <a:p>
            <a:endParaRPr lang="cs-CZ" dirty="0"/>
          </a:p>
        </p:txBody>
      </p:sp>
    </p:spTree>
    <p:extLst>
      <p:ext uri="{BB962C8B-B14F-4D97-AF65-F5344CB8AC3E}">
        <p14:creationId xmlns:p14="http://schemas.microsoft.com/office/powerpoint/2010/main" val="695598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Složení papíru a příbuzné pojmy</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Základní složka papíru: </a:t>
            </a:r>
            <a:r>
              <a:rPr lang="cs-CZ" b="1" dirty="0"/>
              <a:t>Celulóza </a:t>
            </a:r>
            <a:r>
              <a:rPr lang="cs-CZ" dirty="0"/>
              <a:t>– obsažena ve všech rostlinných vláknitých materiálech (dřevo, bavlna, konopí, sláma</a:t>
            </a:r>
            <a:r>
              <a:rPr lang="cs-CZ" dirty="0" smtClean="0"/>
              <a:t>…)</a:t>
            </a:r>
          </a:p>
          <a:p>
            <a:endParaRPr lang="cs-CZ" dirty="0" smtClean="0"/>
          </a:p>
          <a:p>
            <a:r>
              <a:rPr lang="cs-CZ" b="1" dirty="0" smtClean="0"/>
              <a:t>Hemicelulóza</a:t>
            </a:r>
          </a:p>
          <a:p>
            <a:r>
              <a:rPr lang="cs-CZ" b="1" dirty="0" smtClean="0"/>
              <a:t>Lignin</a:t>
            </a:r>
          </a:p>
          <a:p>
            <a:pPr marL="0" indent="0">
              <a:buNone/>
            </a:pPr>
            <a:r>
              <a:rPr lang="cs-CZ" b="1" dirty="0" smtClean="0"/>
              <a:t>    ------------------------------------------------------------</a:t>
            </a:r>
          </a:p>
          <a:p>
            <a:r>
              <a:rPr lang="cs-CZ" b="1" dirty="0" smtClean="0"/>
              <a:t>Dřevovina </a:t>
            </a:r>
          </a:p>
          <a:p>
            <a:r>
              <a:rPr lang="cs-CZ" b="1" dirty="0" smtClean="0"/>
              <a:t>Buničina</a:t>
            </a:r>
          </a:p>
          <a:p>
            <a:r>
              <a:rPr lang="cs-CZ" b="1" dirty="0" smtClean="0"/>
              <a:t>Papírovina</a:t>
            </a:r>
          </a:p>
          <a:p>
            <a:r>
              <a:rPr lang="cs-CZ" b="1" dirty="0" smtClean="0"/>
              <a:t>Vláknina</a:t>
            </a:r>
          </a:p>
          <a:p>
            <a:r>
              <a:rPr lang="cs-CZ" b="1" dirty="0"/>
              <a:t>Vláknovina</a:t>
            </a:r>
          </a:p>
          <a:p>
            <a:endParaRPr lang="cs-CZ" b="1" dirty="0"/>
          </a:p>
          <a:p>
            <a:endParaRPr lang="cs-CZ" b="1" dirty="0"/>
          </a:p>
          <a:p>
            <a:endParaRPr lang="cs-CZ" b="1" dirty="0"/>
          </a:p>
          <a:p>
            <a:endParaRPr lang="cs-CZ" dirty="0"/>
          </a:p>
        </p:txBody>
      </p:sp>
    </p:spTree>
    <p:extLst>
      <p:ext uri="{BB962C8B-B14F-4D97-AF65-F5344CB8AC3E}">
        <p14:creationId xmlns:p14="http://schemas.microsoft.com/office/powerpoint/2010/main" val="490031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rozdělení papíru</a:t>
            </a:r>
            <a:endParaRPr lang="cs-CZ" dirty="0"/>
          </a:p>
        </p:txBody>
      </p:sp>
      <p:sp>
        <p:nvSpPr>
          <p:cNvPr id="3" name="Zástupný symbol pro obsah 2"/>
          <p:cNvSpPr>
            <a:spLocks noGrp="1"/>
          </p:cNvSpPr>
          <p:nvPr>
            <p:ph idx="1"/>
          </p:nvPr>
        </p:nvSpPr>
        <p:spPr/>
        <p:txBody>
          <a:bodyPr>
            <a:normAutofit/>
          </a:bodyPr>
          <a:lstStyle/>
          <a:p>
            <a:r>
              <a:rPr lang="cs-CZ" b="1" dirty="0" smtClean="0"/>
              <a:t>Papír</a:t>
            </a:r>
            <a:r>
              <a:rPr lang="cs-CZ" dirty="0" smtClean="0"/>
              <a:t> – plošná hmotnost do </a:t>
            </a:r>
            <a:r>
              <a:rPr lang="cs-CZ" b="1" dirty="0" smtClean="0"/>
              <a:t>150 g/m²</a:t>
            </a:r>
          </a:p>
          <a:p>
            <a:r>
              <a:rPr lang="cs-CZ" b="1" dirty="0" smtClean="0"/>
              <a:t>Kartón </a:t>
            </a:r>
            <a:r>
              <a:rPr lang="cs-CZ" dirty="0" smtClean="0"/>
              <a:t>– tužší materiál, několik vrstev, </a:t>
            </a:r>
            <a:br>
              <a:rPr lang="cs-CZ" dirty="0" smtClean="0"/>
            </a:br>
            <a:r>
              <a:rPr lang="cs-CZ" dirty="0" smtClean="0"/>
              <a:t>		</a:t>
            </a:r>
            <a:r>
              <a:rPr lang="cs-CZ" b="1" dirty="0" smtClean="0"/>
              <a:t>150 až 250 g/m²</a:t>
            </a:r>
          </a:p>
          <a:p>
            <a:r>
              <a:rPr lang="cs-CZ" b="1" dirty="0" smtClean="0"/>
              <a:t>Lepenka</a:t>
            </a:r>
            <a:r>
              <a:rPr lang="cs-CZ" dirty="0" smtClean="0"/>
              <a:t> – silnější materiál, větší počet vrstev, papír o plošné hmotnosti </a:t>
            </a:r>
            <a:r>
              <a:rPr lang="cs-CZ" b="1" dirty="0" smtClean="0"/>
              <a:t>nad</a:t>
            </a:r>
            <a:r>
              <a:rPr lang="cs-CZ" dirty="0" smtClean="0"/>
              <a:t> </a:t>
            </a:r>
            <a:r>
              <a:rPr lang="cs-CZ" b="1" dirty="0"/>
              <a:t>250 g/m²</a:t>
            </a:r>
          </a:p>
          <a:p>
            <a:endParaRPr lang="cs-CZ" dirty="0"/>
          </a:p>
          <a:p>
            <a:endParaRPr lang="cs-CZ" dirty="0"/>
          </a:p>
          <a:p>
            <a:endParaRPr lang="cs-CZ" dirty="0"/>
          </a:p>
        </p:txBody>
      </p:sp>
    </p:spTree>
    <p:extLst>
      <p:ext uri="{BB962C8B-B14F-4D97-AF65-F5344CB8AC3E}">
        <p14:creationId xmlns:p14="http://schemas.microsoft.com/office/powerpoint/2010/main" val="149249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663" y="7985"/>
            <a:ext cx="8229600" cy="1143000"/>
          </a:xfrm>
        </p:spPr>
        <p:txBody>
          <a:bodyPr/>
          <a:lstStyle/>
          <a:p>
            <a:r>
              <a:rPr lang="cs-CZ" dirty="0" smtClean="0"/>
              <a:t>Papír – mechanismy poškozování</a:t>
            </a:r>
            <a:endParaRPr lang="cs-CZ" dirty="0"/>
          </a:p>
        </p:txBody>
      </p:sp>
      <p:sp>
        <p:nvSpPr>
          <p:cNvPr id="4" name="TextovéPole 3"/>
          <p:cNvSpPr txBox="1"/>
          <p:nvPr/>
        </p:nvSpPr>
        <p:spPr>
          <a:xfrm>
            <a:off x="545557" y="1180240"/>
            <a:ext cx="6032522" cy="6463308"/>
          </a:xfrm>
          <a:prstGeom prst="rect">
            <a:avLst/>
          </a:prstGeom>
          <a:noFill/>
        </p:spPr>
        <p:txBody>
          <a:bodyPr wrap="square" rtlCol="0">
            <a:spAutoFit/>
          </a:bodyPr>
          <a:lstStyle/>
          <a:p>
            <a:r>
              <a:rPr lang="cs-CZ" sz="2400" dirty="0" smtClean="0"/>
              <a:t>Fyzikální:</a:t>
            </a:r>
          </a:p>
          <a:p>
            <a:pPr marL="285750" indent="-285750">
              <a:buFont typeface="Arial" panose="020B0604020202020204" pitchFamily="34" charset="0"/>
              <a:buChar char="•"/>
            </a:pPr>
            <a:r>
              <a:rPr lang="cs-CZ" sz="2400" dirty="0" smtClean="0"/>
              <a:t>Mechanické poškození (ohyby, trhliny, abraze, ztráty …¨)</a:t>
            </a:r>
          </a:p>
          <a:p>
            <a:pPr marL="285750" indent="-285750">
              <a:buFont typeface="Arial" panose="020B0604020202020204" pitchFamily="34" charset="0"/>
              <a:buChar char="•"/>
            </a:pPr>
            <a:r>
              <a:rPr lang="cs-CZ" sz="2400" dirty="0" smtClean="0"/>
              <a:t>Fluktuace teploty a relativní vlhkosti </a:t>
            </a:r>
          </a:p>
          <a:p>
            <a:r>
              <a:rPr lang="cs-CZ" sz="2400" dirty="0" smtClean="0"/>
              <a:t>Chemické:</a:t>
            </a:r>
          </a:p>
          <a:p>
            <a:pPr marL="285750" indent="-285750">
              <a:buFont typeface="Arial" panose="020B0604020202020204" pitchFamily="34" charset="0"/>
              <a:buChar char="•"/>
            </a:pPr>
            <a:r>
              <a:rPr lang="cs-CZ" sz="2400" dirty="0" smtClean="0"/>
              <a:t>Kyselá hydrolýza papíru (zkřehnutí)</a:t>
            </a:r>
          </a:p>
          <a:p>
            <a:pPr marL="285750" indent="-285750">
              <a:buFont typeface="Arial" panose="020B0604020202020204" pitchFamily="34" charset="0"/>
              <a:buChar char="•"/>
            </a:pPr>
            <a:r>
              <a:rPr lang="cs-CZ" sz="2400" dirty="0" smtClean="0"/>
              <a:t>Změna barvy vlivem UV záření a světla (žloutnutí, hnědnutí)</a:t>
            </a:r>
          </a:p>
          <a:p>
            <a:pPr marL="285750" indent="-285750">
              <a:buFont typeface="Arial" panose="020B0604020202020204" pitchFamily="34" charset="0"/>
              <a:buChar char="•"/>
            </a:pPr>
            <a:r>
              <a:rPr lang="cs-CZ" sz="2400" dirty="0" smtClean="0"/>
              <a:t>Biologické:</a:t>
            </a:r>
          </a:p>
          <a:p>
            <a:pPr marL="742950" lvl="1" indent="-285750">
              <a:buFont typeface="Arial" panose="020B0604020202020204" pitchFamily="34" charset="0"/>
              <a:buChar char="•"/>
            </a:pPr>
            <a:r>
              <a:rPr lang="cs-CZ" sz="2400" dirty="0" smtClean="0"/>
              <a:t>Plísně</a:t>
            </a:r>
          </a:p>
          <a:p>
            <a:pPr marL="1200150" lvl="2" indent="-285750">
              <a:buFont typeface="Arial" panose="020B0604020202020204" pitchFamily="34" charset="0"/>
              <a:buChar char="•"/>
            </a:pPr>
            <a:r>
              <a:rPr lang="cs-CZ" sz="2000" dirty="0" err="1"/>
              <a:t>Foxing</a:t>
            </a:r>
            <a:r>
              <a:rPr lang="cs-CZ" sz="2000" dirty="0"/>
              <a:t> – kombinace mikrobiologického poškození (a </a:t>
            </a:r>
            <a:r>
              <a:rPr lang="cs-CZ" sz="2000" dirty="0" err="1"/>
              <a:t>pravděp</a:t>
            </a:r>
            <a:r>
              <a:rPr lang="cs-CZ" sz="2000" dirty="0"/>
              <a:t>. většího obsahu železitých iontů – inkoustů)</a:t>
            </a:r>
          </a:p>
          <a:p>
            <a:pPr marL="742950" lvl="1" indent="-285750">
              <a:buFont typeface="Arial" panose="020B0604020202020204" pitchFamily="34" charset="0"/>
              <a:buChar char="•"/>
            </a:pPr>
            <a:r>
              <a:rPr lang="cs-CZ" sz="2400" dirty="0" smtClean="0"/>
              <a:t>Hmyz</a:t>
            </a:r>
          </a:p>
          <a:p>
            <a:pPr marL="742950" lvl="1" indent="-285750">
              <a:buFont typeface="Arial" panose="020B0604020202020204" pitchFamily="34" charset="0"/>
              <a:buChar char="•"/>
            </a:pPr>
            <a:r>
              <a:rPr lang="cs-CZ" sz="2400" dirty="0" smtClean="0"/>
              <a:t>hlodavci</a:t>
            </a:r>
          </a:p>
          <a:p>
            <a:pPr marL="742950" lvl="1" indent="-285750">
              <a:buFont typeface="Arial" panose="020B0604020202020204" pitchFamily="34" charset="0"/>
              <a:buChar char="•"/>
            </a:pPr>
            <a:endParaRPr lang="cs-CZ" sz="2400" dirty="0" smtClean="0"/>
          </a:p>
          <a:p>
            <a:pPr marL="285750" indent="-285750">
              <a:buFont typeface="Arial" panose="020B0604020202020204" pitchFamily="34" charset="0"/>
              <a:buChar char="•"/>
            </a:pPr>
            <a:endParaRPr lang="cs-CZ" sz="2400" dirty="0" smtClean="0"/>
          </a:p>
          <a:p>
            <a:endParaRPr lang="cs-CZ"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998786"/>
            <a:ext cx="2027031" cy="237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8108" y="952499"/>
            <a:ext cx="2429155" cy="240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5899948" y="3356992"/>
            <a:ext cx="3046691" cy="646331"/>
          </a:xfrm>
          <a:prstGeom prst="rect">
            <a:avLst/>
          </a:prstGeom>
          <a:noFill/>
        </p:spPr>
        <p:txBody>
          <a:bodyPr wrap="square" rtlCol="0">
            <a:spAutoFit/>
          </a:bodyPr>
          <a:lstStyle/>
          <a:p>
            <a:r>
              <a:rPr lang="cs-CZ" dirty="0" smtClean="0"/>
              <a:t>Zežloutlý papír – zdroj Atlas poškození</a:t>
            </a:r>
            <a:endParaRPr lang="cs-CZ" dirty="0"/>
          </a:p>
        </p:txBody>
      </p:sp>
      <p:sp>
        <p:nvSpPr>
          <p:cNvPr id="8" name="TextovéPole 7"/>
          <p:cNvSpPr txBox="1"/>
          <p:nvPr/>
        </p:nvSpPr>
        <p:spPr>
          <a:xfrm>
            <a:off x="6012160" y="6370412"/>
            <a:ext cx="3131840" cy="369332"/>
          </a:xfrm>
          <a:prstGeom prst="rect">
            <a:avLst/>
          </a:prstGeom>
          <a:noFill/>
        </p:spPr>
        <p:txBody>
          <a:bodyPr wrap="square" rtlCol="0">
            <a:spAutoFit/>
          </a:bodyPr>
          <a:lstStyle/>
          <a:p>
            <a:r>
              <a:rPr lang="cs-CZ" dirty="0" err="1" smtClean="0"/>
              <a:t>Foxing</a:t>
            </a:r>
            <a:r>
              <a:rPr lang="cs-CZ" dirty="0" smtClean="0"/>
              <a:t> – zdroj P. Vávrová </a:t>
            </a:r>
            <a:endParaRPr lang="cs-CZ" dirty="0"/>
          </a:p>
        </p:txBody>
      </p:sp>
    </p:spTree>
    <p:extLst>
      <p:ext uri="{BB962C8B-B14F-4D97-AF65-F5344CB8AC3E}">
        <p14:creationId xmlns:p14="http://schemas.microsoft.com/office/powerpoint/2010/main" val="2877058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Papír – faktory poškozování</a:t>
            </a:r>
            <a:endParaRPr lang="cs-CZ" dirty="0"/>
          </a:p>
        </p:txBody>
      </p:sp>
      <p:sp>
        <p:nvSpPr>
          <p:cNvPr id="7" name="Obdélník 6"/>
          <p:cNvSpPr/>
          <p:nvPr/>
        </p:nvSpPr>
        <p:spPr>
          <a:xfrm>
            <a:off x="6156175" y="4871184"/>
            <a:ext cx="2736303" cy="923330"/>
          </a:xfrm>
          <a:prstGeom prst="rect">
            <a:avLst/>
          </a:prstGeom>
        </p:spPr>
        <p:txBody>
          <a:bodyPr wrap="square">
            <a:spAutoFit/>
          </a:bodyPr>
          <a:lstStyle/>
          <a:p>
            <a:r>
              <a:rPr lang="cs-CZ" dirty="0" smtClean="0"/>
              <a:t>Obrázky - Zdroj: </a:t>
            </a:r>
            <a:r>
              <a:rPr lang="cs-CZ" dirty="0" err="1" smtClean="0"/>
              <a:t>Heritage</a:t>
            </a:r>
            <a:r>
              <a:rPr lang="cs-CZ" dirty="0" smtClean="0"/>
              <a:t> </a:t>
            </a:r>
            <a:r>
              <a:rPr lang="cs-CZ" dirty="0" err="1"/>
              <a:t>Collections</a:t>
            </a:r>
            <a:r>
              <a:rPr lang="cs-CZ" dirty="0"/>
              <a:t> </a:t>
            </a:r>
            <a:r>
              <a:rPr lang="cs-CZ" dirty="0" err="1" smtClean="0"/>
              <a:t>Council</a:t>
            </a:r>
            <a:r>
              <a:rPr lang="cs-CZ" dirty="0" smtClean="0"/>
              <a:t>, </a:t>
            </a:r>
            <a:r>
              <a:rPr lang="cs-CZ" dirty="0" err="1" smtClean="0"/>
              <a:t>Australia</a:t>
            </a:r>
            <a:endParaRPr lang="cs-CZ"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92127" y="1480681"/>
            <a:ext cx="2882344" cy="389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ovéPole 14"/>
          <p:cNvSpPr txBox="1"/>
          <p:nvPr/>
        </p:nvSpPr>
        <p:spPr>
          <a:xfrm>
            <a:off x="3719336" y="5322407"/>
            <a:ext cx="2053703" cy="369332"/>
          </a:xfrm>
          <a:prstGeom prst="rect">
            <a:avLst/>
          </a:prstGeom>
          <a:noFill/>
        </p:spPr>
        <p:txBody>
          <a:bodyPr wrap="square" rtlCol="0">
            <a:spAutoFit/>
          </a:bodyPr>
          <a:lstStyle/>
          <a:p>
            <a:r>
              <a:rPr lang="cs-CZ" dirty="0" smtClean="0"/>
              <a:t>Mechanické trhliny</a:t>
            </a:r>
            <a:endParaRPr lang="cs-CZ" dirty="0"/>
          </a:p>
        </p:txBody>
      </p:sp>
      <p:pic>
        <p:nvPicPr>
          <p:cNvPr id="16" name="image95.jpg" descr="C:\Users\ourodova\Desktop\metodika papír\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077072"/>
            <a:ext cx="3490913"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bdélník 16"/>
          <p:cNvSpPr/>
          <p:nvPr/>
        </p:nvSpPr>
        <p:spPr>
          <a:xfrm>
            <a:off x="3817714" y="5852788"/>
            <a:ext cx="5074763" cy="923330"/>
          </a:xfrm>
          <a:prstGeom prst="rect">
            <a:avLst/>
          </a:prstGeom>
        </p:spPr>
        <p:txBody>
          <a:bodyPr wrap="square">
            <a:spAutoFit/>
          </a:bodyPr>
          <a:lstStyle/>
          <a:p>
            <a:r>
              <a:rPr lang="cs-CZ" dirty="0" smtClean="0"/>
              <a:t>Obrázky - Zdroj: Preventivní </a:t>
            </a:r>
            <a:r>
              <a:rPr lang="cs-CZ" dirty="0"/>
              <a:t>péče o </a:t>
            </a:r>
            <a:r>
              <a:rPr lang="cs-CZ" dirty="0" smtClean="0"/>
              <a:t>předměty kulturní </a:t>
            </a:r>
            <a:r>
              <a:rPr lang="cs-CZ" dirty="0"/>
              <a:t>povahy v expozicích, </a:t>
            </a:r>
            <a:r>
              <a:rPr lang="cs-CZ" dirty="0" smtClean="0"/>
              <a:t>depozitářích </a:t>
            </a:r>
            <a:r>
              <a:rPr lang="cs-CZ" dirty="0"/>
              <a:t>a </a:t>
            </a:r>
            <a:r>
              <a:rPr lang="cs-CZ" dirty="0" smtClean="0"/>
              <a:t>zpřístupněných autentických </a:t>
            </a:r>
            <a:r>
              <a:rPr lang="cs-CZ" dirty="0"/>
              <a:t>interiérech</a:t>
            </a: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513" y="1416042"/>
            <a:ext cx="3379578" cy="230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ovéPole 10"/>
          <p:cNvSpPr txBox="1"/>
          <p:nvPr/>
        </p:nvSpPr>
        <p:spPr>
          <a:xfrm>
            <a:off x="3817714" y="1386951"/>
            <a:ext cx="5074765" cy="646331"/>
          </a:xfrm>
          <a:prstGeom prst="rect">
            <a:avLst/>
          </a:prstGeom>
          <a:noFill/>
        </p:spPr>
        <p:txBody>
          <a:bodyPr wrap="square" rtlCol="0">
            <a:spAutoFit/>
          </a:bodyPr>
          <a:lstStyle/>
          <a:p>
            <a:r>
              <a:rPr lang="cs-CZ" dirty="0" smtClean="0"/>
              <a:t>Zkroucení listů knihy a knižních desek vlivem nízké RV </a:t>
            </a:r>
            <a:endParaRPr lang="cs-CZ" dirty="0"/>
          </a:p>
        </p:txBody>
      </p:sp>
    </p:spTree>
    <p:extLst>
      <p:ext uri="{BB962C8B-B14F-4D97-AF65-F5344CB8AC3E}">
        <p14:creationId xmlns:p14="http://schemas.microsoft.com/office/powerpoint/2010/main" val="4590409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Poškození papíru</a:t>
            </a:r>
            <a:endParaRPr lang="cs-CZ" dirty="0"/>
          </a:p>
        </p:txBody>
      </p:sp>
      <p:pic>
        <p:nvPicPr>
          <p:cNvPr id="6146" name="image94.jpg" descr="C:\Users\ourodova\Desktop\metodika papír\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3566520" cy="26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539552" y="3949973"/>
            <a:ext cx="3350496" cy="369332"/>
          </a:xfrm>
          <a:prstGeom prst="rect">
            <a:avLst/>
          </a:prstGeom>
          <a:noFill/>
        </p:spPr>
        <p:txBody>
          <a:bodyPr wrap="square" rtlCol="0">
            <a:spAutoFit/>
          </a:bodyPr>
          <a:lstStyle/>
          <a:p>
            <a:r>
              <a:rPr lang="cs-CZ" dirty="0" smtClean="0"/>
              <a:t>Stopy plísně na grafickém listu</a:t>
            </a:r>
            <a:endParaRPr lang="cs-CZ" dirty="0"/>
          </a:p>
        </p:txBody>
      </p:sp>
      <p:pic>
        <p:nvPicPr>
          <p:cNvPr id="9" name="image48.jpg" descr="C:\Users\ourodova\Desktop\metodika papír\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316089"/>
            <a:ext cx="3169420" cy="237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304" y="4361709"/>
            <a:ext cx="3418681" cy="2527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3748809" y="6291381"/>
            <a:ext cx="1944216" cy="369332"/>
          </a:xfrm>
          <a:prstGeom prst="rect">
            <a:avLst/>
          </a:prstGeom>
          <a:noFill/>
        </p:spPr>
        <p:txBody>
          <a:bodyPr wrap="square" rtlCol="0">
            <a:spAutoFit/>
          </a:bodyPr>
          <a:lstStyle/>
          <a:p>
            <a:r>
              <a:rPr lang="cs-CZ" dirty="0" err="1" smtClean="0"/>
              <a:t>Foxing</a:t>
            </a:r>
            <a:endParaRPr lang="cs-CZ" dirty="0"/>
          </a:p>
        </p:txBody>
      </p:sp>
      <p:sp>
        <p:nvSpPr>
          <p:cNvPr id="12" name="TextovéPole 11"/>
          <p:cNvSpPr txBox="1"/>
          <p:nvPr/>
        </p:nvSpPr>
        <p:spPr>
          <a:xfrm>
            <a:off x="4941249" y="3721808"/>
            <a:ext cx="3744417" cy="369332"/>
          </a:xfrm>
          <a:prstGeom prst="rect">
            <a:avLst/>
          </a:prstGeom>
          <a:noFill/>
        </p:spPr>
        <p:txBody>
          <a:bodyPr wrap="square" rtlCol="0">
            <a:spAutoFit/>
          </a:bodyPr>
          <a:lstStyle/>
          <a:p>
            <a:r>
              <a:rPr lang="cs-CZ" dirty="0" smtClean="0"/>
              <a:t>Hydrolytický rozklad papíru, zkřehnutí</a:t>
            </a:r>
            <a:endParaRPr lang="cs-CZ" dirty="0"/>
          </a:p>
        </p:txBody>
      </p:sp>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2" y="4134615"/>
            <a:ext cx="3330789"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409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Biologické poškození</a:t>
            </a:r>
            <a:endParaRPr lang="cs-CZ"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556792"/>
            <a:ext cx="4197196"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95537" y="4673388"/>
            <a:ext cx="2304256" cy="646331"/>
          </a:xfrm>
          <a:prstGeom prst="rect">
            <a:avLst/>
          </a:prstGeom>
          <a:noFill/>
        </p:spPr>
        <p:txBody>
          <a:bodyPr wrap="square" rtlCol="0">
            <a:spAutoFit/>
          </a:bodyPr>
          <a:lstStyle/>
          <a:p>
            <a:r>
              <a:rPr lang="cs-CZ" dirty="0" smtClean="0"/>
              <a:t>Zdroj: P. Pavel, Slezská univerzita v Opavě</a:t>
            </a:r>
            <a:endParaRPr lang="cs-CZ" dirty="0"/>
          </a:p>
        </p:txBody>
      </p:sp>
      <p:pic>
        <p:nvPicPr>
          <p:cNvPr id="7" name="Obrázek 6"/>
          <p:cNvPicPr/>
          <p:nvPr/>
        </p:nvPicPr>
        <p:blipFill>
          <a:blip r:embed="rId4" cstate="print">
            <a:extLst>
              <a:ext uri="{28A0092B-C50C-407E-A947-70E740481C1C}">
                <a14:useLocalDpi xmlns:a14="http://schemas.microsoft.com/office/drawing/2010/main" val="0"/>
              </a:ext>
            </a:extLst>
          </a:blip>
          <a:stretch>
            <a:fillRect/>
          </a:stretch>
        </p:blipFill>
        <p:spPr>
          <a:xfrm>
            <a:off x="5220072" y="1268760"/>
            <a:ext cx="3456384" cy="2880320"/>
          </a:xfrm>
          <a:prstGeom prst="rect">
            <a:avLst/>
          </a:prstGeom>
        </p:spPr>
      </p:pic>
      <p:sp>
        <p:nvSpPr>
          <p:cNvPr id="5" name="Obdélník 4"/>
          <p:cNvSpPr/>
          <p:nvPr/>
        </p:nvSpPr>
        <p:spPr>
          <a:xfrm>
            <a:off x="374740" y="5445224"/>
            <a:ext cx="4572000" cy="1200329"/>
          </a:xfrm>
          <a:prstGeom prst="rect">
            <a:avLst/>
          </a:prstGeom>
        </p:spPr>
        <p:txBody>
          <a:bodyPr>
            <a:spAutoFit/>
          </a:bodyPr>
          <a:lstStyle/>
          <a:p>
            <a:r>
              <a:rPr lang="cs-CZ" b="1" dirty="0" smtClean="0"/>
              <a:t>hmyz </a:t>
            </a:r>
            <a:r>
              <a:rPr lang="cs-CZ" dirty="0" smtClean="0"/>
              <a:t>(rybenka domácí, pisivka muzejní, dále červotoči, jejichž larvy se prokousávají z dřevní hmoty do papíru, kožojedi a rušníci) </a:t>
            </a:r>
            <a:r>
              <a:rPr lang="cs-CZ" b="1" dirty="0" smtClean="0"/>
              <a:t>- hlodavci </a:t>
            </a:r>
            <a:r>
              <a:rPr lang="cs-CZ" dirty="0" smtClean="0"/>
              <a:t>(myši, potkani) </a:t>
            </a:r>
            <a:r>
              <a:rPr lang="cs-CZ" b="1" dirty="0" smtClean="0"/>
              <a:t>- ptáci </a:t>
            </a:r>
            <a:endParaRPr lang="cs-CZ" dirty="0"/>
          </a:p>
        </p:txBody>
      </p:sp>
      <p:sp>
        <p:nvSpPr>
          <p:cNvPr id="6" name="TextovéPole 5"/>
          <p:cNvSpPr txBox="1"/>
          <p:nvPr/>
        </p:nvSpPr>
        <p:spPr>
          <a:xfrm>
            <a:off x="5006022" y="4283804"/>
            <a:ext cx="1368152" cy="369332"/>
          </a:xfrm>
          <a:prstGeom prst="rect">
            <a:avLst/>
          </a:prstGeom>
          <a:noFill/>
        </p:spPr>
        <p:txBody>
          <a:bodyPr wrap="square" rtlCol="0">
            <a:spAutoFit/>
          </a:bodyPr>
          <a:lstStyle/>
          <a:p>
            <a:r>
              <a:rPr lang="cs-CZ" dirty="0" smtClean="0"/>
              <a:t>plísně</a:t>
            </a:r>
            <a:endParaRPr lang="cs-CZ" dirty="0"/>
          </a:p>
        </p:txBody>
      </p:sp>
      <p:pic>
        <p:nvPicPr>
          <p:cNvPr id="1026" name="Picture 2" descr="https://www.desinsekta.cz/share/images/skudci/.5/rybenka-domac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4319" y="4673877"/>
            <a:ext cx="3333750" cy="197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794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1826</TotalTime>
  <Words>2934</Words>
  <Application>Microsoft Office PowerPoint</Application>
  <PresentationFormat>Předvádění na obrazovce (4:3)</PresentationFormat>
  <Paragraphs>300</Paragraphs>
  <Slides>31</Slides>
  <Notes>31</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Motiv systému Office</vt:lpstr>
      <vt:lpstr>Konzervace papíru </vt:lpstr>
      <vt:lpstr>Papír v muzejních sbírkách </vt:lpstr>
      <vt:lpstr>Papír – historie a složení</vt:lpstr>
      <vt:lpstr>Složení papíru a příbuzné pojmy</vt:lpstr>
      <vt:lpstr>Základní rozdělení papíru</vt:lpstr>
      <vt:lpstr>Papír – mechanismy poškozování</vt:lpstr>
      <vt:lpstr>Papír – faktory poškozování</vt:lpstr>
      <vt:lpstr>Poškození papíru</vt:lpstr>
      <vt:lpstr>Biologické poškození</vt:lpstr>
      <vt:lpstr>Sanace</vt:lpstr>
      <vt:lpstr>Konzervace</vt:lpstr>
      <vt:lpstr>Průzkum stálosti psacích prostředků  a barviv</vt:lpstr>
      <vt:lpstr>Čištění</vt:lpstr>
      <vt:lpstr>Mechanické čištění</vt:lpstr>
      <vt:lpstr>Mechanické čištění</vt:lpstr>
      <vt:lpstr>Odkyselování</vt:lpstr>
      <vt:lpstr>Odkyselování</vt:lpstr>
      <vt:lpstr>Bělení</vt:lpstr>
      <vt:lpstr>Prezentace aplikace PowerPoint</vt:lpstr>
      <vt:lpstr>Lepení</vt:lpstr>
      <vt:lpstr>Restaurování</vt:lpstr>
      <vt:lpstr>Oprava trhlin</vt:lpstr>
      <vt:lpstr>Dolévání papíroviny</vt:lpstr>
      <vt:lpstr>Adjustace památky</vt:lpstr>
      <vt:lpstr>Uchovávání v depozitářích</vt:lpstr>
      <vt:lpstr>Manipulace</vt:lpstr>
      <vt:lpstr>Vystavování</vt:lpstr>
      <vt:lpstr>Doporučené klima</vt:lpstr>
      <vt:lpstr>Vystavení papírových předmětů</vt:lpstr>
      <vt:lpstr>Polutanty</vt:lpstr>
      <vt:lpstr>Použité zdroje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Ošetření papíru</dc:title>
  <dc:creator>Selucká</dc:creator>
  <cp:lastModifiedBy>Alena Selucká</cp:lastModifiedBy>
  <cp:revision>62</cp:revision>
  <cp:lastPrinted>2021-11-24T07:44:37Z</cp:lastPrinted>
  <dcterms:created xsi:type="dcterms:W3CDTF">2021-11-17T08:39:36Z</dcterms:created>
  <dcterms:modified xsi:type="dcterms:W3CDTF">2023-12-12T15:03:49Z</dcterms:modified>
</cp:coreProperties>
</file>