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6535F2-0296-4829-A798-902BFED072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b="1" dirty="0" err="1"/>
              <a:t>Methoden</a:t>
            </a:r>
            <a:r>
              <a:rPr lang="cs-CZ" altLang="cs-CZ" b="1" dirty="0"/>
              <a:t> der Text(</a:t>
            </a:r>
            <a:r>
              <a:rPr lang="cs-CZ" altLang="cs-CZ" b="1" dirty="0" err="1"/>
              <a:t>sorten</a:t>
            </a:r>
            <a:r>
              <a:rPr lang="cs-CZ" altLang="cs-CZ" b="1" dirty="0"/>
              <a:t>)analyse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6E2356A-0A26-46A1-A5FE-E079332F11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Wahlveranstaltung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48441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D9A06A-A7A7-4940-BBA0-F30921AF0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FF0000"/>
                </a:solidFill>
              </a:rPr>
              <a:t>3. </a:t>
            </a:r>
            <a:r>
              <a:rPr lang="cs-CZ" altLang="cs-CZ" b="1" dirty="0" err="1">
                <a:solidFill>
                  <a:srgbClr val="FF0000"/>
                </a:solidFill>
              </a:rPr>
              <a:t>Kriterien</a:t>
            </a:r>
            <a:r>
              <a:rPr lang="cs-CZ" altLang="cs-CZ" b="1" dirty="0">
                <a:solidFill>
                  <a:srgbClr val="FF0000"/>
                </a:solidFill>
              </a:rPr>
              <a:t> der </a:t>
            </a:r>
            <a:r>
              <a:rPr lang="cs-CZ" altLang="cs-CZ" b="1" dirty="0" err="1">
                <a:solidFill>
                  <a:srgbClr val="FF0000"/>
                </a:solidFill>
              </a:rPr>
              <a:t>Textualität</a:t>
            </a:r>
            <a:br>
              <a:rPr lang="cs-CZ" altLang="cs-CZ" b="1" dirty="0"/>
            </a:br>
            <a:r>
              <a:rPr lang="cs-CZ" altLang="cs-CZ" b="1" dirty="0"/>
              <a:t>(nach de </a:t>
            </a:r>
            <a:r>
              <a:rPr lang="cs-CZ" altLang="cs-CZ" b="1" dirty="0" err="1"/>
              <a:t>Beaugrande</a:t>
            </a:r>
            <a:r>
              <a:rPr lang="cs-CZ" altLang="cs-CZ" b="1" dirty="0"/>
              <a:t>/</a:t>
            </a:r>
            <a:r>
              <a:rPr lang="cs-CZ" altLang="cs-CZ" b="1" dirty="0" err="1"/>
              <a:t>Dressler</a:t>
            </a:r>
            <a:r>
              <a:rPr lang="cs-CZ" altLang="cs-CZ" b="1" dirty="0"/>
              <a:t> 1981)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0EB87D-0412-4300-8583-5F7D9A2B4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FF0000"/>
                </a:solidFill>
              </a:rPr>
              <a:t>1)	</a:t>
            </a:r>
            <a:r>
              <a:rPr lang="cs-CZ" altLang="cs-CZ" b="1" dirty="0" err="1">
                <a:solidFill>
                  <a:srgbClr val="FF0000"/>
                </a:solidFill>
              </a:rPr>
              <a:t>Kohäsion</a:t>
            </a:r>
            <a:r>
              <a:rPr lang="cs-CZ" altLang="cs-CZ" b="1" dirty="0">
                <a:solidFill>
                  <a:srgbClr val="FF0000"/>
                </a:solidFill>
              </a:rPr>
              <a:t>: </a:t>
            </a:r>
            <a:r>
              <a:rPr lang="cs-CZ" altLang="cs-CZ" b="1" dirty="0" err="1"/>
              <a:t>die</a:t>
            </a:r>
            <a:r>
              <a:rPr lang="cs-CZ" altLang="cs-CZ" b="1" dirty="0"/>
              <a:t> Art, </a:t>
            </a:r>
            <a:r>
              <a:rPr lang="cs-CZ" altLang="cs-CZ" b="1" dirty="0" err="1"/>
              <a:t>wie</a:t>
            </a:r>
            <a:r>
              <a:rPr lang="cs-CZ" altLang="cs-CZ" b="1" dirty="0"/>
              <a:t> Texte </a:t>
            </a:r>
            <a:r>
              <a:rPr lang="cs-CZ" altLang="cs-CZ" b="1" dirty="0" err="1"/>
              <a:t>auf</a:t>
            </a:r>
            <a:r>
              <a:rPr lang="cs-CZ" altLang="cs-CZ" b="1" dirty="0"/>
              <a:t> der </a:t>
            </a:r>
            <a:r>
              <a:rPr lang="cs-CZ" altLang="cs-CZ" b="1" dirty="0" err="1"/>
              <a:t>Oberfläche</a:t>
            </a:r>
            <a:r>
              <a:rPr lang="cs-CZ" altLang="cs-CZ" b="1" dirty="0"/>
              <a:t> durch </a:t>
            </a:r>
            <a:r>
              <a:rPr lang="cs-CZ" altLang="cs-CZ" b="1" u="sng" dirty="0" err="1"/>
              <a:t>grammatische</a:t>
            </a:r>
            <a:r>
              <a:rPr lang="cs-CZ" altLang="cs-CZ" b="1" dirty="0"/>
              <a:t> </a:t>
            </a:r>
            <a:r>
              <a:rPr lang="cs-CZ" altLang="cs-CZ" b="1" dirty="0" err="1"/>
              <a:t>Formen</a:t>
            </a:r>
            <a:r>
              <a:rPr lang="cs-CZ" altLang="cs-CZ" b="1" dirty="0"/>
              <a:t> </a:t>
            </a:r>
            <a:r>
              <a:rPr lang="cs-CZ" altLang="cs-CZ" b="1" dirty="0" err="1"/>
              <a:t>miteinander</a:t>
            </a:r>
            <a:r>
              <a:rPr lang="cs-CZ" altLang="cs-CZ" b="1" dirty="0"/>
              <a:t> </a:t>
            </a:r>
            <a:r>
              <a:rPr lang="cs-CZ" altLang="cs-CZ" b="1" dirty="0" err="1"/>
              <a:t>verknüpft</a:t>
            </a:r>
            <a:r>
              <a:rPr lang="cs-CZ" altLang="cs-CZ" b="1" dirty="0"/>
              <a:t> </a:t>
            </a:r>
            <a:r>
              <a:rPr lang="cs-CZ" altLang="cs-CZ" b="1" dirty="0" err="1"/>
              <a:t>sind</a:t>
            </a:r>
            <a:r>
              <a:rPr lang="cs-CZ" altLang="cs-CZ" b="1" dirty="0"/>
              <a:t> (</a:t>
            </a:r>
            <a:r>
              <a:rPr lang="cs-CZ" altLang="cs-CZ" b="1" dirty="0" err="1"/>
              <a:t>transphrastische</a:t>
            </a:r>
            <a:r>
              <a:rPr lang="cs-CZ" altLang="cs-CZ" b="1" dirty="0"/>
              <a:t> </a:t>
            </a:r>
            <a:r>
              <a:rPr lang="cs-CZ" altLang="cs-CZ" b="1" dirty="0" err="1"/>
              <a:t>Textbetrachtung</a:t>
            </a:r>
            <a:r>
              <a:rPr lang="cs-CZ" altLang="cs-CZ" b="1" dirty="0"/>
              <a:t>) : </a:t>
            </a:r>
            <a:r>
              <a:rPr lang="cs-CZ" altLang="cs-CZ" b="1" i="1" dirty="0" err="1"/>
              <a:t>ein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Gerät</a:t>
            </a:r>
            <a:r>
              <a:rPr lang="cs-CZ" altLang="cs-CZ" b="1" i="1" dirty="0"/>
              <a:t> – es</a:t>
            </a:r>
            <a:endParaRPr lang="cs-CZ" altLang="cs-CZ" b="1" dirty="0"/>
          </a:p>
          <a:p>
            <a:r>
              <a:rPr lang="cs-CZ" altLang="cs-CZ" b="1" dirty="0">
                <a:solidFill>
                  <a:srgbClr val="FF0000"/>
                </a:solidFill>
              </a:rPr>
              <a:t>2)	</a:t>
            </a:r>
            <a:r>
              <a:rPr lang="cs-CZ" altLang="cs-CZ" b="1" dirty="0" err="1">
                <a:solidFill>
                  <a:srgbClr val="FF0000"/>
                </a:solidFill>
              </a:rPr>
              <a:t>Kohärenz</a:t>
            </a:r>
            <a:r>
              <a:rPr lang="cs-CZ" altLang="cs-CZ" b="1" dirty="0">
                <a:solidFill>
                  <a:srgbClr val="FF0000"/>
                </a:solidFill>
              </a:rPr>
              <a:t>: </a:t>
            </a:r>
            <a:r>
              <a:rPr lang="cs-CZ" altLang="cs-CZ" b="1" dirty="0" err="1"/>
              <a:t>Herstellung</a:t>
            </a:r>
            <a:r>
              <a:rPr lang="cs-CZ" altLang="cs-CZ" b="1" dirty="0"/>
              <a:t> der </a:t>
            </a:r>
            <a:r>
              <a:rPr lang="cs-CZ" altLang="cs-CZ" b="1" u="sng" dirty="0" err="1"/>
              <a:t>semantisch-thematischen</a:t>
            </a:r>
            <a:r>
              <a:rPr lang="cs-CZ" altLang="cs-CZ" b="1" dirty="0"/>
              <a:t> </a:t>
            </a:r>
            <a:r>
              <a:rPr lang="cs-CZ" altLang="cs-CZ" b="1" dirty="0" err="1"/>
              <a:t>Einheit</a:t>
            </a:r>
            <a:r>
              <a:rPr lang="cs-CZ" altLang="cs-CZ" b="1" dirty="0"/>
              <a:t> des </a:t>
            </a:r>
            <a:r>
              <a:rPr lang="cs-CZ" altLang="cs-CZ" b="1" dirty="0" err="1"/>
              <a:t>Textes</a:t>
            </a:r>
            <a:r>
              <a:rPr lang="cs-CZ" altLang="cs-CZ" b="1" dirty="0"/>
              <a:t>, </a:t>
            </a:r>
            <a:r>
              <a:rPr lang="cs-CZ" altLang="cs-CZ" b="1" dirty="0" err="1"/>
              <a:t>z.B</a:t>
            </a:r>
            <a:r>
              <a:rPr lang="cs-CZ" altLang="cs-CZ" b="1" dirty="0"/>
              <a:t>.: durch </a:t>
            </a:r>
            <a:r>
              <a:rPr lang="cs-CZ" altLang="cs-CZ" b="1" dirty="0" err="1"/>
              <a:t>kausale</a:t>
            </a:r>
            <a:r>
              <a:rPr lang="cs-CZ" altLang="cs-CZ" b="1" dirty="0"/>
              <a:t> </a:t>
            </a:r>
            <a:r>
              <a:rPr lang="cs-CZ" altLang="cs-CZ" b="1" dirty="0" err="1"/>
              <a:t>Zusammenhänge</a:t>
            </a:r>
            <a:r>
              <a:rPr lang="cs-CZ" altLang="cs-CZ" b="1" dirty="0"/>
              <a:t>: </a:t>
            </a:r>
            <a:r>
              <a:rPr lang="cs-CZ" altLang="cs-CZ" b="1" i="1" dirty="0" err="1"/>
              <a:t>Sie</a:t>
            </a:r>
            <a:r>
              <a:rPr lang="cs-CZ" altLang="cs-CZ" b="1" i="1" dirty="0"/>
              <a:t> kam </a:t>
            </a:r>
            <a:r>
              <a:rPr lang="cs-CZ" altLang="cs-CZ" b="1" i="1" dirty="0" err="1"/>
              <a:t>nicht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zur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Prüfung</a:t>
            </a:r>
            <a:r>
              <a:rPr lang="cs-CZ" altLang="cs-CZ" b="1" i="1" dirty="0"/>
              <a:t>, </a:t>
            </a:r>
            <a:r>
              <a:rPr lang="cs-CZ" altLang="cs-CZ" b="1" i="1" u="sng" dirty="0" err="1"/>
              <a:t>weil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sie</a:t>
            </a:r>
            <a:r>
              <a:rPr lang="cs-CZ" altLang="cs-CZ" b="1" i="1" dirty="0"/>
              <a:t> in </a:t>
            </a:r>
            <a:r>
              <a:rPr lang="cs-CZ" altLang="cs-CZ" b="1" i="1" dirty="0" err="1"/>
              <a:t>einen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schweren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Verkehrsunfall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auf</a:t>
            </a:r>
            <a:r>
              <a:rPr lang="cs-CZ" altLang="cs-CZ" b="1" i="1" dirty="0"/>
              <a:t> der Autobahn </a:t>
            </a:r>
            <a:r>
              <a:rPr lang="cs-CZ" altLang="cs-CZ" b="1" i="1" dirty="0" err="1"/>
              <a:t>geraten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ist</a:t>
            </a:r>
            <a:r>
              <a:rPr lang="cs-CZ" altLang="cs-CZ" b="1" i="1" dirty="0"/>
              <a:t>.</a:t>
            </a:r>
            <a:r>
              <a:rPr lang="cs-CZ" altLang="cs-CZ" dirty="0"/>
              <a:t> </a:t>
            </a:r>
            <a:endParaRPr lang="de-DE" altLang="cs-CZ" dirty="0"/>
          </a:p>
          <a:p>
            <a:r>
              <a:rPr lang="cs-CZ" altLang="cs-CZ" b="1" dirty="0"/>
              <a:t>(</a:t>
            </a:r>
            <a:r>
              <a:rPr lang="cs-CZ" altLang="cs-CZ" b="1" dirty="0" err="1"/>
              <a:t>unser</a:t>
            </a:r>
            <a:r>
              <a:rPr lang="cs-CZ" altLang="cs-CZ" b="1" dirty="0"/>
              <a:t> „</a:t>
            </a:r>
            <a:r>
              <a:rPr lang="cs-CZ" altLang="cs-CZ" b="1" dirty="0" err="1"/>
              <a:t>Weltwissen</a:t>
            </a:r>
            <a:r>
              <a:rPr lang="cs-CZ" altLang="cs-CZ" b="1" dirty="0"/>
              <a:t>“: </a:t>
            </a:r>
            <a:r>
              <a:rPr lang="cs-CZ" altLang="cs-CZ" b="1" i="1" dirty="0" err="1"/>
              <a:t>Sie</a:t>
            </a:r>
            <a:r>
              <a:rPr lang="cs-CZ" altLang="cs-CZ" b="1" i="1" dirty="0"/>
              <a:t> kam </a:t>
            </a:r>
            <a:r>
              <a:rPr lang="cs-CZ" altLang="cs-CZ" b="1" i="1" dirty="0" err="1"/>
              <a:t>mit</a:t>
            </a:r>
            <a:r>
              <a:rPr lang="cs-CZ" altLang="cs-CZ" b="1" i="1" dirty="0"/>
              <a:t> dem Auto. </a:t>
            </a:r>
            <a:r>
              <a:rPr lang="cs-CZ" altLang="cs-CZ" b="1" i="1" dirty="0" err="1"/>
              <a:t>Sie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fuhr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auf</a:t>
            </a:r>
            <a:r>
              <a:rPr lang="cs-CZ" altLang="cs-CZ" b="1" i="1" dirty="0"/>
              <a:t> der Autobahn.</a:t>
            </a:r>
            <a:r>
              <a:rPr lang="cs-CZ" altLang="cs-CZ" b="1" dirty="0"/>
              <a:t>)</a:t>
            </a:r>
          </a:p>
          <a:p>
            <a:r>
              <a:rPr lang="cs-CZ" altLang="cs-CZ" b="1" dirty="0" err="1"/>
              <a:t>Kohäsion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Kohärenz</a:t>
            </a:r>
            <a:r>
              <a:rPr lang="cs-CZ" altLang="cs-CZ" b="1" dirty="0"/>
              <a:t> (= </a:t>
            </a:r>
            <a:r>
              <a:rPr lang="cs-CZ" altLang="cs-CZ" b="1" dirty="0" err="1"/>
              <a:t>Oberbegriff</a:t>
            </a:r>
            <a:r>
              <a:rPr lang="cs-CZ" altLang="cs-CZ" b="1" dirty="0"/>
              <a:t>) – </a:t>
            </a:r>
            <a:r>
              <a:rPr lang="cs-CZ" altLang="cs-CZ" b="1" dirty="0" err="1"/>
              <a:t>nicht</a:t>
            </a:r>
            <a:r>
              <a:rPr lang="cs-CZ" altLang="cs-CZ" b="1" dirty="0"/>
              <a:t> </a:t>
            </a:r>
            <a:r>
              <a:rPr lang="cs-CZ" altLang="cs-CZ" b="1" dirty="0" err="1"/>
              <a:t>voneinander</a:t>
            </a:r>
            <a:r>
              <a:rPr lang="cs-CZ" altLang="cs-CZ" b="1" dirty="0"/>
              <a:t> </a:t>
            </a:r>
            <a:r>
              <a:rPr lang="cs-CZ" altLang="cs-CZ" b="1" dirty="0" err="1"/>
              <a:t>zu</a:t>
            </a:r>
            <a:r>
              <a:rPr lang="cs-CZ" altLang="cs-CZ" b="1" dirty="0"/>
              <a:t> </a:t>
            </a:r>
            <a:r>
              <a:rPr lang="cs-CZ" altLang="cs-CZ" b="1" dirty="0" err="1"/>
              <a:t>trennen</a:t>
            </a:r>
            <a:r>
              <a:rPr lang="cs-CZ" altLang="cs-CZ" b="1" dirty="0"/>
              <a:t> – </a:t>
            </a:r>
            <a:r>
              <a:rPr lang="cs-CZ" altLang="cs-CZ" b="1" dirty="0" err="1"/>
              <a:t>grammatisch-semantische</a:t>
            </a:r>
            <a:r>
              <a:rPr lang="cs-CZ" altLang="cs-CZ" b="1" dirty="0"/>
              <a:t> Struktur des </a:t>
            </a:r>
            <a:r>
              <a:rPr lang="cs-CZ" altLang="cs-CZ" b="1" dirty="0" err="1"/>
              <a:t>Textes</a:t>
            </a:r>
            <a:r>
              <a:rPr lang="cs-CZ" altLang="cs-CZ" b="1" dirty="0"/>
              <a:t>, </a:t>
            </a:r>
            <a:r>
              <a:rPr lang="cs-CZ" altLang="cs-CZ" b="1" dirty="0" err="1"/>
              <a:t>beide</a:t>
            </a:r>
            <a:r>
              <a:rPr lang="cs-CZ" altLang="cs-CZ" b="1" dirty="0"/>
              <a:t> </a:t>
            </a:r>
            <a:r>
              <a:rPr lang="cs-CZ" altLang="cs-CZ" b="1" dirty="0" err="1"/>
              <a:t>Kriterien</a:t>
            </a:r>
            <a:r>
              <a:rPr lang="cs-CZ" altLang="cs-CZ" b="1" dirty="0"/>
              <a:t> </a:t>
            </a:r>
            <a:r>
              <a:rPr lang="cs-CZ" altLang="cs-CZ" b="1" dirty="0" err="1"/>
              <a:t>sind</a:t>
            </a:r>
            <a:r>
              <a:rPr lang="cs-CZ" altLang="cs-CZ" b="1" dirty="0"/>
              <a:t> </a:t>
            </a:r>
            <a:r>
              <a:rPr lang="cs-CZ" altLang="cs-CZ" b="1" dirty="0" err="1"/>
              <a:t>textzentriert</a:t>
            </a:r>
            <a:endParaRPr lang="cs-CZ" altLang="cs-CZ" b="1" dirty="0"/>
          </a:p>
          <a:p>
            <a:endParaRPr lang="de-DE" altLang="cs-CZ" dirty="0"/>
          </a:p>
          <a:p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2857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B7B5AE-65AC-4F07-A3CC-21C685244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FF0000"/>
                </a:solidFill>
              </a:rPr>
              <a:t>3. </a:t>
            </a:r>
            <a:r>
              <a:rPr lang="cs-CZ" altLang="cs-CZ" b="1" dirty="0" err="1">
                <a:solidFill>
                  <a:srgbClr val="FF0000"/>
                </a:solidFill>
              </a:rPr>
              <a:t>Kriterien</a:t>
            </a:r>
            <a:r>
              <a:rPr lang="cs-CZ" altLang="cs-CZ" b="1" dirty="0">
                <a:solidFill>
                  <a:srgbClr val="FF0000"/>
                </a:solidFill>
              </a:rPr>
              <a:t> der </a:t>
            </a:r>
            <a:r>
              <a:rPr lang="cs-CZ" altLang="cs-CZ" b="1" dirty="0" err="1">
                <a:solidFill>
                  <a:srgbClr val="FF0000"/>
                </a:solidFill>
              </a:rPr>
              <a:t>Textualität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2F93AC-F3B8-4BD3-A9C4-70157A8597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cs-CZ" altLang="cs-CZ" sz="1800" b="1" dirty="0">
                <a:solidFill>
                  <a:srgbClr val="FF0000"/>
                </a:solidFill>
              </a:rPr>
              <a:t>3)	</a:t>
            </a:r>
            <a:r>
              <a:rPr lang="cs-CZ" altLang="cs-CZ" sz="1800" b="1" dirty="0" err="1">
                <a:solidFill>
                  <a:srgbClr val="FF0000"/>
                </a:solidFill>
              </a:rPr>
              <a:t>Intentionalität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/>
              <a:t>– </a:t>
            </a:r>
            <a:r>
              <a:rPr lang="cs-CZ" altLang="cs-CZ" sz="1800" b="1" dirty="0" err="1"/>
              <a:t>Absicht</a:t>
            </a:r>
            <a:r>
              <a:rPr lang="cs-CZ" altLang="cs-CZ" sz="1800" b="1" dirty="0"/>
              <a:t> des </a:t>
            </a:r>
            <a:r>
              <a:rPr lang="cs-CZ" altLang="cs-CZ" sz="1800" b="1" dirty="0" err="1"/>
              <a:t>Textproduzenten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einen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kohäsiven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kohärenten</a:t>
            </a:r>
            <a:r>
              <a:rPr lang="cs-CZ" altLang="cs-CZ" sz="1800" b="1" dirty="0"/>
              <a:t> Text </a:t>
            </a:r>
            <a:r>
              <a:rPr lang="cs-CZ" altLang="cs-CZ" sz="1800" b="1" dirty="0" err="1"/>
              <a:t>zu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bilden</a:t>
            </a:r>
            <a:r>
              <a:rPr lang="cs-CZ" altLang="cs-CZ" sz="1800" b="1" dirty="0"/>
              <a:t> (</a:t>
            </a:r>
            <a:r>
              <a:rPr lang="cs-CZ" altLang="cs-CZ" sz="1800" b="1" dirty="0" err="1"/>
              <a:t>handlungsorientiert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kommunikativ-pragamtisch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über</a:t>
            </a:r>
            <a:r>
              <a:rPr lang="cs-CZ" altLang="cs-CZ" sz="1800" b="1" dirty="0"/>
              <a:t> den Text </a:t>
            </a:r>
            <a:r>
              <a:rPr lang="cs-CZ" altLang="cs-CZ" sz="1800" b="1" dirty="0" err="1"/>
              <a:t>hinaus</a:t>
            </a:r>
            <a:r>
              <a:rPr lang="cs-CZ" altLang="cs-CZ" sz="1800" b="1" dirty="0"/>
              <a:t>)</a:t>
            </a:r>
          </a:p>
          <a:p>
            <a:pPr>
              <a:lnSpc>
                <a:spcPct val="90000"/>
              </a:lnSpc>
            </a:pPr>
            <a:r>
              <a:rPr lang="cs-CZ" altLang="cs-CZ" sz="1800" b="1" dirty="0">
                <a:solidFill>
                  <a:srgbClr val="FF0000"/>
                </a:solidFill>
              </a:rPr>
              <a:t>4)	</a:t>
            </a:r>
            <a:r>
              <a:rPr lang="cs-CZ" altLang="cs-CZ" sz="1800" b="1" dirty="0" err="1">
                <a:solidFill>
                  <a:srgbClr val="FF0000"/>
                </a:solidFill>
              </a:rPr>
              <a:t>Akzeptabilität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/>
              <a:t>– </a:t>
            </a:r>
            <a:r>
              <a:rPr lang="cs-CZ" altLang="cs-CZ" sz="1800" b="1" dirty="0" err="1"/>
              <a:t>bezieht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sich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auf</a:t>
            </a:r>
            <a:r>
              <a:rPr lang="cs-CZ" altLang="cs-CZ" sz="1800" b="1" dirty="0"/>
              <a:t> den </a:t>
            </a:r>
            <a:r>
              <a:rPr lang="cs-CZ" altLang="cs-CZ" sz="1800" b="1" dirty="0" err="1"/>
              <a:t>Textrezipienten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dessen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Einstellungen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Erwartungen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sinnvoll</a:t>
            </a:r>
            <a:r>
              <a:rPr lang="cs-CZ" altLang="cs-CZ" sz="1800" b="1" dirty="0"/>
              <a:t>)</a:t>
            </a:r>
          </a:p>
          <a:p>
            <a:pPr>
              <a:lnSpc>
                <a:spcPct val="90000"/>
              </a:lnSpc>
            </a:pPr>
            <a:r>
              <a:rPr lang="cs-CZ" altLang="cs-CZ" sz="1800" b="1" dirty="0">
                <a:solidFill>
                  <a:srgbClr val="FF0000"/>
                </a:solidFill>
              </a:rPr>
              <a:t>5)	</a:t>
            </a:r>
            <a:r>
              <a:rPr lang="cs-CZ" altLang="cs-CZ" sz="1800" b="1" dirty="0" err="1">
                <a:solidFill>
                  <a:srgbClr val="FF0000"/>
                </a:solidFill>
              </a:rPr>
              <a:t>Informativität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/>
              <a:t>– </a:t>
            </a:r>
            <a:r>
              <a:rPr lang="cs-CZ" altLang="cs-CZ" sz="1800" b="1" dirty="0" err="1"/>
              <a:t>die</a:t>
            </a:r>
            <a:r>
              <a:rPr lang="cs-CZ" altLang="cs-CZ" sz="1800" b="1" dirty="0"/>
              <a:t> durch </a:t>
            </a:r>
            <a:r>
              <a:rPr lang="cs-CZ" altLang="cs-CZ" sz="1800" b="1" dirty="0" err="1"/>
              <a:t>einen</a:t>
            </a:r>
            <a:r>
              <a:rPr lang="cs-CZ" altLang="cs-CZ" sz="1800" b="1" dirty="0"/>
              <a:t> Text </a:t>
            </a:r>
            <a:r>
              <a:rPr lang="cs-CZ" altLang="cs-CZ" sz="1800" b="1" dirty="0" err="1"/>
              <a:t>vermittelten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Informationen</a:t>
            </a:r>
            <a:r>
              <a:rPr lang="cs-CZ" altLang="cs-CZ" sz="1800" b="1" dirty="0"/>
              <a:t> stehen in </a:t>
            </a:r>
            <a:r>
              <a:rPr lang="cs-CZ" altLang="cs-CZ" sz="1800" b="1" dirty="0" err="1"/>
              <a:t>einer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angemessenen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Relation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zum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Kommunikationsziel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Verständlichkeit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Angemessenheit</a:t>
            </a:r>
            <a:r>
              <a:rPr lang="cs-CZ" altLang="cs-CZ" sz="1800" b="1" dirty="0"/>
              <a:t>...</a:t>
            </a:r>
            <a:endParaRPr lang="de-DE" altLang="cs-CZ" sz="1800" b="1" dirty="0"/>
          </a:p>
          <a:p>
            <a:pPr>
              <a:lnSpc>
                <a:spcPct val="90000"/>
              </a:lnSpc>
            </a:pPr>
            <a:r>
              <a:rPr lang="cs-CZ" altLang="cs-CZ" sz="1800" b="1" dirty="0">
                <a:solidFill>
                  <a:srgbClr val="FF0000"/>
                </a:solidFill>
              </a:rPr>
              <a:t>6)	</a:t>
            </a:r>
            <a:r>
              <a:rPr lang="cs-CZ" altLang="cs-CZ" sz="1800" b="1" dirty="0" err="1">
                <a:solidFill>
                  <a:srgbClr val="FF0000"/>
                </a:solidFill>
              </a:rPr>
              <a:t>Situationalität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/>
              <a:t>– </a:t>
            </a:r>
            <a:r>
              <a:rPr lang="cs-CZ" altLang="cs-CZ" sz="1800" b="1" dirty="0" err="1"/>
              <a:t>jeder</a:t>
            </a:r>
            <a:r>
              <a:rPr lang="cs-CZ" altLang="cs-CZ" sz="1800" b="1" dirty="0"/>
              <a:t> Text – durch </a:t>
            </a:r>
            <a:r>
              <a:rPr lang="cs-CZ" altLang="cs-CZ" sz="1800" b="1" dirty="0" err="1"/>
              <a:t>die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Situation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bestimmt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Textproduzent</a:t>
            </a:r>
            <a:r>
              <a:rPr lang="cs-CZ" altLang="cs-CZ" sz="1800" b="1" dirty="0"/>
              <a:t>, -</a:t>
            </a:r>
            <a:r>
              <a:rPr lang="cs-CZ" altLang="cs-CZ" sz="1800" b="1" dirty="0" err="1"/>
              <a:t>rezipient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Thema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Kode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Kanal</a:t>
            </a:r>
            <a:r>
              <a:rPr lang="cs-CZ" altLang="cs-CZ" sz="1800" b="1" dirty="0"/>
              <a:t>... </a:t>
            </a:r>
            <a:r>
              <a:rPr lang="cs-CZ" altLang="cs-CZ" sz="1800" b="1" u="sng" dirty="0" err="1"/>
              <a:t>Textsorte</a:t>
            </a:r>
            <a:r>
              <a:rPr lang="cs-CZ" altLang="cs-CZ" sz="1800" b="1" u="sng" dirty="0"/>
              <a:t>: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Gestaltung</a:t>
            </a:r>
            <a:r>
              <a:rPr lang="cs-CZ" altLang="cs-CZ" sz="1800" b="1" dirty="0"/>
              <a:t> des </a:t>
            </a:r>
            <a:r>
              <a:rPr lang="cs-CZ" altLang="cs-CZ" sz="1800" b="1" dirty="0" err="1"/>
              <a:t>Textes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entsprechend</a:t>
            </a:r>
            <a:r>
              <a:rPr lang="cs-CZ" altLang="cs-CZ" sz="1800" b="1" dirty="0"/>
              <a:t> der </a:t>
            </a:r>
            <a:r>
              <a:rPr lang="cs-CZ" altLang="cs-CZ" sz="1800" b="1" dirty="0" err="1"/>
              <a:t>ko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Situation</a:t>
            </a:r>
            <a:endParaRPr lang="cs-CZ" altLang="cs-CZ" sz="1800" b="1" dirty="0"/>
          </a:p>
          <a:p>
            <a:pPr>
              <a:lnSpc>
                <a:spcPct val="90000"/>
              </a:lnSpc>
            </a:pPr>
            <a:r>
              <a:rPr lang="cs-CZ" altLang="cs-CZ" sz="1800" b="1" dirty="0">
                <a:solidFill>
                  <a:srgbClr val="FF0000"/>
                </a:solidFill>
              </a:rPr>
              <a:t>7)	</a:t>
            </a:r>
            <a:r>
              <a:rPr lang="cs-CZ" altLang="cs-CZ" sz="1800" b="1" dirty="0" err="1">
                <a:solidFill>
                  <a:srgbClr val="FF0000"/>
                </a:solidFill>
              </a:rPr>
              <a:t>Intertextualität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/>
              <a:t>– Texte </a:t>
            </a:r>
            <a:r>
              <a:rPr lang="cs-CZ" altLang="cs-CZ" sz="1800" b="1" dirty="0" err="1"/>
              <a:t>beziehen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sich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immer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auf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das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Muster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einer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Textsorte</a:t>
            </a:r>
            <a:r>
              <a:rPr lang="cs-CZ" altLang="cs-CZ" sz="1800" b="1" dirty="0"/>
              <a:t> (</a:t>
            </a:r>
            <a:r>
              <a:rPr lang="cs-CZ" altLang="cs-CZ" sz="1800" b="1" dirty="0" err="1"/>
              <a:t>publizistische</a:t>
            </a:r>
            <a:r>
              <a:rPr lang="cs-CZ" altLang="cs-CZ" sz="1800" b="1" dirty="0"/>
              <a:t> Texte, </a:t>
            </a:r>
            <a:r>
              <a:rPr lang="cs-CZ" altLang="cs-CZ" sz="1800" b="1" dirty="0" err="1"/>
              <a:t>literarisch-künstlerische</a:t>
            </a:r>
            <a:r>
              <a:rPr lang="cs-CZ" altLang="cs-CZ" sz="1800" b="1" dirty="0"/>
              <a:t> Texte, </a:t>
            </a:r>
            <a:r>
              <a:rPr lang="cs-CZ" altLang="cs-CZ" sz="1800" b="1" dirty="0" err="1"/>
              <a:t>Handelskorrespondenz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wissenschaftliche</a:t>
            </a:r>
            <a:r>
              <a:rPr lang="cs-CZ" altLang="cs-CZ" sz="1800" b="1" dirty="0"/>
              <a:t> Texte, </a:t>
            </a:r>
            <a:r>
              <a:rPr lang="cs-CZ" altLang="cs-CZ" sz="1800" b="1" dirty="0" err="1"/>
              <a:t>Fachtexte</a:t>
            </a:r>
            <a:r>
              <a:rPr lang="cs-CZ" altLang="cs-CZ" sz="1800" b="1" dirty="0"/>
              <a:t>...)</a:t>
            </a:r>
          </a:p>
          <a:p>
            <a:pPr>
              <a:lnSpc>
                <a:spcPct val="90000"/>
              </a:lnSpc>
            </a:pPr>
            <a:r>
              <a:rPr lang="cs-CZ" altLang="cs-CZ" sz="1800" b="1" dirty="0">
                <a:solidFill>
                  <a:srgbClr val="FF0000"/>
                </a:solidFill>
              </a:rPr>
              <a:t>8)	</a:t>
            </a:r>
            <a:r>
              <a:rPr lang="de-DE" altLang="cs-CZ" b="1" dirty="0">
                <a:solidFill>
                  <a:srgbClr val="FF0000"/>
                </a:solidFill>
              </a:rPr>
              <a:t>(</a:t>
            </a:r>
            <a:r>
              <a:rPr lang="de-DE" altLang="cs-CZ" b="1" dirty="0" err="1">
                <a:solidFill>
                  <a:srgbClr val="FF0000"/>
                </a:solidFill>
              </a:rPr>
              <a:t>Inter</a:t>
            </a:r>
            <a:r>
              <a:rPr lang="de-DE" altLang="cs-CZ" b="1" dirty="0">
                <a:solidFill>
                  <a:srgbClr val="FF0000"/>
                </a:solidFill>
              </a:rPr>
              <a:t>)</a:t>
            </a:r>
            <a:r>
              <a:rPr lang="cs-CZ" altLang="cs-CZ" sz="1800" b="1" dirty="0" err="1">
                <a:solidFill>
                  <a:srgbClr val="FF0000"/>
                </a:solidFill>
              </a:rPr>
              <a:t>Kulturalität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/>
              <a:t>– Texte </a:t>
            </a:r>
            <a:r>
              <a:rPr lang="cs-CZ" altLang="cs-CZ" sz="1800" b="1" dirty="0" err="1"/>
              <a:t>beruhen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auf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kultureller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Übereinkunft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immer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geprägt</a:t>
            </a:r>
            <a:r>
              <a:rPr lang="cs-CZ" altLang="cs-CZ" sz="1800" b="1" dirty="0"/>
              <a:t> von </a:t>
            </a:r>
            <a:r>
              <a:rPr lang="cs-CZ" altLang="cs-CZ" sz="1800" b="1" dirty="0" err="1"/>
              <a:t>einer</a:t>
            </a:r>
            <a:r>
              <a:rPr lang="cs-CZ" altLang="cs-CZ" sz="1800" b="1" dirty="0"/>
              <a:t> Kultur: </a:t>
            </a:r>
            <a:r>
              <a:rPr lang="cs-CZ" altLang="cs-CZ" sz="1800" b="1" dirty="0" err="1"/>
              <a:t>Todesanzeige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Rezension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Leserbriefe</a:t>
            </a:r>
            <a:r>
              <a:rPr lang="cs-CZ" altLang="cs-CZ" sz="1800" b="1" dirty="0"/>
              <a:t>, Graffiti…</a:t>
            </a:r>
          </a:p>
          <a:p>
            <a:pPr>
              <a:lnSpc>
                <a:spcPct val="90000"/>
              </a:lnSpc>
            </a:pPr>
            <a:endParaRPr lang="cs-CZ" altLang="cs-CZ" sz="1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9123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C396A0-EA9C-4B0A-AAFB-544C45A5C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Schwerpunkte</a:t>
            </a:r>
            <a:r>
              <a:rPr lang="cs-CZ" dirty="0"/>
              <a:t>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F5F4A7-5709-43B8-89CC-E6AE4C760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cs-CZ" altLang="cs-CZ" sz="1800" b="1" dirty="0"/>
              <a:t>1. </a:t>
            </a:r>
            <a:r>
              <a:rPr lang="cs-CZ" altLang="cs-CZ" sz="1800" b="1" dirty="0" err="1"/>
              <a:t>Einleitung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Was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ist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was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will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die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Textlinguistik</a:t>
            </a:r>
            <a:r>
              <a:rPr lang="cs-CZ" altLang="cs-CZ" sz="1800" b="1" dirty="0"/>
              <a:t>?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1800" b="1" dirty="0"/>
              <a:t>2. </a:t>
            </a:r>
            <a:r>
              <a:rPr lang="cs-CZ" altLang="cs-CZ" sz="1800" b="1" dirty="0" err="1"/>
              <a:t>Textbegriff</a:t>
            </a:r>
            <a:r>
              <a:rPr lang="cs-CZ" altLang="cs-CZ" sz="1800" b="1" dirty="0"/>
              <a:t>: </a:t>
            </a:r>
            <a:r>
              <a:rPr lang="cs-CZ" altLang="cs-CZ" sz="1800" b="1" dirty="0" err="1"/>
              <a:t>Kriterien</a:t>
            </a:r>
            <a:r>
              <a:rPr lang="cs-CZ" altLang="cs-CZ" sz="1800" b="1" dirty="0"/>
              <a:t> der </a:t>
            </a:r>
            <a:r>
              <a:rPr lang="cs-CZ" altLang="cs-CZ" sz="1800" b="1" dirty="0" err="1"/>
              <a:t>Textualität</a:t>
            </a:r>
            <a:endParaRPr lang="cs-CZ" altLang="cs-CZ" sz="1800" b="1" dirty="0"/>
          </a:p>
          <a:p>
            <a:pPr marL="609600" indent="-609600">
              <a:lnSpc>
                <a:spcPct val="80000"/>
              </a:lnSpc>
            </a:pPr>
            <a:r>
              <a:rPr lang="de-DE" altLang="cs-CZ" sz="1800" b="1" dirty="0"/>
              <a:t>3. </a:t>
            </a:r>
            <a:r>
              <a:rPr lang="cs-CZ" altLang="cs-CZ" sz="1800" b="1" dirty="0" err="1"/>
              <a:t>Textauffassungen</a:t>
            </a:r>
            <a:endParaRPr lang="de-DE" altLang="cs-CZ" sz="1800" b="1" dirty="0"/>
          </a:p>
          <a:p>
            <a:pPr marL="609600" indent="-609600">
              <a:lnSpc>
                <a:spcPct val="80000"/>
              </a:lnSpc>
            </a:pPr>
            <a:r>
              <a:rPr lang="de-DE" altLang="cs-CZ" sz="1800" b="1" dirty="0"/>
              <a:t>4.  Textsorten</a:t>
            </a:r>
            <a:endParaRPr lang="cs-CZ" altLang="cs-CZ" sz="1800" b="1" dirty="0"/>
          </a:p>
          <a:p>
            <a:pPr marL="609600" indent="-609600">
              <a:lnSpc>
                <a:spcPct val="80000"/>
              </a:lnSpc>
            </a:pPr>
            <a:r>
              <a:rPr lang="de-DE" altLang="cs-CZ" sz="1800" b="1" dirty="0"/>
              <a:t>5. </a:t>
            </a:r>
            <a:r>
              <a:rPr lang="cs-CZ" altLang="cs-CZ" sz="1800" b="1" dirty="0"/>
              <a:t>Analyse der </a:t>
            </a:r>
            <a:r>
              <a:rPr lang="cs-CZ" altLang="cs-CZ" sz="1800" b="1" dirty="0" err="1"/>
              <a:t>Textstruktur</a:t>
            </a:r>
            <a:r>
              <a:rPr lang="cs-CZ" altLang="cs-CZ" sz="1800" b="1" dirty="0"/>
              <a:t>:</a:t>
            </a:r>
          </a:p>
          <a:p>
            <a:pPr marL="609600" indent="-609600">
              <a:lnSpc>
                <a:spcPct val="80000"/>
              </a:lnSpc>
            </a:pPr>
            <a:r>
              <a:rPr lang="de-DE" altLang="cs-CZ" sz="1800" b="1" dirty="0"/>
              <a:t>5. 1. </a:t>
            </a:r>
            <a:r>
              <a:rPr lang="cs-CZ" altLang="cs-CZ" sz="1800" b="1" dirty="0" err="1"/>
              <a:t>grammatische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und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lexikalisch-semantische</a:t>
            </a:r>
            <a:r>
              <a:rPr lang="cs-CZ" altLang="cs-CZ" sz="1800" b="1" dirty="0"/>
              <a:t> Ebene der </a:t>
            </a:r>
            <a:r>
              <a:rPr lang="cs-CZ" altLang="cs-CZ" sz="1800" b="1" dirty="0" err="1"/>
              <a:t>Textstruktur</a:t>
            </a:r>
            <a:endParaRPr lang="cs-CZ" altLang="cs-CZ" sz="1800" b="1" dirty="0"/>
          </a:p>
          <a:p>
            <a:pPr marL="609600" indent="-609600">
              <a:lnSpc>
                <a:spcPct val="80000"/>
              </a:lnSpc>
            </a:pPr>
            <a:r>
              <a:rPr lang="de-DE" altLang="cs-CZ" sz="1800" b="1" dirty="0"/>
              <a:t>5. 2.</a:t>
            </a:r>
            <a:r>
              <a:rPr lang="cs-CZ" altLang="cs-CZ" sz="1800" b="1" dirty="0"/>
              <a:t>	</a:t>
            </a:r>
            <a:r>
              <a:rPr lang="cs-CZ" altLang="cs-CZ" sz="1800" b="1" dirty="0" err="1"/>
              <a:t>thematische</a:t>
            </a:r>
            <a:r>
              <a:rPr lang="cs-CZ" altLang="cs-CZ" sz="1800" b="1" dirty="0"/>
              <a:t> Ebene des </a:t>
            </a:r>
            <a:r>
              <a:rPr lang="cs-CZ" altLang="cs-CZ" sz="1800" b="1" dirty="0" err="1"/>
              <a:t>Textes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Grundformen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thematischer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Entfaltung</a:t>
            </a:r>
            <a:endParaRPr lang="cs-CZ" altLang="cs-CZ" sz="1800" b="1" dirty="0"/>
          </a:p>
          <a:p>
            <a:pPr marL="609600" indent="-609600">
              <a:lnSpc>
                <a:spcPct val="80000"/>
              </a:lnSpc>
            </a:pPr>
            <a:r>
              <a:rPr lang="de-DE" altLang="cs-CZ" sz="1800" b="1" dirty="0"/>
              <a:t>6. </a:t>
            </a:r>
            <a:r>
              <a:rPr lang="cs-CZ" altLang="cs-CZ" sz="1800" b="1" dirty="0"/>
              <a:t>Analyse der </a:t>
            </a:r>
            <a:r>
              <a:rPr lang="cs-CZ" altLang="cs-CZ" sz="1800" b="1" dirty="0" err="1"/>
              <a:t>Textfunktion</a:t>
            </a:r>
            <a:endParaRPr lang="cs-CZ" altLang="cs-CZ" sz="1800" b="1" dirty="0"/>
          </a:p>
          <a:p>
            <a:pPr marL="609600" indent="-609600">
              <a:lnSpc>
                <a:spcPct val="80000"/>
              </a:lnSpc>
            </a:pPr>
            <a:r>
              <a:rPr lang="de-DE" altLang="cs-CZ" sz="1800" b="1" dirty="0"/>
              <a:t>7. </a:t>
            </a:r>
            <a:r>
              <a:rPr lang="cs-CZ" altLang="cs-CZ" sz="1800" b="1" dirty="0" err="1"/>
              <a:t>integrative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Textanalyse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7882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7512FE-7E24-4802-B275-0A5C2D490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Fachliteratur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478CB8-9393-4172-B1A3-CAD00E060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r>
              <a:rPr lang="de-DE" altLang="cs-CZ" b="1" dirty="0"/>
              <a:t>Brinker, Klaus: </a:t>
            </a:r>
            <a:r>
              <a:rPr lang="cs-CZ" altLang="cs-CZ" b="1" dirty="0" err="1"/>
              <a:t>Linguistische</a:t>
            </a:r>
            <a:r>
              <a:rPr lang="cs-CZ" altLang="cs-CZ" b="1" dirty="0"/>
              <a:t> </a:t>
            </a:r>
            <a:r>
              <a:rPr lang="cs-CZ" altLang="cs-CZ" b="1" dirty="0" err="1"/>
              <a:t>Textanalyse</a:t>
            </a:r>
            <a:r>
              <a:rPr lang="cs-CZ" altLang="cs-CZ" b="1" dirty="0"/>
              <a:t>. </a:t>
            </a:r>
            <a:r>
              <a:rPr lang="cs-CZ" altLang="cs-CZ" b="1" dirty="0" err="1"/>
              <a:t>Einführung</a:t>
            </a:r>
            <a:r>
              <a:rPr lang="cs-CZ" altLang="cs-CZ" b="1" dirty="0"/>
              <a:t> in </a:t>
            </a:r>
            <a:r>
              <a:rPr lang="cs-CZ" altLang="cs-CZ" b="1" dirty="0" err="1"/>
              <a:t>Grundbegriffe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Methoden</a:t>
            </a:r>
            <a:r>
              <a:rPr lang="cs-CZ" altLang="cs-CZ" b="1" dirty="0"/>
              <a:t>. 7., </a:t>
            </a:r>
            <a:r>
              <a:rPr lang="cs-CZ" altLang="cs-CZ" b="1" dirty="0" err="1"/>
              <a:t>durchgelesene</a:t>
            </a:r>
            <a:r>
              <a:rPr lang="cs-CZ" altLang="cs-CZ" b="1" dirty="0"/>
              <a:t> </a:t>
            </a:r>
            <a:r>
              <a:rPr lang="cs-CZ" altLang="cs-CZ" b="1" dirty="0" err="1"/>
              <a:t>Auflage</a:t>
            </a:r>
            <a:r>
              <a:rPr lang="cs-CZ" altLang="cs-CZ" b="1" dirty="0"/>
              <a:t>, </a:t>
            </a:r>
            <a:r>
              <a:rPr lang="cs-CZ" altLang="cs-CZ" b="1" dirty="0" err="1"/>
              <a:t>Berlin</a:t>
            </a:r>
            <a:r>
              <a:rPr lang="cs-CZ" altLang="cs-CZ" b="1" dirty="0"/>
              <a:t> 2010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b="1" dirty="0"/>
              <a:t>Fix, Ulla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Koll</a:t>
            </a:r>
            <a:r>
              <a:rPr lang="cs-CZ" altLang="cs-CZ" b="1" dirty="0"/>
              <a:t>.: </a:t>
            </a:r>
            <a:r>
              <a:rPr lang="cs-CZ" altLang="cs-CZ" b="1" dirty="0" err="1"/>
              <a:t>Textlinguistik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Stilistik</a:t>
            </a:r>
            <a:r>
              <a:rPr lang="cs-CZ" altLang="cs-CZ" b="1" dirty="0"/>
              <a:t> </a:t>
            </a:r>
            <a:r>
              <a:rPr lang="cs-CZ" altLang="cs-CZ" b="1" dirty="0" err="1"/>
              <a:t>für</a:t>
            </a:r>
            <a:r>
              <a:rPr lang="cs-CZ" altLang="cs-CZ" b="1" dirty="0"/>
              <a:t> </a:t>
            </a:r>
            <a:r>
              <a:rPr lang="cs-CZ" altLang="cs-CZ" b="1" dirty="0" err="1"/>
              <a:t>Einsteiger</a:t>
            </a:r>
            <a:r>
              <a:rPr lang="cs-CZ" altLang="cs-CZ" b="1" dirty="0"/>
              <a:t>. </a:t>
            </a:r>
            <a:r>
              <a:rPr lang="cs-CZ" altLang="cs-CZ" b="1" dirty="0" err="1"/>
              <a:t>Ein</a:t>
            </a:r>
            <a:r>
              <a:rPr lang="cs-CZ" altLang="cs-CZ" b="1" dirty="0"/>
              <a:t> </a:t>
            </a:r>
            <a:r>
              <a:rPr lang="cs-CZ" altLang="cs-CZ" b="1" dirty="0" err="1"/>
              <a:t>Lehr</a:t>
            </a:r>
            <a:r>
              <a:rPr lang="cs-CZ" altLang="cs-CZ" b="1" dirty="0"/>
              <a:t>-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Arbeitsbuch</a:t>
            </a:r>
            <a:r>
              <a:rPr lang="cs-CZ" altLang="cs-CZ" b="1" dirty="0"/>
              <a:t>. 2. </a:t>
            </a:r>
            <a:r>
              <a:rPr lang="cs-CZ" altLang="cs-CZ" b="1" dirty="0" err="1"/>
              <a:t>Auflage</a:t>
            </a:r>
            <a:r>
              <a:rPr lang="cs-CZ" altLang="cs-CZ" b="1" dirty="0"/>
              <a:t>, Frankfurt </a:t>
            </a:r>
            <a:r>
              <a:rPr lang="cs-CZ" altLang="cs-CZ" b="1" dirty="0" err="1"/>
              <a:t>am</a:t>
            </a:r>
            <a:r>
              <a:rPr lang="cs-CZ" altLang="cs-CZ" b="1" dirty="0"/>
              <a:t> </a:t>
            </a:r>
            <a:r>
              <a:rPr lang="cs-CZ" altLang="cs-CZ" b="1" dirty="0" err="1"/>
              <a:t>Main</a:t>
            </a:r>
            <a:r>
              <a:rPr lang="cs-CZ" altLang="cs-CZ" b="1" dirty="0"/>
              <a:t> 2002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b="1" dirty="0" err="1"/>
              <a:t>Gansel</a:t>
            </a:r>
            <a:r>
              <a:rPr lang="cs-CZ" altLang="cs-CZ" b="1" dirty="0"/>
              <a:t>, Christina</a:t>
            </a:r>
            <a:r>
              <a:rPr lang="de-DE" altLang="cs-CZ" b="1" dirty="0"/>
              <a:t>; Jürgens, Frank: Textlinguistik und Textgrammatik. Göttingen 2009</a:t>
            </a:r>
            <a:endParaRPr lang="cs-CZ" altLang="cs-CZ" b="1" dirty="0"/>
          </a:p>
          <a:p>
            <a:pPr>
              <a:lnSpc>
                <a:spcPct val="80000"/>
              </a:lnSpc>
              <a:defRPr/>
            </a:pPr>
            <a:r>
              <a:rPr lang="cs-CZ" altLang="cs-CZ" b="1" dirty="0" err="1"/>
              <a:t>Fandrych</a:t>
            </a:r>
            <a:r>
              <a:rPr lang="cs-CZ" altLang="cs-CZ" b="1" dirty="0"/>
              <a:t>, Christian/</a:t>
            </a:r>
            <a:r>
              <a:rPr lang="cs-CZ" altLang="cs-CZ" b="1" dirty="0" err="1"/>
              <a:t>Thurmair</a:t>
            </a:r>
            <a:r>
              <a:rPr lang="cs-CZ" altLang="cs-CZ" b="1" dirty="0"/>
              <a:t>, Maria: </a:t>
            </a:r>
            <a:r>
              <a:rPr lang="cs-CZ" altLang="cs-CZ" b="1" dirty="0" err="1"/>
              <a:t>Textsorten</a:t>
            </a:r>
            <a:r>
              <a:rPr lang="cs-CZ" altLang="cs-CZ" b="1" dirty="0"/>
              <a:t> </a:t>
            </a:r>
            <a:r>
              <a:rPr lang="cs-CZ" altLang="cs-CZ" b="1" dirty="0" err="1"/>
              <a:t>im</a:t>
            </a:r>
            <a:r>
              <a:rPr lang="cs-CZ" altLang="cs-CZ" b="1" dirty="0"/>
              <a:t> </a:t>
            </a:r>
            <a:r>
              <a:rPr lang="cs-CZ" altLang="cs-CZ" b="1" dirty="0" err="1"/>
              <a:t>Deutschen</a:t>
            </a:r>
            <a:r>
              <a:rPr lang="cs-CZ" altLang="cs-CZ" b="1" dirty="0"/>
              <a:t>. </a:t>
            </a:r>
            <a:r>
              <a:rPr lang="cs-CZ" altLang="cs-CZ" b="1" dirty="0" err="1"/>
              <a:t>Linguistische</a:t>
            </a:r>
            <a:r>
              <a:rPr lang="cs-CZ" altLang="cs-CZ" b="1" dirty="0"/>
              <a:t> </a:t>
            </a:r>
            <a:r>
              <a:rPr lang="cs-CZ" altLang="cs-CZ" b="1" dirty="0" err="1"/>
              <a:t>Analysen</a:t>
            </a:r>
            <a:r>
              <a:rPr lang="cs-CZ" altLang="cs-CZ" b="1" dirty="0"/>
              <a:t> </a:t>
            </a:r>
            <a:r>
              <a:rPr lang="cs-CZ" altLang="cs-CZ" b="1" dirty="0" err="1"/>
              <a:t>aus</a:t>
            </a:r>
            <a:r>
              <a:rPr lang="cs-CZ" altLang="cs-CZ" b="1" dirty="0"/>
              <a:t> </a:t>
            </a:r>
            <a:r>
              <a:rPr lang="cs-CZ" altLang="cs-CZ" b="1" dirty="0" err="1"/>
              <a:t>sprachdidaktischer</a:t>
            </a:r>
            <a:r>
              <a:rPr lang="cs-CZ" altLang="cs-CZ" b="1" dirty="0"/>
              <a:t> </a:t>
            </a:r>
            <a:r>
              <a:rPr lang="cs-CZ" altLang="cs-CZ" b="1" dirty="0" err="1"/>
              <a:t>Sicht</a:t>
            </a:r>
            <a:r>
              <a:rPr lang="cs-CZ" altLang="cs-CZ" b="1" dirty="0"/>
              <a:t>, T</a:t>
            </a:r>
            <a:r>
              <a:rPr lang="de-DE" altLang="cs-CZ" b="1" dirty="0" err="1"/>
              <a:t>übingen</a:t>
            </a:r>
            <a:r>
              <a:rPr lang="de-DE" altLang="cs-CZ" b="1" dirty="0"/>
              <a:t> 2011</a:t>
            </a:r>
            <a:endParaRPr lang="cs-CZ" altLang="cs-CZ" b="1" dirty="0"/>
          </a:p>
          <a:p>
            <a:pPr>
              <a:lnSpc>
                <a:spcPct val="80000"/>
              </a:lnSpc>
              <a:defRPr/>
            </a:pPr>
            <a:r>
              <a:rPr lang="cs-CZ" altLang="cs-CZ" b="1" dirty="0"/>
              <a:t>De </a:t>
            </a:r>
            <a:r>
              <a:rPr lang="cs-CZ" altLang="cs-CZ" b="1" dirty="0" err="1"/>
              <a:t>Beaugrande</a:t>
            </a:r>
            <a:r>
              <a:rPr lang="cs-CZ" altLang="cs-CZ" b="1" dirty="0"/>
              <a:t>, R.-A./</a:t>
            </a:r>
            <a:r>
              <a:rPr lang="cs-CZ" altLang="cs-CZ" b="1" dirty="0" err="1"/>
              <a:t>Dressler</a:t>
            </a:r>
            <a:r>
              <a:rPr lang="cs-CZ" altLang="cs-CZ" b="1" dirty="0"/>
              <a:t>, W. U.: </a:t>
            </a:r>
            <a:r>
              <a:rPr lang="cs-CZ" altLang="cs-CZ" b="1" dirty="0" err="1"/>
              <a:t>Einführung</a:t>
            </a:r>
            <a:r>
              <a:rPr lang="cs-CZ" altLang="cs-CZ" b="1" dirty="0"/>
              <a:t>  in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Textlinguistik</a:t>
            </a:r>
            <a:r>
              <a:rPr lang="cs-CZ" altLang="cs-CZ" b="1" dirty="0"/>
              <a:t>, </a:t>
            </a:r>
            <a:r>
              <a:rPr lang="cs-CZ" altLang="cs-CZ" b="1" dirty="0" err="1"/>
              <a:t>Tübingen</a:t>
            </a:r>
            <a:r>
              <a:rPr lang="cs-CZ" altLang="cs-CZ" b="1" dirty="0"/>
              <a:t> 1981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b="1" dirty="0" err="1"/>
              <a:t>Kessel</a:t>
            </a:r>
            <a:r>
              <a:rPr lang="cs-CZ" altLang="cs-CZ" b="1" dirty="0"/>
              <a:t>, Katja/Reimann, Sandra: </a:t>
            </a:r>
            <a:r>
              <a:rPr lang="cs-CZ" altLang="cs-CZ" b="1" dirty="0" err="1"/>
              <a:t>Basiswissen</a:t>
            </a:r>
            <a:r>
              <a:rPr lang="cs-CZ" altLang="cs-CZ" b="1" dirty="0"/>
              <a:t> </a:t>
            </a:r>
            <a:r>
              <a:rPr lang="cs-CZ" altLang="cs-CZ" b="1" dirty="0" err="1"/>
              <a:t>Deutsche</a:t>
            </a:r>
            <a:r>
              <a:rPr lang="cs-CZ" altLang="cs-CZ" b="1" dirty="0"/>
              <a:t> </a:t>
            </a:r>
            <a:r>
              <a:rPr lang="cs-CZ" altLang="cs-CZ" b="1" dirty="0" err="1"/>
              <a:t>Gegenwartssprache</a:t>
            </a:r>
            <a:r>
              <a:rPr lang="cs-CZ" altLang="cs-CZ" b="1" dirty="0"/>
              <a:t>. 2. </a:t>
            </a:r>
            <a:r>
              <a:rPr lang="cs-CZ" altLang="cs-CZ" b="1" dirty="0" err="1"/>
              <a:t>Auflage</a:t>
            </a:r>
            <a:r>
              <a:rPr lang="cs-CZ" altLang="cs-CZ" b="1" dirty="0"/>
              <a:t>, </a:t>
            </a:r>
            <a:r>
              <a:rPr lang="de-DE" altLang="cs-CZ" b="1" dirty="0"/>
              <a:t>Tübingen </a:t>
            </a:r>
            <a:r>
              <a:rPr lang="cs-CZ" altLang="cs-CZ" b="1" dirty="0"/>
              <a:t>2008, </a:t>
            </a:r>
            <a:r>
              <a:rPr lang="cs-CZ" altLang="cs-CZ" b="1" dirty="0" err="1"/>
              <a:t>Kapitel</a:t>
            </a:r>
            <a:r>
              <a:rPr lang="cs-CZ" altLang="cs-CZ" b="1" dirty="0"/>
              <a:t> IX. </a:t>
            </a:r>
            <a:r>
              <a:rPr lang="cs-CZ" altLang="cs-CZ" b="1" dirty="0" err="1"/>
              <a:t>Textgrammatik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0672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074AE5-48BD-43F4-B9F3-3B1F7AB39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3600" b="1" dirty="0"/>
              <a:t>1. </a:t>
            </a:r>
            <a:r>
              <a:rPr lang="cs-CZ" altLang="cs-CZ" sz="3600" b="1" dirty="0" err="1"/>
              <a:t>Einleitung</a:t>
            </a:r>
            <a:r>
              <a:rPr lang="cs-CZ" altLang="cs-CZ" sz="3600" b="1" dirty="0"/>
              <a:t>: </a:t>
            </a:r>
            <a:r>
              <a:rPr lang="cs-CZ" altLang="cs-CZ" sz="3600" b="1" dirty="0" err="1"/>
              <a:t>Was</a:t>
            </a:r>
            <a:r>
              <a:rPr lang="cs-CZ" altLang="cs-CZ" sz="3600" b="1" dirty="0"/>
              <a:t> </a:t>
            </a:r>
            <a:r>
              <a:rPr lang="cs-CZ" altLang="cs-CZ" sz="3600" b="1" dirty="0" err="1"/>
              <a:t>ist</a:t>
            </a:r>
            <a:r>
              <a:rPr lang="cs-CZ" altLang="cs-CZ" sz="3600" b="1" dirty="0"/>
              <a:t> </a:t>
            </a:r>
            <a:r>
              <a:rPr lang="cs-CZ" altLang="cs-CZ" sz="3600" b="1" dirty="0" err="1"/>
              <a:t>und</a:t>
            </a:r>
            <a:r>
              <a:rPr lang="cs-CZ" altLang="cs-CZ" sz="3600" b="1" dirty="0"/>
              <a:t> </a:t>
            </a:r>
            <a:r>
              <a:rPr lang="cs-CZ" altLang="cs-CZ" sz="3600" b="1" dirty="0" err="1"/>
              <a:t>was</a:t>
            </a:r>
            <a:r>
              <a:rPr lang="cs-CZ" altLang="cs-CZ" sz="3600" b="1" dirty="0"/>
              <a:t> </a:t>
            </a:r>
            <a:r>
              <a:rPr lang="cs-CZ" altLang="cs-CZ" sz="3600" b="1" dirty="0" err="1"/>
              <a:t>will</a:t>
            </a:r>
            <a:r>
              <a:rPr lang="cs-CZ" altLang="cs-CZ" sz="3600" b="1" dirty="0"/>
              <a:t> </a:t>
            </a:r>
            <a:r>
              <a:rPr lang="cs-CZ" altLang="cs-CZ" sz="3600" b="1" dirty="0" err="1"/>
              <a:t>die</a:t>
            </a:r>
            <a:r>
              <a:rPr lang="cs-CZ" altLang="cs-CZ" sz="3600" b="1" dirty="0"/>
              <a:t> </a:t>
            </a:r>
            <a:r>
              <a:rPr lang="cs-CZ" altLang="cs-CZ" sz="3600" b="1" dirty="0" err="1"/>
              <a:t>Textlinguistik</a:t>
            </a:r>
            <a:r>
              <a:rPr lang="cs-CZ" altLang="cs-CZ" sz="3600" b="1" dirty="0"/>
              <a:t>?</a:t>
            </a:r>
            <a:br>
              <a:rPr lang="cs-CZ" altLang="cs-CZ" sz="3600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8E4F9D-63DA-427B-93CB-19C2D523AE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1800" b="1" dirty="0"/>
              <a:t>T</a:t>
            </a:r>
            <a:r>
              <a:rPr lang="de-DE" altLang="cs-CZ" sz="1800" b="1" dirty="0" err="1"/>
              <a:t>ext</a:t>
            </a:r>
            <a:r>
              <a:rPr lang="de-DE" altLang="cs-CZ" b="1" dirty="0" err="1"/>
              <a:t>linguistik</a:t>
            </a:r>
            <a:r>
              <a:rPr lang="de-DE" altLang="cs-CZ" b="1" dirty="0"/>
              <a:t> </a:t>
            </a:r>
            <a:r>
              <a:rPr lang="cs-CZ" altLang="cs-CZ" sz="1800" b="1" dirty="0"/>
              <a:t>– </a:t>
            </a:r>
            <a:r>
              <a:rPr lang="cs-CZ" altLang="cs-CZ" sz="1800" b="1" dirty="0" err="1"/>
              <a:t>eine</a:t>
            </a:r>
            <a:r>
              <a:rPr lang="cs-CZ" altLang="cs-CZ" sz="1800" b="1" dirty="0"/>
              <a:t> (relativ) </a:t>
            </a:r>
            <a:r>
              <a:rPr lang="cs-CZ" altLang="cs-CZ" sz="1800" b="1" dirty="0" err="1"/>
              <a:t>junge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Richtung</a:t>
            </a:r>
            <a:r>
              <a:rPr lang="cs-CZ" altLang="cs-CZ" sz="1800" b="1" dirty="0"/>
              <a:t> in der  </a:t>
            </a:r>
            <a:r>
              <a:rPr lang="cs-CZ" altLang="cs-CZ" sz="1800" b="1" dirty="0" err="1"/>
              <a:t>Linguistik</a:t>
            </a:r>
            <a:endParaRPr lang="cs-CZ" altLang="cs-CZ" sz="1800" b="1" dirty="0"/>
          </a:p>
          <a:p>
            <a:pPr>
              <a:lnSpc>
                <a:spcPct val="90000"/>
              </a:lnSpc>
            </a:pPr>
            <a:r>
              <a:rPr lang="cs-CZ" altLang="cs-CZ" sz="1800" b="1" dirty="0"/>
              <a:t>Ende der 60er/</a:t>
            </a:r>
            <a:r>
              <a:rPr lang="cs-CZ" altLang="cs-CZ" sz="1800" b="1" dirty="0" err="1"/>
              <a:t>Anfang</a:t>
            </a:r>
            <a:r>
              <a:rPr lang="cs-CZ" altLang="cs-CZ" sz="1800" b="1" dirty="0"/>
              <a:t> der 70er </a:t>
            </a:r>
            <a:r>
              <a:rPr lang="cs-CZ" altLang="cs-CZ" sz="1800" b="1" dirty="0" err="1"/>
              <a:t>Jahre</a:t>
            </a:r>
            <a:r>
              <a:rPr lang="cs-CZ" altLang="cs-CZ" sz="1800" b="1" dirty="0"/>
              <a:t> des XX. </a:t>
            </a:r>
            <a:r>
              <a:rPr lang="cs-CZ" altLang="cs-CZ" sz="1800" b="1" dirty="0" err="1"/>
              <a:t>Jhs</a:t>
            </a:r>
            <a:r>
              <a:rPr lang="cs-CZ" altLang="cs-CZ" sz="1800" b="1" dirty="0"/>
              <a:t>.:</a:t>
            </a:r>
          </a:p>
          <a:p>
            <a:pPr>
              <a:lnSpc>
                <a:spcPct val="90000"/>
              </a:lnSpc>
            </a:pPr>
            <a:r>
              <a:rPr lang="cs-CZ" altLang="cs-CZ" sz="1800" b="1" dirty="0" err="1">
                <a:solidFill>
                  <a:srgbClr val="000000"/>
                </a:solidFill>
              </a:rPr>
              <a:t>Wechsel</a:t>
            </a:r>
            <a:r>
              <a:rPr lang="cs-CZ" altLang="cs-CZ" sz="1800" b="1" dirty="0">
                <a:solidFill>
                  <a:srgbClr val="000000"/>
                </a:solidFill>
              </a:rPr>
              <a:t> von der </a:t>
            </a:r>
            <a:r>
              <a:rPr lang="cs-CZ" altLang="cs-CZ" sz="1800" b="1" dirty="0" err="1">
                <a:solidFill>
                  <a:srgbClr val="000000"/>
                </a:solidFill>
              </a:rPr>
              <a:t>systemorientierten</a:t>
            </a:r>
            <a:r>
              <a:rPr lang="cs-CZ" altLang="cs-CZ" sz="1800" b="1" dirty="0">
                <a:solidFill>
                  <a:srgbClr val="000000"/>
                </a:solidFill>
              </a:rPr>
              <a:t> </a:t>
            </a:r>
            <a:r>
              <a:rPr lang="cs-CZ" altLang="cs-CZ" sz="1800" b="1" dirty="0" err="1">
                <a:solidFill>
                  <a:srgbClr val="000000"/>
                </a:solidFill>
              </a:rPr>
              <a:t>zur</a:t>
            </a:r>
            <a:r>
              <a:rPr lang="cs-CZ" altLang="cs-CZ" sz="1800" b="1" dirty="0">
                <a:solidFill>
                  <a:srgbClr val="000000"/>
                </a:solidFill>
              </a:rPr>
              <a:t> </a:t>
            </a:r>
            <a:r>
              <a:rPr lang="cs-CZ" altLang="cs-CZ" sz="1800" b="1" dirty="0" err="1">
                <a:solidFill>
                  <a:srgbClr val="000000"/>
                </a:solidFill>
              </a:rPr>
              <a:t>kommunikations</a:t>
            </a:r>
            <a:r>
              <a:rPr lang="cs-CZ" altLang="cs-CZ" sz="1800" b="1" dirty="0">
                <a:solidFill>
                  <a:srgbClr val="000000"/>
                </a:solidFill>
              </a:rPr>
              <a:t>- </a:t>
            </a:r>
            <a:r>
              <a:rPr lang="cs-CZ" altLang="cs-CZ" sz="1800" b="1" dirty="0" err="1">
                <a:solidFill>
                  <a:srgbClr val="000000"/>
                </a:solidFill>
              </a:rPr>
              <a:t>und</a:t>
            </a:r>
            <a:r>
              <a:rPr lang="cs-CZ" altLang="cs-CZ" sz="1800" b="1" dirty="0">
                <a:solidFill>
                  <a:srgbClr val="000000"/>
                </a:solidFill>
              </a:rPr>
              <a:t> </a:t>
            </a:r>
            <a:r>
              <a:rPr lang="cs-CZ" altLang="cs-CZ" sz="1800" b="1" dirty="0" err="1">
                <a:solidFill>
                  <a:srgbClr val="000000"/>
                </a:solidFill>
              </a:rPr>
              <a:t>funktionsbezogenen</a:t>
            </a:r>
            <a:r>
              <a:rPr lang="cs-CZ" altLang="cs-CZ" sz="1800" b="1" dirty="0">
                <a:solidFill>
                  <a:srgbClr val="000000"/>
                </a:solidFill>
              </a:rPr>
              <a:t> </a:t>
            </a:r>
            <a:r>
              <a:rPr lang="cs-CZ" altLang="cs-CZ" sz="1800" b="1" dirty="0" err="1">
                <a:solidFill>
                  <a:srgbClr val="000000"/>
                </a:solidFill>
              </a:rPr>
              <a:t>Sprachbetrachtung</a:t>
            </a:r>
            <a:r>
              <a:rPr lang="de-DE" altLang="cs-CZ" sz="1800" b="1" dirty="0">
                <a:solidFill>
                  <a:srgbClr val="000000"/>
                </a:solidFill>
              </a:rPr>
              <a:t>:</a:t>
            </a:r>
            <a:r>
              <a:rPr lang="cs-CZ" altLang="cs-CZ" sz="1800" b="1" dirty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cs-CZ" altLang="cs-CZ" sz="1800" b="1" dirty="0">
                <a:solidFill>
                  <a:srgbClr val="000000"/>
                </a:solidFill>
              </a:rPr>
              <a:t>   = </a:t>
            </a:r>
            <a:r>
              <a:rPr lang="cs-CZ" altLang="cs-CZ" sz="1800" b="1" dirty="0" err="1">
                <a:solidFill>
                  <a:srgbClr val="FF0000"/>
                </a:solidFill>
              </a:rPr>
              <a:t>kommunikativ-pragmatische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 err="1">
                <a:solidFill>
                  <a:srgbClr val="FF0000"/>
                </a:solidFill>
              </a:rPr>
              <a:t>Wende</a:t>
            </a:r>
            <a:endParaRPr lang="cs-CZ" altLang="cs-CZ" sz="1800" b="1" dirty="0"/>
          </a:p>
          <a:p>
            <a:pPr>
              <a:lnSpc>
                <a:spcPct val="90000"/>
              </a:lnSpc>
            </a:pPr>
            <a:r>
              <a:rPr lang="cs-CZ" altLang="cs-CZ" sz="1800" b="1" dirty="0" err="1"/>
              <a:t>neue</a:t>
            </a:r>
            <a:r>
              <a:rPr lang="cs-CZ" altLang="cs-CZ" sz="1800" b="1" dirty="0"/>
              <a:t> Impulse </a:t>
            </a:r>
            <a:r>
              <a:rPr lang="cs-CZ" altLang="cs-CZ" sz="1800" b="1" dirty="0" err="1"/>
              <a:t>für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die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sprachwissenschaftliche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Forschung</a:t>
            </a:r>
            <a:endParaRPr lang="cs-CZ" altLang="cs-CZ" sz="1800" b="1" dirty="0"/>
          </a:p>
          <a:p>
            <a:pPr>
              <a:lnSpc>
                <a:spcPct val="90000"/>
              </a:lnSpc>
            </a:pPr>
            <a:r>
              <a:rPr lang="cs-CZ" altLang="cs-CZ" sz="1800" b="1" dirty="0" err="1"/>
              <a:t>stürmische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Entwicklung</a:t>
            </a:r>
            <a:r>
              <a:rPr lang="cs-CZ" altLang="cs-CZ" sz="1800" b="1" dirty="0"/>
              <a:t> – </a:t>
            </a:r>
            <a:r>
              <a:rPr lang="cs-CZ" altLang="cs-CZ" sz="1800" b="1" dirty="0" err="1"/>
              <a:t>kaum</a:t>
            </a:r>
            <a:r>
              <a:rPr lang="cs-CZ" altLang="cs-CZ" sz="1800" b="1" dirty="0"/>
              <a:t>  </a:t>
            </a:r>
            <a:r>
              <a:rPr lang="cs-CZ" altLang="cs-CZ" sz="1800" b="1" dirty="0" err="1"/>
              <a:t>überschaubbare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Vielfalt</a:t>
            </a:r>
            <a:r>
              <a:rPr lang="cs-CZ" altLang="cs-CZ" sz="1800" b="1" dirty="0"/>
              <a:t> von  </a:t>
            </a:r>
            <a:r>
              <a:rPr lang="cs-CZ" altLang="cs-CZ" sz="1800" b="1" dirty="0" err="1"/>
              <a:t>Beschreibungsansätzen</a:t>
            </a:r>
            <a:endParaRPr lang="cs-CZ" altLang="cs-CZ" sz="1800" b="1" dirty="0"/>
          </a:p>
          <a:p>
            <a:pPr>
              <a:lnSpc>
                <a:spcPct val="90000"/>
              </a:lnSpc>
            </a:pPr>
            <a:r>
              <a:rPr lang="cs-CZ" altLang="cs-CZ" sz="1800" b="1" dirty="0" err="1"/>
              <a:t>große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Anzahl</a:t>
            </a:r>
            <a:r>
              <a:rPr lang="cs-CZ" altLang="cs-CZ" sz="1800" b="1" dirty="0"/>
              <a:t> von</a:t>
            </a:r>
            <a:r>
              <a:rPr lang="de-DE" altLang="cs-CZ" sz="1800" b="1" dirty="0"/>
              <a:t> </a:t>
            </a:r>
            <a:r>
              <a:rPr lang="cs-CZ" altLang="cs-CZ" sz="1800" b="1" dirty="0" err="1"/>
              <a:t>Publikationen</a:t>
            </a:r>
            <a:endParaRPr lang="cs-CZ" altLang="cs-CZ" sz="18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1281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06CF8F-E407-497D-B95E-057DDB5D1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b="1" dirty="0"/>
              <a:t>1. </a:t>
            </a:r>
            <a:r>
              <a:rPr lang="cs-CZ" altLang="cs-CZ" b="1" dirty="0" err="1"/>
              <a:t>Einleitung</a:t>
            </a:r>
            <a:r>
              <a:rPr lang="cs-CZ" altLang="cs-CZ" b="1" dirty="0"/>
              <a:t>: </a:t>
            </a:r>
            <a:r>
              <a:rPr lang="cs-CZ" altLang="cs-CZ" b="1" dirty="0" err="1"/>
              <a:t>Was</a:t>
            </a:r>
            <a:r>
              <a:rPr lang="cs-CZ" altLang="cs-CZ" b="1" dirty="0"/>
              <a:t> </a:t>
            </a:r>
            <a:r>
              <a:rPr lang="cs-CZ" altLang="cs-CZ" b="1" dirty="0" err="1"/>
              <a:t>ist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was</a:t>
            </a:r>
            <a:r>
              <a:rPr lang="cs-CZ" altLang="cs-CZ" b="1" dirty="0"/>
              <a:t> </a:t>
            </a:r>
            <a:r>
              <a:rPr lang="cs-CZ" altLang="cs-CZ" b="1" dirty="0" err="1"/>
              <a:t>will</a:t>
            </a:r>
            <a:r>
              <a:rPr lang="cs-CZ" altLang="cs-CZ" b="1" dirty="0"/>
              <a:t>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Textlinguistik</a:t>
            </a:r>
            <a:r>
              <a:rPr lang="cs-CZ" altLang="cs-CZ" b="1" dirty="0"/>
              <a:t>?</a:t>
            </a:r>
            <a:br>
              <a:rPr lang="cs-CZ" altLang="cs-CZ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ECF6AD-1132-494F-989D-18DF634BA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b="1" dirty="0" err="1">
                <a:solidFill>
                  <a:srgbClr val="FF0000"/>
                </a:solidFill>
              </a:rPr>
              <a:t>kommunikativ-pragmatische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Wende</a:t>
            </a:r>
            <a:r>
              <a:rPr lang="de-DE" altLang="cs-CZ" b="1" dirty="0">
                <a:solidFill>
                  <a:srgbClr val="FF0000"/>
                </a:solidFill>
              </a:rPr>
              <a:t>: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>
                <a:solidFill>
                  <a:srgbClr val="FF0000"/>
                </a:solidFill>
              </a:rPr>
              <a:t>Gründe</a:t>
            </a:r>
            <a:r>
              <a:rPr lang="cs-CZ" altLang="cs-CZ" b="1" dirty="0">
                <a:solidFill>
                  <a:srgbClr val="FF0000"/>
                </a:solidFill>
              </a:rPr>
              <a:t>: </a:t>
            </a:r>
            <a:endParaRPr lang="de-DE" altLang="cs-CZ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/>
              <a:t>1) </a:t>
            </a:r>
            <a:r>
              <a:rPr lang="cs-CZ" altLang="cs-CZ" b="1" dirty="0" err="1">
                <a:solidFill>
                  <a:srgbClr val="00B050"/>
                </a:solidFill>
              </a:rPr>
              <a:t>linguistisch</a:t>
            </a:r>
            <a:r>
              <a:rPr lang="cs-CZ" altLang="cs-CZ" b="1" dirty="0">
                <a:solidFill>
                  <a:srgbClr val="00B050"/>
                </a:solidFill>
              </a:rPr>
              <a:t>: </a:t>
            </a:r>
            <a:r>
              <a:rPr lang="cs-CZ" altLang="cs-CZ" b="1" dirty="0" err="1"/>
              <a:t>Abwendung</a:t>
            </a:r>
            <a:r>
              <a:rPr lang="cs-CZ" altLang="cs-CZ" b="1" dirty="0"/>
              <a:t> von der </a:t>
            </a:r>
            <a:r>
              <a:rPr lang="cs-CZ" altLang="cs-CZ" b="1" dirty="0" err="1"/>
              <a:t>Sprachsystembetrachtung</a:t>
            </a:r>
            <a:r>
              <a:rPr lang="cs-CZ" altLang="cs-CZ" b="1" dirty="0"/>
              <a:t> (</a:t>
            </a:r>
            <a:r>
              <a:rPr lang="cs-CZ" altLang="cs-CZ" b="1" dirty="0" err="1"/>
              <a:t>Grammatik</a:t>
            </a:r>
            <a:r>
              <a:rPr lang="cs-CZ" altLang="cs-CZ" b="1" dirty="0"/>
              <a:t>, der </a:t>
            </a:r>
            <a:r>
              <a:rPr lang="cs-CZ" altLang="cs-CZ" b="1" dirty="0" err="1"/>
              <a:t>Satz</a:t>
            </a:r>
            <a:r>
              <a:rPr lang="cs-CZ" altLang="cs-CZ" b="1" dirty="0"/>
              <a:t>)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Zuwendung</a:t>
            </a:r>
            <a:r>
              <a:rPr lang="cs-CZ" altLang="cs-CZ" b="1" dirty="0"/>
              <a:t> </a:t>
            </a:r>
            <a:r>
              <a:rPr lang="cs-CZ" altLang="cs-CZ" b="1" dirty="0" err="1"/>
              <a:t>zum</a:t>
            </a:r>
            <a:r>
              <a:rPr lang="cs-CZ" altLang="cs-CZ" b="1" dirty="0"/>
              <a:t> Text </a:t>
            </a:r>
            <a:r>
              <a:rPr lang="de-DE" altLang="cs-CZ" b="1" dirty="0"/>
              <a:t>als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oberste</a:t>
            </a:r>
            <a:r>
              <a:rPr lang="cs-CZ" altLang="cs-CZ" b="1" dirty="0"/>
              <a:t> </a:t>
            </a:r>
            <a:r>
              <a:rPr lang="cs-CZ" altLang="cs-CZ" b="1" dirty="0" err="1"/>
              <a:t>Einheit</a:t>
            </a:r>
            <a:r>
              <a:rPr lang="cs-CZ" altLang="cs-CZ" b="1" dirty="0"/>
              <a:t> der </a:t>
            </a:r>
            <a:r>
              <a:rPr lang="cs-CZ" altLang="cs-CZ" b="1" dirty="0" err="1"/>
              <a:t>Sprache</a:t>
            </a:r>
            <a:r>
              <a:rPr lang="cs-CZ" altLang="cs-CZ" b="1" dirty="0"/>
              <a:t>- </a:t>
            </a:r>
            <a:r>
              <a:rPr lang="cs-CZ" altLang="cs-CZ" b="1" dirty="0" err="1"/>
              <a:t>Textbeschreibungsmodelle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 err="1"/>
              <a:t>Textgrammatik</a:t>
            </a:r>
            <a:r>
              <a:rPr lang="cs-CZ" altLang="cs-CZ" b="1" dirty="0"/>
              <a:t>                    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 2) </a:t>
            </a:r>
            <a:r>
              <a:rPr lang="cs-CZ" altLang="cs-CZ" b="1" dirty="0" err="1">
                <a:solidFill>
                  <a:srgbClr val="00B050"/>
                </a:solidFill>
              </a:rPr>
              <a:t>gesellschaftlich-historisch</a:t>
            </a:r>
            <a:r>
              <a:rPr lang="cs-CZ" altLang="cs-CZ" b="1" dirty="0">
                <a:solidFill>
                  <a:srgbClr val="00B050"/>
                </a:solidFill>
              </a:rPr>
              <a:t>: </a:t>
            </a:r>
            <a:r>
              <a:rPr lang="cs-CZ" altLang="cs-CZ" b="1" dirty="0" err="1"/>
              <a:t>mehr</a:t>
            </a:r>
            <a:r>
              <a:rPr lang="cs-CZ" altLang="cs-CZ" b="1" dirty="0"/>
              <a:t> </a:t>
            </a:r>
            <a:r>
              <a:rPr lang="cs-CZ" altLang="cs-CZ" b="1" dirty="0" err="1"/>
              <a:t>Kommunikation</a:t>
            </a:r>
            <a:r>
              <a:rPr lang="cs-CZ" altLang="cs-CZ" b="1" dirty="0"/>
              <a:t> (</a:t>
            </a:r>
            <a:r>
              <a:rPr lang="cs-CZ" altLang="cs-CZ" b="1" dirty="0" err="1"/>
              <a:t>Sprachgebrauch</a:t>
            </a:r>
            <a:r>
              <a:rPr lang="cs-CZ" altLang="cs-CZ" b="1" dirty="0"/>
              <a:t>)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Situation</a:t>
            </a:r>
            <a:r>
              <a:rPr lang="cs-CZ" altLang="cs-CZ" b="1" dirty="0"/>
              <a:t> der 60er </a:t>
            </a:r>
            <a:r>
              <a:rPr lang="cs-CZ" altLang="cs-CZ" b="1" dirty="0" err="1"/>
              <a:t>Jahre</a:t>
            </a:r>
            <a:r>
              <a:rPr lang="cs-CZ" altLang="cs-CZ" b="1" dirty="0"/>
              <a:t>: </a:t>
            </a:r>
            <a:r>
              <a:rPr lang="cs-CZ" altLang="cs-CZ" b="1" dirty="0" err="1"/>
              <a:t>Studentenbewegung</a:t>
            </a:r>
            <a:r>
              <a:rPr lang="cs-CZ" altLang="cs-CZ" b="1" dirty="0"/>
              <a:t>, </a:t>
            </a:r>
            <a:r>
              <a:rPr lang="cs-CZ" altLang="cs-CZ" b="1" dirty="0" err="1"/>
              <a:t>Hippies</a:t>
            </a:r>
            <a:r>
              <a:rPr lang="cs-CZ" altLang="cs-CZ" b="1" dirty="0"/>
              <a:t>, </a:t>
            </a:r>
            <a:r>
              <a:rPr lang="cs-CZ" altLang="cs-CZ" b="1" dirty="0" err="1"/>
              <a:t>sexuelle</a:t>
            </a:r>
            <a:r>
              <a:rPr lang="cs-CZ" altLang="cs-CZ" b="1" dirty="0"/>
              <a:t> </a:t>
            </a:r>
            <a:r>
              <a:rPr lang="cs-CZ" altLang="cs-CZ" b="1" dirty="0" err="1"/>
              <a:t>Revolution</a:t>
            </a:r>
            <a:r>
              <a:rPr lang="cs-CZ" altLang="cs-CZ" b="1" dirty="0"/>
              <a:t>, </a:t>
            </a:r>
            <a:r>
              <a:rPr lang="cs-CZ" altLang="cs-CZ" b="1" dirty="0" err="1"/>
              <a:t>politische</a:t>
            </a:r>
            <a:r>
              <a:rPr lang="cs-CZ" altLang="cs-CZ" b="1" dirty="0"/>
              <a:t> </a:t>
            </a:r>
            <a:r>
              <a:rPr lang="cs-CZ" altLang="cs-CZ" b="1" dirty="0" err="1"/>
              <a:t>Auflockerung</a:t>
            </a:r>
            <a:r>
              <a:rPr lang="cs-CZ" altLang="cs-CZ" b="1" dirty="0"/>
              <a:t>, </a:t>
            </a:r>
            <a:r>
              <a:rPr lang="cs-CZ" altLang="cs-CZ" b="1" dirty="0" err="1"/>
              <a:t>mehr</a:t>
            </a:r>
            <a:r>
              <a:rPr lang="cs-CZ" altLang="cs-CZ" b="1" dirty="0"/>
              <a:t> </a:t>
            </a:r>
            <a:r>
              <a:rPr lang="cs-CZ" altLang="cs-CZ" b="1" dirty="0" err="1"/>
              <a:t>Demokratie</a:t>
            </a:r>
            <a:r>
              <a:rPr lang="cs-CZ" altLang="cs-CZ" b="1" dirty="0"/>
              <a:t>, </a:t>
            </a:r>
            <a:r>
              <a:rPr lang="cs-CZ" altLang="cs-CZ" b="1" dirty="0" err="1"/>
              <a:t>neue</a:t>
            </a:r>
            <a:r>
              <a:rPr lang="cs-CZ" altLang="cs-CZ" b="1" dirty="0"/>
              <a:t> </a:t>
            </a:r>
            <a:r>
              <a:rPr lang="cs-CZ" altLang="cs-CZ" b="1" dirty="0" err="1"/>
              <a:t>Massenmedien</a:t>
            </a:r>
            <a:r>
              <a:rPr lang="cs-CZ" altLang="cs-CZ" b="1" dirty="0"/>
              <a:t>, </a:t>
            </a:r>
            <a:r>
              <a:rPr lang="cs-CZ" altLang="cs-CZ" b="1" dirty="0" err="1"/>
              <a:t>technische</a:t>
            </a:r>
            <a:r>
              <a:rPr lang="cs-CZ" altLang="cs-CZ" b="1" dirty="0"/>
              <a:t> </a:t>
            </a:r>
            <a:r>
              <a:rPr lang="cs-CZ" altLang="cs-CZ" b="1" dirty="0" err="1"/>
              <a:t>Errungenschaften</a:t>
            </a:r>
            <a:r>
              <a:rPr lang="cs-CZ" altLang="cs-CZ" b="1" dirty="0"/>
              <a:t>  (Satelit, </a:t>
            </a:r>
            <a:r>
              <a:rPr lang="cs-CZ" altLang="cs-CZ" b="1" dirty="0" err="1"/>
              <a:t>Computer</a:t>
            </a:r>
            <a:r>
              <a:rPr lang="cs-CZ" altLang="cs-CZ" b="1" dirty="0"/>
              <a:t>…)        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Kommunikationstheorie</a:t>
            </a:r>
            <a:r>
              <a:rPr lang="cs-CZ" altLang="cs-CZ" b="1" dirty="0"/>
              <a:t>, </a:t>
            </a:r>
            <a:r>
              <a:rPr lang="cs-CZ" altLang="cs-CZ" b="1" dirty="0" err="1">
                <a:solidFill>
                  <a:srgbClr val="000000"/>
                </a:solidFill>
              </a:rPr>
              <a:t>Pragmalinguistik</a:t>
            </a:r>
            <a:r>
              <a:rPr lang="cs-CZ" altLang="cs-CZ" b="1" dirty="0">
                <a:solidFill>
                  <a:srgbClr val="000000"/>
                </a:solidFill>
              </a:rPr>
              <a:t> 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 err="1"/>
              <a:t>Soziolinguistik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 err="1"/>
              <a:t>Psycholinguistik</a:t>
            </a:r>
            <a:r>
              <a:rPr lang="cs-CZ" altLang="cs-CZ" b="1" dirty="0"/>
              <a:t> 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Vorläufer</a:t>
            </a:r>
            <a:r>
              <a:rPr lang="cs-CZ" altLang="cs-CZ" b="1" dirty="0"/>
              <a:t>: </a:t>
            </a:r>
            <a:r>
              <a:rPr lang="cs-CZ" altLang="cs-CZ" b="1" dirty="0" err="1"/>
              <a:t>Stilistik</a:t>
            </a:r>
            <a:r>
              <a:rPr lang="cs-CZ" altLang="cs-CZ" b="1" dirty="0"/>
              <a:t>, </a:t>
            </a:r>
            <a:r>
              <a:rPr lang="cs-CZ" altLang="cs-CZ" b="1" dirty="0" err="1"/>
              <a:t>Rhetorik</a:t>
            </a:r>
            <a:r>
              <a:rPr lang="cs-CZ" altLang="cs-CZ" b="1" dirty="0"/>
              <a:t>, </a:t>
            </a:r>
            <a:r>
              <a:rPr lang="cs-CZ" altLang="cs-CZ" b="1" dirty="0" err="1"/>
              <a:t>Thema-Rhema-Gliederung</a:t>
            </a:r>
            <a:endParaRPr lang="cs-CZ" altLang="cs-CZ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b="1" dirty="0"/>
              <a:t>                      </a:t>
            </a:r>
            <a:r>
              <a:rPr lang="cs-CZ" altLang="cs-CZ" b="1" dirty="0" err="1"/>
              <a:t>Sprechakttheorie</a:t>
            </a:r>
            <a:r>
              <a:rPr lang="cs-CZ" altLang="cs-CZ" dirty="0"/>
              <a:t> </a:t>
            </a:r>
            <a:r>
              <a:rPr lang="cs-CZ" altLang="cs-CZ" b="1" dirty="0"/>
              <a:t>(J. </a:t>
            </a:r>
            <a:r>
              <a:rPr lang="cs-CZ" altLang="cs-CZ" b="1" dirty="0" err="1"/>
              <a:t>Searle</a:t>
            </a:r>
            <a:r>
              <a:rPr lang="cs-CZ" altLang="cs-CZ" b="1" dirty="0"/>
              <a:t>/J. Austin)</a:t>
            </a:r>
          </a:p>
          <a:p>
            <a:endParaRPr lang="de-DE" altLang="cs-CZ" b="1" dirty="0">
              <a:solidFill>
                <a:srgbClr val="FF0000"/>
              </a:solidFill>
            </a:endParaRPr>
          </a:p>
          <a:p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7317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01AC48-739B-4EBE-8286-23A0E9534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/>
              <a:t>2. </a:t>
            </a:r>
            <a:r>
              <a:rPr lang="cs-CZ" altLang="cs-CZ" b="1" dirty="0" err="1"/>
              <a:t>Textbegriff</a:t>
            </a:r>
            <a:r>
              <a:rPr lang="cs-CZ" altLang="cs-CZ" b="1" dirty="0"/>
              <a:t>, </a:t>
            </a:r>
            <a:r>
              <a:rPr lang="cs-CZ" altLang="cs-CZ" b="1" dirty="0" err="1"/>
              <a:t>Kriterien</a:t>
            </a:r>
            <a:r>
              <a:rPr lang="cs-CZ" altLang="cs-CZ" b="1" dirty="0"/>
              <a:t> der </a:t>
            </a:r>
            <a:r>
              <a:rPr lang="cs-CZ" altLang="cs-CZ" b="1" dirty="0" err="1"/>
              <a:t>Textualität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CDDA96-141C-4FB8-AB66-DA871C2EC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b="1" dirty="0">
                <a:solidFill>
                  <a:srgbClr val="FF0000"/>
                </a:solidFill>
              </a:rPr>
              <a:t>Text </a:t>
            </a:r>
            <a:r>
              <a:rPr lang="cs-CZ" altLang="cs-CZ" b="1" dirty="0"/>
              <a:t>– lat. </a:t>
            </a:r>
            <a:r>
              <a:rPr lang="cs-CZ" altLang="cs-CZ" b="1" dirty="0" err="1"/>
              <a:t>textus</a:t>
            </a:r>
            <a:r>
              <a:rPr lang="cs-CZ" altLang="cs-CZ" b="1" dirty="0"/>
              <a:t> – „</a:t>
            </a:r>
            <a:r>
              <a:rPr lang="cs-CZ" altLang="cs-CZ" b="1" dirty="0" err="1"/>
              <a:t>Gewebe</a:t>
            </a:r>
            <a:r>
              <a:rPr lang="cs-CZ" altLang="cs-CZ" b="1" dirty="0"/>
              <a:t>, </a:t>
            </a:r>
            <a:r>
              <a:rPr lang="cs-CZ" altLang="cs-CZ" b="1" dirty="0" err="1"/>
              <a:t>Geflecht</a:t>
            </a:r>
            <a:r>
              <a:rPr lang="cs-CZ" altLang="cs-CZ" b="1" dirty="0"/>
              <a:t>“</a:t>
            </a:r>
            <a:r>
              <a:rPr lang="de-DE" altLang="cs-CZ" b="1" dirty="0"/>
              <a:t>, </a:t>
            </a:r>
            <a:r>
              <a:rPr lang="cs-CZ" altLang="cs-CZ" b="1" dirty="0"/>
              <a:t> </a:t>
            </a:r>
            <a:r>
              <a:rPr lang="cs-CZ" altLang="cs-CZ" b="1" dirty="0" err="1"/>
              <a:t>texere</a:t>
            </a:r>
            <a:r>
              <a:rPr lang="cs-CZ" altLang="cs-CZ" b="1" dirty="0"/>
              <a:t> – „</a:t>
            </a:r>
            <a:r>
              <a:rPr lang="cs-CZ" altLang="cs-CZ" b="1" dirty="0" err="1"/>
              <a:t>weben</a:t>
            </a:r>
            <a:r>
              <a:rPr lang="cs-CZ" altLang="cs-CZ" b="1" dirty="0"/>
              <a:t>, </a:t>
            </a:r>
            <a:r>
              <a:rPr lang="cs-CZ" altLang="cs-CZ" b="1" dirty="0" err="1"/>
              <a:t>flechten</a:t>
            </a:r>
            <a:r>
              <a:rPr lang="cs-CZ" altLang="cs-CZ" b="1" dirty="0"/>
              <a:t>“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    in </a:t>
            </a:r>
            <a:r>
              <a:rPr lang="cs-CZ" altLang="cs-CZ" b="1" dirty="0" err="1"/>
              <a:t>vielen</a:t>
            </a:r>
            <a:r>
              <a:rPr lang="cs-CZ" altLang="cs-CZ" b="1" dirty="0"/>
              <a:t> </a:t>
            </a:r>
            <a:r>
              <a:rPr lang="cs-CZ" altLang="cs-CZ" b="1" dirty="0" err="1"/>
              <a:t>Lebens</a:t>
            </a:r>
            <a:r>
              <a:rPr lang="cs-CZ" altLang="cs-CZ" b="1" dirty="0"/>
              <a:t>-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Wissensbereichen</a:t>
            </a:r>
            <a:r>
              <a:rPr lang="de-DE" altLang="cs-CZ" b="1" dirty="0"/>
              <a:t> </a:t>
            </a:r>
            <a:r>
              <a:rPr lang="cs-CZ" altLang="cs-CZ" b="1" dirty="0" err="1"/>
              <a:t>außerhalb</a:t>
            </a:r>
            <a:r>
              <a:rPr lang="cs-CZ" altLang="cs-CZ" b="1" dirty="0"/>
              <a:t> der </a:t>
            </a:r>
            <a:r>
              <a:rPr lang="cs-CZ" altLang="cs-CZ" b="1" dirty="0" err="1"/>
              <a:t>Linguistik</a:t>
            </a:r>
            <a:r>
              <a:rPr lang="cs-CZ" altLang="cs-CZ" b="1" dirty="0"/>
              <a:t>:       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                    </a:t>
            </a:r>
            <a:r>
              <a:rPr lang="cs-CZ" altLang="cs-CZ" b="1" dirty="0" err="1"/>
              <a:t>Literaturwissenschaft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                    </a:t>
            </a:r>
            <a:r>
              <a:rPr lang="cs-CZ" altLang="cs-CZ" b="1" dirty="0" err="1"/>
              <a:t>Volkskunde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                    </a:t>
            </a:r>
            <a:r>
              <a:rPr lang="cs-CZ" altLang="cs-CZ" b="1" dirty="0" err="1"/>
              <a:t>Journalistik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                    </a:t>
            </a:r>
            <a:r>
              <a:rPr lang="cs-CZ" altLang="cs-CZ" b="1" dirty="0" err="1"/>
              <a:t>Theologie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                    </a:t>
            </a:r>
            <a:r>
              <a:rPr lang="cs-CZ" altLang="cs-CZ" b="1" dirty="0" err="1"/>
              <a:t>Rechtswesen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                    Psychologie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                    </a:t>
            </a:r>
            <a:r>
              <a:rPr lang="cs-CZ" altLang="cs-CZ" b="1" dirty="0" err="1"/>
              <a:t>Soziologie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                    Didaktik – </a:t>
            </a:r>
            <a:r>
              <a:rPr lang="cs-CZ" altLang="cs-CZ" b="1" dirty="0" err="1"/>
              <a:t>Pädagogik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                    Kunst (</a:t>
            </a:r>
            <a:r>
              <a:rPr lang="cs-CZ" altLang="cs-CZ" b="1" dirty="0" err="1"/>
              <a:t>Liedertexte</a:t>
            </a:r>
            <a:r>
              <a:rPr lang="cs-CZ" altLang="cs-CZ" b="1" dirty="0"/>
              <a:t>..)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2782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A018D8-0E20-43BC-8B73-715B70275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b="1" dirty="0"/>
              <a:t>2. </a:t>
            </a:r>
            <a:r>
              <a:rPr lang="cs-CZ" altLang="cs-CZ" b="1" dirty="0" err="1"/>
              <a:t>Textbegriff</a:t>
            </a:r>
            <a:r>
              <a:rPr lang="cs-CZ" altLang="cs-CZ" b="1" dirty="0"/>
              <a:t>, </a:t>
            </a:r>
            <a:r>
              <a:rPr lang="cs-CZ" altLang="cs-CZ" b="1" dirty="0" err="1"/>
              <a:t>Kriterien</a:t>
            </a:r>
            <a:r>
              <a:rPr lang="cs-CZ" altLang="cs-CZ" b="1" dirty="0"/>
              <a:t> der </a:t>
            </a:r>
            <a:r>
              <a:rPr lang="cs-CZ" altLang="cs-CZ" b="1" dirty="0" err="1"/>
              <a:t>Textualität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21634E-1B3F-4BE0-AC95-4637A0E2A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linguistischer Textbegriff:</a:t>
            </a:r>
          </a:p>
          <a:p>
            <a:pPr>
              <a:lnSpc>
                <a:spcPct val="90000"/>
              </a:lnSpc>
            </a:pPr>
            <a:r>
              <a:rPr lang="cs-CZ" altLang="cs-CZ" sz="1800" b="1" dirty="0" err="1"/>
              <a:t>verschiedene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Textauffassungen</a:t>
            </a:r>
            <a:r>
              <a:rPr lang="cs-CZ" altLang="cs-CZ" sz="1800" b="1" dirty="0"/>
              <a:t> – </a:t>
            </a:r>
            <a:r>
              <a:rPr lang="cs-CZ" altLang="cs-CZ" sz="1800" b="1" dirty="0" err="1"/>
              <a:t>zusammenfassend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zwei</a:t>
            </a:r>
            <a:r>
              <a:rPr lang="cs-CZ" altLang="cs-CZ" sz="1800" b="1" dirty="0"/>
              <a:t>:</a:t>
            </a:r>
          </a:p>
          <a:p>
            <a:pPr>
              <a:lnSpc>
                <a:spcPct val="90000"/>
              </a:lnSpc>
            </a:pPr>
            <a:r>
              <a:rPr lang="de-DE" altLang="cs-CZ" sz="1800" b="1" dirty="0">
                <a:solidFill>
                  <a:srgbClr val="FF0000"/>
                </a:solidFill>
              </a:rPr>
              <a:t>1. </a:t>
            </a:r>
            <a:r>
              <a:rPr lang="cs-CZ" altLang="cs-CZ" sz="1800" b="1" dirty="0" err="1">
                <a:solidFill>
                  <a:srgbClr val="FF0000"/>
                </a:solidFill>
              </a:rPr>
              <a:t>systematisch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 err="1">
                <a:solidFill>
                  <a:srgbClr val="FF0000"/>
                </a:solidFill>
              </a:rPr>
              <a:t>orientierte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 err="1">
                <a:solidFill>
                  <a:srgbClr val="FF0000"/>
                </a:solidFill>
              </a:rPr>
              <a:t>Textlinguistik</a:t>
            </a:r>
            <a:r>
              <a:rPr lang="cs-CZ" altLang="cs-CZ" sz="1800" b="1" dirty="0">
                <a:solidFill>
                  <a:srgbClr val="FF0000"/>
                </a:solidFill>
              </a:rPr>
              <a:t> (</a:t>
            </a:r>
            <a:r>
              <a:rPr lang="cs-CZ" altLang="cs-CZ" sz="1800" b="1" dirty="0" err="1">
                <a:solidFill>
                  <a:srgbClr val="FF0000"/>
                </a:solidFill>
              </a:rPr>
              <a:t>transphrastische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 err="1">
                <a:solidFill>
                  <a:srgbClr val="FF0000"/>
                </a:solidFill>
              </a:rPr>
              <a:t>Textauffassung</a:t>
            </a:r>
            <a:r>
              <a:rPr lang="cs-CZ" altLang="cs-CZ" sz="1800" b="1" dirty="0">
                <a:solidFill>
                  <a:srgbClr val="FF0000"/>
                </a:solidFill>
              </a:rPr>
              <a:t>):</a:t>
            </a:r>
          </a:p>
          <a:p>
            <a:pPr>
              <a:lnSpc>
                <a:spcPct val="90000"/>
              </a:lnSpc>
            </a:pPr>
            <a:r>
              <a:rPr lang="cs-CZ" altLang="cs-CZ" sz="1800" b="1" dirty="0"/>
              <a:t>„</a:t>
            </a:r>
            <a:r>
              <a:rPr lang="cs-CZ" altLang="cs-CZ" sz="1800" b="1" dirty="0" err="1"/>
              <a:t>Satz</a:t>
            </a:r>
            <a:r>
              <a:rPr lang="cs-CZ" altLang="cs-CZ" sz="1800" b="1" dirty="0"/>
              <a:t>“ – </a:t>
            </a:r>
            <a:r>
              <a:rPr lang="cs-CZ" altLang="cs-CZ" sz="1800" b="1" dirty="0" err="1"/>
              <a:t>nicht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mehr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die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oberste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Einheit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sondern</a:t>
            </a:r>
            <a:r>
              <a:rPr lang="cs-CZ" altLang="cs-CZ" sz="1800" b="1" dirty="0"/>
              <a:t> „Text“ – </a:t>
            </a:r>
            <a:r>
              <a:rPr lang="cs-CZ" altLang="cs-CZ" sz="1800" b="1" dirty="0" err="1"/>
              <a:t>das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primäre</a:t>
            </a:r>
            <a:r>
              <a:rPr lang="cs-CZ" altLang="cs-CZ" sz="1800" b="1" dirty="0"/>
              <a:t> SZ (Peter Hartmann)</a:t>
            </a:r>
          </a:p>
          <a:p>
            <a:pPr>
              <a:lnSpc>
                <a:spcPct val="90000"/>
              </a:lnSpc>
            </a:pPr>
            <a:r>
              <a:rPr lang="cs-CZ" altLang="cs-CZ" sz="1800" b="1" dirty="0"/>
              <a:t> Text – </a:t>
            </a:r>
            <a:r>
              <a:rPr lang="cs-CZ" altLang="cs-CZ" sz="1800" b="1" dirty="0" err="1"/>
              <a:t>kohärente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Folge</a:t>
            </a:r>
            <a:r>
              <a:rPr lang="cs-CZ" altLang="cs-CZ" sz="1800" b="1" dirty="0"/>
              <a:t> von </a:t>
            </a:r>
            <a:r>
              <a:rPr lang="cs-CZ" altLang="cs-CZ" sz="1800" b="1" dirty="0" err="1"/>
              <a:t>Sätzen</a:t>
            </a:r>
            <a:endParaRPr lang="cs-CZ" altLang="cs-CZ" sz="1800" b="1" dirty="0"/>
          </a:p>
          <a:p>
            <a:pPr>
              <a:lnSpc>
                <a:spcPct val="90000"/>
              </a:lnSpc>
            </a:pPr>
            <a:r>
              <a:rPr lang="cs-CZ" altLang="cs-CZ" sz="1800" b="1" dirty="0" err="1"/>
              <a:t>Kohärenz</a:t>
            </a:r>
            <a:r>
              <a:rPr lang="cs-CZ" altLang="cs-CZ" sz="1800" b="1" dirty="0"/>
              <a:t> – </a:t>
            </a:r>
            <a:r>
              <a:rPr lang="cs-CZ" altLang="cs-CZ" sz="1800" b="1" dirty="0" err="1"/>
              <a:t>zentrale</a:t>
            </a:r>
            <a:r>
              <a:rPr lang="cs-CZ" altLang="cs-CZ" sz="1800" b="1" dirty="0"/>
              <a:t> Kategorie – </a:t>
            </a:r>
            <a:r>
              <a:rPr lang="cs-CZ" altLang="cs-CZ" sz="1800" b="1" dirty="0" err="1"/>
              <a:t>syntaktisch-semantische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Beziehungen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zwischen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sprachlichen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Elementen</a:t>
            </a:r>
            <a:r>
              <a:rPr lang="cs-CZ" altLang="cs-CZ" sz="1800" b="1" dirty="0"/>
              <a:t> (</a:t>
            </a:r>
            <a:r>
              <a:rPr lang="cs-CZ" altLang="cs-CZ" sz="1800" b="1" dirty="0" err="1"/>
              <a:t>Wörtern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Wortgruppen</a:t>
            </a:r>
            <a:r>
              <a:rPr lang="cs-CZ" altLang="cs-CZ" sz="1800" b="1" dirty="0"/>
              <a:t>) in</a:t>
            </a:r>
            <a:r>
              <a:rPr lang="de-DE" altLang="cs-CZ" b="1" dirty="0"/>
              <a:t> den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aufeinanderfolgenden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Sätzen</a:t>
            </a:r>
            <a:endParaRPr lang="cs-CZ" altLang="cs-CZ" sz="1800" b="1" dirty="0"/>
          </a:p>
          <a:p>
            <a:pPr>
              <a:lnSpc>
                <a:spcPct val="90000"/>
              </a:lnSpc>
            </a:pPr>
            <a:r>
              <a:rPr lang="cs-CZ" altLang="cs-CZ" sz="1800" b="1" dirty="0" err="1"/>
              <a:t>Thema</a:t>
            </a:r>
            <a:endParaRPr lang="cs-CZ" altLang="cs-CZ" sz="1800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57288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29F1BB-6CD3-4EC2-95C6-10A3497BA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linguistischer Textbegriff:</a:t>
            </a:r>
            <a:br>
              <a:rPr lang="de-DE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64559D-ECB0-4C50-B00E-30543A4F69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sz="1800" b="1" dirty="0">
                <a:solidFill>
                  <a:srgbClr val="FF0000"/>
                </a:solidFill>
              </a:rPr>
              <a:t>2. </a:t>
            </a:r>
            <a:r>
              <a:rPr lang="cs-CZ" altLang="cs-CZ" sz="1800" b="1" dirty="0" err="1">
                <a:solidFill>
                  <a:srgbClr val="FF0000"/>
                </a:solidFill>
              </a:rPr>
              <a:t>kommunikationsorientierte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 err="1">
                <a:solidFill>
                  <a:srgbClr val="FF0000"/>
                </a:solidFill>
              </a:rPr>
              <a:t>Textauffassung</a:t>
            </a:r>
            <a:r>
              <a:rPr lang="cs-CZ" altLang="cs-CZ" sz="1800" b="1" dirty="0">
                <a:solidFill>
                  <a:srgbClr val="FF0000"/>
                </a:solidFill>
              </a:rPr>
              <a:t> </a:t>
            </a:r>
            <a:r>
              <a:rPr lang="cs-CZ" altLang="cs-CZ" sz="1800" b="1" dirty="0"/>
              <a:t>– </a:t>
            </a:r>
            <a:r>
              <a:rPr lang="cs-CZ" altLang="cs-CZ" sz="1800" b="1" dirty="0" err="1"/>
              <a:t>Anfang</a:t>
            </a:r>
            <a:r>
              <a:rPr lang="cs-CZ" altLang="cs-CZ" sz="1800" b="1" dirty="0"/>
              <a:t> der 70er </a:t>
            </a:r>
            <a:r>
              <a:rPr lang="cs-CZ" altLang="cs-CZ" sz="1800" b="1" dirty="0" err="1"/>
              <a:t>Jahre</a:t>
            </a:r>
            <a:r>
              <a:rPr lang="de-DE" altLang="cs-CZ" sz="1800" b="1" dirty="0"/>
              <a:t>:</a:t>
            </a:r>
          </a:p>
          <a:p>
            <a:r>
              <a:rPr lang="cs-CZ" altLang="cs-CZ" sz="1800" b="1" dirty="0"/>
              <a:t>Texte </a:t>
            </a:r>
            <a:r>
              <a:rPr lang="cs-CZ" altLang="cs-CZ" sz="1800" b="1" dirty="0" err="1"/>
              <a:t>immer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eingebettet</a:t>
            </a:r>
            <a:r>
              <a:rPr lang="cs-CZ" altLang="cs-CZ" sz="1800" b="1" dirty="0"/>
              <a:t> in </a:t>
            </a:r>
            <a:r>
              <a:rPr lang="cs-CZ" altLang="cs-CZ" sz="1800" b="1" dirty="0" err="1"/>
              <a:t>eine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kommunikative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Situation</a:t>
            </a:r>
            <a:r>
              <a:rPr lang="cs-CZ" altLang="cs-CZ" sz="1800" b="1" dirty="0"/>
              <a:t>, stehen </a:t>
            </a:r>
            <a:r>
              <a:rPr lang="cs-CZ" altLang="cs-CZ" sz="1800" b="1" dirty="0" err="1"/>
              <a:t>immer</a:t>
            </a:r>
            <a:r>
              <a:rPr lang="cs-CZ" altLang="cs-CZ" sz="1800" b="1" dirty="0"/>
              <a:t> in </a:t>
            </a:r>
            <a:r>
              <a:rPr lang="cs-CZ" altLang="cs-CZ" sz="1800" b="1" dirty="0" err="1"/>
              <a:t>einem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Koprozess</a:t>
            </a:r>
            <a:r>
              <a:rPr lang="cs-CZ" altLang="cs-CZ" sz="1800" b="1" dirty="0"/>
              <a:t> (</a:t>
            </a:r>
            <a:r>
              <a:rPr lang="cs-CZ" altLang="cs-CZ" sz="1800" b="1" dirty="0" err="1"/>
              <a:t>Kommunikationsmodell</a:t>
            </a:r>
            <a:r>
              <a:rPr lang="cs-CZ" altLang="cs-CZ" sz="1800" b="1" dirty="0"/>
              <a:t>)</a:t>
            </a:r>
          </a:p>
          <a:p>
            <a:r>
              <a:rPr lang="cs-CZ" altLang="cs-CZ" sz="1800" b="1" dirty="0"/>
              <a:t>Texte – </a:t>
            </a:r>
            <a:r>
              <a:rPr lang="cs-CZ" altLang="cs-CZ" sz="1800" b="1" dirty="0" err="1"/>
              <a:t>nicht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nur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kohärente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Satzfolge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sondern</a:t>
            </a:r>
            <a:r>
              <a:rPr lang="cs-CZ" altLang="cs-CZ" sz="1800" b="1" dirty="0"/>
              <a:t> </a:t>
            </a:r>
            <a:r>
              <a:rPr lang="cs-CZ" altLang="cs-CZ" sz="1800" b="1" dirty="0">
                <a:solidFill>
                  <a:srgbClr val="00B0F0"/>
                </a:solidFill>
              </a:rPr>
              <a:t>komplexe </a:t>
            </a:r>
            <a:r>
              <a:rPr lang="cs-CZ" altLang="cs-CZ" sz="1800" b="1" dirty="0" err="1">
                <a:solidFill>
                  <a:srgbClr val="00B0F0"/>
                </a:solidFill>
              </a:rPr>
              <a:t>sprachliche</a:t>
            </a:r>
            <a:r>
              <a:rPr lang="cs-CZ" altLang="cs-CZ" sz="1800" b="1" dirty="0">
                <a:solidFill>
                  <a:srgbClr val="00B0F0"/>
                </a:solidFill>
              </a:rPr>
              <a:t> </a:t>
            </a:r>
            <a:r>
              <a:rPr lang="cs-CZ" altLang="cs-CZ" sz="1800" b="1" dirty="0" err="1">
                <a:solidFill>
                  <a:srgbClr val="00B0F0"/>
                </a:solidFill>
              </a:rPr>
              <a:t>Handlungen</a:t>
            </a:r>
            <a:endParaRPr lang="cs-CZ" altLang="cs-CZ" sz="1800" b="1" dirty="0">
              <a:solidFill>
                <a:srgbClr val="00B0F0"/>
              </a:solidFill>
            </a:endParaRPr>
          </a:p>
          <a:p>
            <a:r>
              <a:rPr lang="cs-CZ" altLang="cs-CZ" sz="1800" b="1" dirty="0" err="1"/>
              <a:t>Zweck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Ziel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ko</a:t>
            </a:r>
            <a:r>
              <a:rPr lang="cs-CZ" altLang="cs-CZ" sz="1800" b="1" dirty="0"/>
              <a:t> </a:t>
            </a:r>
            <a:r>
              <a:rPr lang="cs-CZ" altLang="cs-CZ" sz="1800" b="1" dirty="0" err="1"/>
              <a:t>Funktion</a:t>
            </a:r>
            <a:r>
              <a:rPr lang="cs-CZ" altLang="cs-CZ" sz="1800" b="1" dirty="0"/>
              <a:t> des </a:t>
            </a:r>
            <a:r>
              <a:rPr lang="cs-CZ" altLang="cs-CZ" sz="1800" b="1" dirty="0" err="1"/>
              <a:t>Textes</a:t>
            </a:r>
            <a:endParaRPr lang="cs-CZ" altLang="cs-CZ" sz="1800" b="1" dirty="0"/>
          </a:p>
          <a:p>
            <a:r>
              <a:rPr lang="cs-CZ" altLang="cs-CZ" sz="1800" b="1" dirty="0" err="1"/>
              <a:t>Handlungscharakter</a:t>
            </a:r>
            <a:r>
              <a:rPr lang="cs-CZ" altLang="cs-CZ" sz="1800" b="1" dirty="0"/>
              <a:t> – </a:t>
            </a:r>
            <a:r>
              <a:rPr lang="cs-CZ" altLang="cs-CZ" sz="1800" b="1" dirty="0" err="1"/>
              <a:t>Information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Appell</a:t>
            </a:r>
            <a:r>
              <a:rPr lang="cs-CZ" altLang="cs-CZ" sz="1800" b="1" dirty="0"/>
              <a:t>,</a:t>
            </a:r>
            <a:r>
              <a:rPr lang="de-DE" altLang="cs-CZ" sz="1800" b="1" dirty="0"/>
              <a:t> </a:t>
            </a:r>
            <a:r>
              <a:rPr lang="cs-CZ" altLang="cs-CZ" sz="1800" b="1" dirty="0" err="1"/>
              <a:t>Wunsch</a:t>
            </a:r>
            <a:r>
              <a:rPr lang="cs-CZ" altLang="cs-CZ" sz="1800" b="1" dirty="0"/>
              <a:t>, </a:t>
            </a:r>
            <a:r>
              <a:rPr lang="cs-CZ" altLang="cs-CZ" sz="1800" b="1" dirty="0" err="1"/>
              <a:t>Warnung</a:t>
            </a:r>
            <a:r>
              <a:rPr lang="cs-CZ" altLang="cs-CZ" sz="1800" b="1" dirty="0"/>
              <a:t>,                              </a:t>
            </a:r>
            <a:r>
              <a:rPr lang="cs-CZ" altLang="cs-CZ" sz="1800" b="1" dirty="0" err="1"/>
              <a:t>Befehl</a:t>
            </a:r>
            <a:r>
              <a:rPr lang="cs-CZ" altLang="cs-CZ" sz="1800" b="1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7995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BDE9C6-9CE8-44F0-B703-3FB15A05A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/>
              <a:t>Integrativer</a:t>
            </a:r>
            <a:r>
              <a:rPr lang="cs-CZ" altLang="cs-CZ" b="1" dirty="0"/>
              <a:t> </a:t>
            </a:r>
            <a:r>
              <a:rPr lang="cs-CZ" altLang="cs-CZ" b="1" dirty="0" err="1"/>
              <a:t>Textbegriff</a:t>
            </a:r>
            <a:r>
              <a:rPr lang="cs-CZ" altLang="cs-CZ" b="1" dirty="0"/>
              <a:t>:</a:t>
            </a:r>
            <a:r>
              <a:rPr lang="cs-CZ" altLang="cs-CZ" dirty="0"/>
              <a:t>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43C16D-F1B8-470B-AA3F-EE820B103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 err="1"/>
              <a:t>beide</a:t>
            </a:r>
            <a:r>
              <a:rPr lang="cs-CZ" altLang="cs-CZ" b="1" dirty="0"/>
              <a:t> </a:t>
            </a:r>
            <a:r>
              <a:rPr lang="cs-CZ" altLang="cs-CZ" b="1" dirty="0" err="1"/>
              <a:t>Textauffassungen</a:t>
            </a:r>
            <a:r>
              <a:rPr lang="cs-CZ" altLang="cs-CZ" b="1" dirty="0"/>
              <a:t> </a:t>
            </a:r>
            <a:r>
              <a:rPr lang="cs-CZ" altLang="cs-CZ" b="1" dirty="0" err="1"/>
              <a:t>komplementär</a:t>
            </a:r>
            <a:endParaRPr lang="cs-CZ" altLang="cs-CZ" b="1" dirty="0"/>
          </a:p>
          <a:p>
            <a:r>
              <a:rPr lang="cs-CZ" altLang="cs-CZ" b="1" dirty="0"/>
              <a:t>Text – </a:t>
            </a:r>
            <a:r>
              <a:rPr lang="cs-CZ" altLang="cs-CZ" b="1" dirty="0" err="1"/>
              <a:t>sprachlich-strukturelle</a:t>
            </a:r>
            <a:r>
              <a:rPr lang="cs-CZ" altLang="cs-CZ" b="1" dirty="0"/>
              <a:t> + </a:t>
            </a:r>
            <a:r>
              <a:rPr lang="cs-CZ" altLang="cs-CZ" b="1" dirty="0" err="1"/>
              <a:t>kommunikative</a:t>
            </a:r>
            <a:r>
              <a:rPr lang="cs-CZ" altLang="cs-CZ" b="1" dirty="0"/>
              <a:t> </a:t>
            </a:r>
            <a:r>
              <a:rPr lang="cs-CZ" altLang="cs-CZ" b="1" dirty="0" err="1"/>
              <a:t>Einheit</a:t>
            </a:r>
            <a:endParaRPr lang="cs-CZ" altLang="cs-CZ" b="1" dirty="0"/>
          </a:p>
          <a:p>
            <a:r>
              <a:rPr lang="de-DE" altLang="cs-CZ" b="1" dirty="0"/>
              <a:t>„Ein </a:t>
            </a:r>
            <a:r>
              <a:rPr lang="cs-CZ" altLang="cs-CZ" b="1" u="sng" dirty="0"/>
              <a:t>Text</a:t>
            </a:r>
            <a:r>
              <a:rPr lang="cs-CZ" altLang="cs-CZ" b="1" dirty="0"/>
              <a:t> </a:t>
            </a:r>
            <a:r>
              <a:rPr lang="de-DE" altLang="cs-CZ" b="1" dirty="0"/>
              <a:t>ist als </a:t>
            </a:r>
            <a:r>
              <a:rPr lang="cs-CZ" altLang="cs-CZ" b="1" dirty="0" err="1"/>
              <a:t>eine</a:t>
            </a:r>
            <a:r>
              <a:rPr lang="de-DE" altLang="cs-CZ" b="1" dirty="0"/>
              <a:t> sprachliche und zugleich kommunikative Einheit zu betrachten, d.h. eine</a:t>
            </a:r>
            <a:r>
              <a:rPr lang="cs-CZ" altLang="cs-CZ" b="1" dirty="0"/>
              <a:t> </a:t>
            </a:r>
            <a:r>
              <a:rPr lang="cs-CZ" altLang="cs-CZ" b="1" dirty="0" err="1"/>
              <a:t>begrenzte</a:t>
            </a:r>
            <a:r>
              <a:rPr lang="de-DE" altLang="cs-CZ" b="1" dirty="0"/>
              <a:t>, grammatisch und thematisch zusammenhängende (kohärente)</a:t>
            </a:r>
            <a:r>
              <a:rPr lang="cs-CZ" altLang="cs-CZ" b="1" dirty="0"/>
              <a:t> </a:t>
            </a:r>
            <a:r>
              <a:rPr lang="cs-CZ" altLang="cs-CZ" b="1" dirty="0" err="1"/>
              <a:t>Folge</a:t>
            </a:r>
            <a:r>
              <a:rPr lang="cs-CZ" altLang="cs-CZ" b="1" dirty="0"/>
              <a:t> von </a:t>
            </a:r>
            <a:r>
              <a:rPr lang="de-DE" altLang="cs-CZ" b="1" dirty="0"/>
              <a:t>sprachlichen </a:t>
            </a:r>
            <a:r>
              <a:rPr lang="cs-CZ" altLang="cs-CZ" b="1" dirty="0"/>
              <a:t>Z</a:t>
            </a:r>
            <a:r>
              <a:rPr lang="de-DE" altLang="cs-CZ" b="1" dirty="0"/>
              <a:t>eichen</a:t>
            </a:r>
            <a:r>
              <a:rPr lang="cs-CZ" altLang="cs-CZ" b="1" dirty="0"/>
              <a:t>,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als</a:t>
            </a:r>
            <a:r>
              <a:rPr lang="cs-CZ" altLang="cs-CZ" b="1" dirty="0"/>
              <a:t> </a:t>
            </a:r>
            <a:r>
              <a:rPr lang="de-DE" altLang="cs-CZ" b="1" dirty="0"/>
              <a:t>solche </a:t>
            </a:r>
            <a:r>
              <a:rPr lang="cs-CZ" altLang="cs-CZ" b="1" dirty="0" err="1"/>
              <a:t>eine</a:t>
            </a:r>
            <a:r>
              <a:rPr lang="cs-CZ" altLang="cs-CZ" b="1" dirty="0"/>
              <a:t> </a:t>
            </a:r>
            <a:r>
              <a:rPr lang="cs-CZ" altLang="cs-CZ" b="1" dirty="0" err="1"/>
              <a:t>erkennbare</a:t>
            </a:r>
            <a:r>
              <a:rPr lang="cs-CZ" altLang="cs-CZ" b="1" dirty="0"/>
              <a:t> </a:t>
            </a:r>
            <a:r>
              <a:rPr lang="cs-CZ" altLang="cs-CZ" b="1" dirty="0" err="1"/>
              <a:t>kommunikative</a:t>
            </a:r>
            <a:r>
              <a:rPr lang="cs-CZ" altLang="cs-CZ" b="1" dirty="0"/>
              <a:t> </a:t>
            </a:r>
            <a:r>
              <a:rPr lang="cs-CZ" altLang="cs-CZ" b="1" dirty="0" err="1"/>
              <a:t>Funktion</a:t>
            </a:r>
            <a:r>
              <a:rPr lang="de-DE" altLang="cs-CZ" b="1" dirty="0"/>
              <a:t> (Textfunktion)</a:t>
            </a:r>
            <a:r>
              <a:rPr lang="cs-CZ" altLang="cs-CZ" b="1" dirty="0"/>
              <a:t> </a:t>
            </a:r>
            <a:r>
              <a:rPr lang="de-DE" altLang="cs-CZ" b="1" dirty="0"/>
              <a:t>realisiert</a:t>
            </a:r>
            <a:r>
              <a:rPr lang="cs-CZ" altLang="cs-CZ" b="1" dirty="0"/>
              <a:t>.</a:t>
            </a:r>
            <a:r>
              <a:rPr lang="de-DE" altLang="cs-CZ" b="1" dirty="0"/>
              <a:t>“</a:t>
            </a:r>
            <a:r>
              <a:rPr lang="cs-CZ" altLang="cs-CZ" b="1" dirty="0"/>
              <a:t> (Klaus </a:t>
            </a:r>
            <a:r>
              <a:rPr lang="cs-CZ" altLang="cs-CZ" b="1" dirty="0" err="1"/>
              <a:t>Brinker</a:t>
            </a:r>
            <a:r>
              <a:rPr lang="de-DE" altLang="cs-CZ" b="1" dirty="0"/>
              <a:t> 2010, S. 19-20</a:t>
            </a:r>
            <a:r>
              <a:rPr lang="cs-CZ" altLang="cs-CZ" b="1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3644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914</Words>
  <Application>Microsoft Office PowerPoint</Application>
  <PresentationFormat>Širokoúhlá obrazovka</PresentationFormat>
  <Paragraphs>83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Fazeta</vt:lpstr>
      <vt:lpstr>Methoden der Text(sorten)analyse</vt:lpstr>
      <vt:lpstr>Schwerpunkte:</vt:lpstr>
      <vt:lpstr>Fachliteratur</vt:lpstr>
      <vt:lpstr>1. Einleitung: Was ist und was will die Textlinguistik? </vt:lpstr>
      <vt:lpstr>1. Einleitung: Was ist und was will die Textlinguistik? </vt:lpstr>
      <vt:lpstr>2. Textbegriff, Kriterien der Textualität</vt:lpstr>
      <vt:lpstr>2. Textbegriff, Kriterien der Textualität</vt:lpstr>
      <vt:lpstr>linguistischer Textbegriff: </vt:lpstr>
      <vt:lpstr>Integrativer Textbegriff: </vt:lpstr>
      <vt:lpstr>3. Kriterien der Textualität (nach de Beaugrande/Dressler 1981)</vt:lpstr>
      <vt:lpstr>3. Kriterien der Textualität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Methoden der Text(sorten)analyse</dc:title>
  <dc:creator>Jiřina Malá</dc:creator>
  <cp:lastModifiedBy>Jiřina Malá</cp:lastModifiedBy>
  <cp:revision>11</cp:revision>
  <dcterms:created xsi:type="dcterms:W3CDTF">2021-09-16T10:42:15Z</dcterms:created>
  <dcterms:modified xsi:type="dcterms:W3CDTF">2024-09-24T10:10:24Z</dcterms:modified>
</cp:coreProperties>
</file>