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6535F2-0296-4829-A798-902BFED072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b="1" dirty="0" err="1"/>
              <a:t>Methoden</a:t>
            </a:r>
            <a:r>
              <a:rPr lang="cs-CZ" altLang="cs-CZ" b="1" dirty="0"/>
              <a:t> der Text(</a:t>
            </a:r>
            <a:r>
              <a:rPr lang="cs-CZ" altLang="cs-CZ" b="1" dirty="0" err="1"/>
              <a:t>sorten</a:t>
            </a:r>
            <a:r>
              <a:rPr lang="cs-CZ" altLang="cs-CZ" b="1" dirty="0"/>
              <a:t>)analyse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6E2356A-0A26-46A1-A5FE-E079332F11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Wahlveranstaltung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8441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D9A06A-A7A7-4940-BBA0-F30921AF0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3. </a:t>
            </a:r>
            <a:r>
              <a:rPr lang="cs-CZ" altLang="cs-CZ" b="1" dirty="0" err="1">
                <a:solidFill>
                  <a:srgbClr val="FF0000"/>
                </a:solidFill>
              </a:rPr>
              <a:t>Kriterien</a:t>
            </a:r>
            <a:r>
              <a:rPr lang="cs-CZ" altLang="cs-CZ" b="1" dirty="0">
                <a:solidFill>
                  <a:srgbClr val="FF0000"/>
                </a:solidFill>
              </a:rPr>
              <a:t> der </a:t>
            </a:r>
            <a:r>
              <a:rPr lang="cs-CZ" altLang="cs-CZ" b="1" dirty="0" err="1">
                <a:solidFill>
                  <a:srgbClr val="FF0000"/>
                </a:solidFill>
              </a:rPr>
              <a:t>Textualität</a:t>
            </a:r>
            <a:br>
              <a:rPr lang="cs-CZ" altLang="cs-CZ" b="1" dirty="0"/>
            </a:br>
            <a:r>
              <a:rPr lang="cs-CZ" altLang="cs-CZ" b="1" dirty="0"/>
              <a:t>(nach de </a:t>
            </a:r>
            <a:r>
              <a:rPr lang="cs-CZ" altLang="cs-CZ" b="1" dirty="0" err="1"/>
              <a:t>Beaugrande</a:t>
            </a:r>
            <a:r>
              <a:rPr lang="cs-CZ" altLang="cs-CZ" b="1" dirty="0"/>
              <a:t>/</a:t>
            </a:r>
            <a:r>
              <a:rPr lang="cs-CZ" altLang="cs-CZ" b="1" dirty="0" err="1"/>
              <a:t>Dressler</a:t>
            </a:r>
            <a:r>
              <a:rPr lang="cs-CZ" altLang="cs-CZ" b="1" dirty="0"/>
              <a:t> 1981)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0EB87D-0412-4300-8583-5F7D9A2B4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1)	</a:t>
            </a:r>
            <a:r>
              <a:rPr lang="cs-CZ" altLang="cs-CZ" b="1" dirty="0" err="1">
                <a:solidFill>
                  <a:srgbClr val="FF0000"/>
                </a:solidFill>
              </a:rPr>
              <a:t>Kohäsion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cs-CZ" altLang="cs-CZ" b="1" dirty="0" err="1"/>
              <a:t>die</a:t>
            </a:r>
            <a:r>
              <a:rPr lang="cs-CZ" altLang="cs-CZ" b="1" dirty="0"/>
              <a:t> Art, </a:t>
            </a:r>
            <a:r>
              <a:rPr lang="cs-CZ" altLang="cs-CZ" b="1" dirty="0" err="1"/>
              <a:t>wie</a:t>
            </a:r>
            <a:r>
              <a:rPr lang="cs-CZ" altLang="cs-CZ" b="1" dirty="0"/>
              <a:t> Texte </a:t>
            </a:r>
            <a:r>
              <a:rPr lang="cs-CZ" altLang="cs-CZ" b="1" dirty="0" err="1"/>
              <a:t>auf</a:t>
            </a:r>
            <a:r>
              <a:rPr lang="cs-CZ" altLang="cs-CZ" b="1" dirty="0"/>
              <a:t> der </a:t>
            </a:r>
            <a:r>
              <a:rPr lang="cs-CZ" altLang="cs-CZ" b="1" dirty="0" err="1"/>
              <a:t>Oberfläche</a:t>
            </a:r>
            <a:r>
              <a:rPr lang="cs-CZ" altLang="cs-CZ" b="1" dirty="0"/>
              <a:t> durch </a:t>
            </a:r>
            <a:r>
              <a:rPr lang="cs-CZ" altLang="cs-CZ" b="1" u="sng" dirty="0" err="1"/>
              <a:t>grammatische</a:t>
            </a:r>
            <a:r>
              <a:rPr lang="cs-CZ" altLang="cs-CZ" b="1" dirty="0"/>
              <a:t> </a:t>
            </a:r>
            <a:r>
              <a:rPr lang="cs-CZ" altLang="cs-CZ" b="1" dirty="0" err="1"/>
              <a:t>Formen</a:t>
            </a:r>
            <a:r>
              <a:rPr lang="cs-CZ" altLang="cs-CZ" b="1" dirty="0"/>
              <a:t> </a:t>
            </a:r>
            <a:r>
              <a:rPr lang="cs-CZ" altLang="cs-CZ" b="1" dirty="0" err="1"/>
              <a:t>miteinander</a:t>
            </a:r>
            <a:r>
              <a:rPr lang="cs-CZ" altLang="cs-CZ" b="1" dirty="0"/>
              <a:t> </a:t>
            </a:r>
            <a:r>
              <a:rPr lang="cs-CZ" altLang="cs-CZ" b="1" dirty="0" err="1"/>
              <a:t>verknüpft</a:t>
            </a:r>
            <a:r>
              <a:rPr lang="cs-CZ" altLang="cs-CZ" b="1" dirty="0"/>
              <a:t> </a:t>
            </a:r>
            <a:r>
              <a:rPr lang="cs-CZ" altLang="cs-CZ" b="1" dirty="0" err="1"/>
              <a:t>sind</a:t>
            </a:r>
            <a:r>
              <a:rPr lang="cs-CZ" altLang="cs-CZ" b="1" dirty="0"/>
              <a:t> (</a:t>
            </a:r>
            <a:r>
              <a:rPr lang="cs-CZ" altLang="cs-CZ" b="1" dirty="0" err="1"/>
              <a:t>transphrastische</a:t>
            </a:r>
            <a:r>
              <a:rPr lang="cs-CZ" altLang="cs-CZ" b="1" dirty="0"/>
              <a:t> </a:t>
            </a:r>
            <a:r>
              <a:rPr lang="cs-CZ" altLang="cs-CZ" b="1" dirty="0" err="1"/>
              <a:t>Textbetrachtung</a:t>
            </a:r>
            <a:r>
              <a:rPr lang="cs-CZ" altLang="cs-CZ" b="1" dirty="0"/>
              <a:t>) : </a:t>
            </a:r>
            <a:r>
              <a:rPr lang="cs-CZ" altLang="cs-CZ" b="1" i="1" dirty="0" err="1"/>
              <a:t>ein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Gerät</a:t>
            </a:r>
            <a:r>
              <a:rPr lang="cs-CZ" altLang="cs-CZ" b="1" i="1" dirty="0"/>
              <a:t> – es</a:t>
            </a:r>
            <a:endParaRPr lang="cs-CZ" altLang="cs-CZ" b="1" dirty="0"/>
          </a:p>
          <a:p>
            <a:r>
              <a:rPr lang="cs-CZ" altLang="cs-CZ" b="1" dirty="0">
                <a:solidFill>
                  <a:srgbClr val="FF0000"/>
                </a:solidFill>
              </a:rPr>
              <a:t>2)	</a:t>
            </a:r>
            <a:r>
              <a:rPr lang="cs-CZ" altLang="cs-CZ" b="1" dirty="0" err="1">
                <a:solidFill>
                  <a:srgbClr val="FF0000"/>
                </a:solidFill>
              </a:rPr>
              <a:t>Kohärenz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cs-CZ" altLang="cs-CZ" b="1" dirty="0" err="1"/>
              <a:t>Herstellung</a:t>
            </a:r>
            <a:r>
              <a:rPr lang="cs-CZ" altLang="cs-CZ" b="1" dirty="0"/>
              <a:t> der </a:t>
            </a:r>
            <a:r>
              <a:rPr lang="cs-CZ" altLang="cs-CZ" b="1" u="sng" dirty="0" err="1"/>
              <a:t>semantisch-thematischen</a:t>
            </a:r>
            <a:r>
              <a:rPr lang="cs-CZ" altLang="cs-CZ" b="1" dirty="0"/>
              <a:t> </a:t>
            </a:r>
            <a:r>
              <a:rPr lang="cs-CZ" altLang="cs-CZ" b="1" dirty="0" err="1"/>
              <a:t>Einheit</a:t>
            </a:r>
            <a:r>
              <a:rPr lang="cs-CZ" altLang="cs-CZ" b="1" dirty="0"/>
              <a:t> des </a:t>
            </a:r>
            <a:r>
              <a:rPr lang="cs-CZ" altLang="cs-CZ" b="1" dirty="0" err="1"/>
              <a:t>Textes</a:t>
            </a:r>
            <a:r>
              <a:rPr lang="cs-CZ" altLang="cs-CZ" b="1" dirty="0"/>
              <a:t>, </a:t>
            </a:r>
            <a:r>
              <a:rPr lang="cs-CZ" altLang="cs-CZ" b="1" dirty="0" err="1"/>
              <a:t>z.B</a:t>
            </a:r>
            <a:r>
              <a:rPr lang="cs-CZ" altLang="cs-CZ" b="1" dirty="0"/>
              <a:t>.: durch </a:t>
            </a:r>
            <a:r>
              <a:rPr lang="cs-CZ" altLang="cs-CZ" b="1" dirty="0" err="1"/>
              <a:t>kausale</a:t>
            </a:r>
            <a:r>
              <a:rPr lang="cs-CZ" altLang="cs-CZ" b="1" dirty="0"/>
              <a:t> </a:t>
            </a:r>
            <a:r>
              <a:rPr lang="cs-CZ" altLang="cs-CZ" b="1" dirty="0" err="1"/>
              <a:t>Zusammenhänge</a:t>
            </a:r>
            <a:r>
              <a:rPr lang="cs-CZ" altLang="cs-CZ" b="1" dirty="0"/>
              <a:t>: </a:t>
            </a:r>
            <a:r>
              <a:rPr lang="cs-CZ" altLang="cs-CZ" b="1" i="1" dirty="0" err="1"/>
              <a:t>Sie</a:t>
            </a:r>
            <a:r>
              <a:rPr lang="cs-CZ" altLang="cs-CZ" b="1" i="1" dirty="0"/>
              <a:t> kam </a:t>
            </a:r>
            <a:r>
              <a:rPr lang="cs-CZ" altLang="cs-CZ" b="1" i="1" dirty="0" err="1"/>
              <a:t>nicht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zur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Prüfung</a:t>
            </a:r>
            <a:r>
              <a:rPr lang="cs-CZ" altLang="cs-CZ" b="1" i="1" dirty="0"/>
              <a:t>, </a:t>
            </a:r>
            <a:r>
              <a:rPr lang="cs-CZ" altLang="cs-CZ" b="1" i="1" u="sng" dirty="0" err="1"/>
              <a:t>weil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sie</a:t>
            </a:r>
            <a:r>
              <a:rPr lang="cs-CZ" altLang="cs-CZ" b="1" i="1" dirty="0"/>
              <a:t> in </a:t>
            </a:r>
            <a:r>
              <a:rPr lang="cs-CZ" altLang="cs-CZ" b="1" i="1" dirty="0" err="1"/>
              <a:t>einen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schweren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Verkehrsunfall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auf</a:t>
            </a:r>
            <a:r>
              <a:rPr lang="cs-CZ" altLang="cs-CZ" b="1" i="1" dirty="0"/>
              <a:t> der Autobahn </a:t>
            </a:r>
            <a:r>
              <a:rPr lang="cs-CZ" altLang="cs-CZ" b="1" i="1" dirty="0" err="1"/>
              <a:t>geraten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ist</a:t>
            </a:r>
            <a:r>
              <a:rPr lang="cs-CZ" altLang="cs-CZ" b="1" i="1" dirty="0"/>
              <a:t>.</a:t>
            </a:r>
            <a:r>
              <a:rPr lang="cs-CZ" altLang="cs-CZ" dirty="0"/>
              <a:t> </a:t>
            </a:r>
            <a:endParaRPr lang="de-DE" altLang="cs-CZ" dirty="0"/>
          </a:p>
          <a:p>
            <a:r>
              <a:rPr lang="cs-CZ" altLang="cs-CZ" b="1" dirty="0"/>
              <a:t>(</a:t>
            </a:r>
            <a:r>
              <a:rPr lang="cs-CZ" altLang="cs-CZ" b="1" dirty="0" err="1"/>
              <a:t>unser</a:t>
            </a:r>
            <a:r>
              <a:rPr lang="cs-CZ" altLang="cs-CZ" b="1" dirty="0"/>
              <a:t> „</a:t>
            </a:r>
            <a:r>
              <a:rPr lang="cs-CZ" altLang="cs-CZ" b="1" dirty="0" err="1"/>
              <a:t>Weltwissen</a:t>
            </a:r>
            <a:r>
              <a:rPr lang="cs-CZ" altLang="cs-CZ" b="1" dirty="0"/>
              <a:t>“: </a:t>
            </a:r>
            <a:r>
              <a:rPr lang="cs-CZ" altLang="cs-CZ" b="1" i="1" dirty="0" err="1"/>
              <a:t>Sie</a:t>
            </a:r>
            <a:r>
              <a:rPr lang="cs-CZ" altLang="cs-CZ" b="1" i="1" dirty="0"/>
              <a:t> kam </a:t>
            </a:r>
            <a:r>
              <a:rPr lang="cs-CZ" altLang="cs-CZ" b="1" i="1" dirty="0" err="1"/>
              <a:t>mit</a:t>
            </a:r>
            <a:r>
              <a:rPr lang="cs-CZ" altLang="cs-CZ" b="1" i="1" dirty="0"/>
              <a:t> dem Auto. </a:t>
            </a:r>
            <a:r>
              <a:rPr lang="cs-CZ" altLang="cs-CZ" b="1" i="1" dirty="0" err="1"/>
              <a:t>Sie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fuhr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auf</a:t>
            </a:r>
            <a:r>
              <a:rPr lang="cs-CZ" altLang="cs-CZ" b="1" i="1" dirty="0"/>
              <a:t> der Autobahn.</a:t>
            </a:r>
            <a:r>
              <a:rPr lang="cs-CZ" altLang="cs-CZ" b="1" dirty="0"/>
              <a:t>)</a:t>
            </a:r>
          </a:p>
          <a:p>
            <a:r>
              <a:rPr lang="cs-CZ" altLang="cs-CZ" b="1" dirty="0" err="1"/>
              <a:t>Kohäsion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Kohärenz</a:t>
            </a:r>
            <a:r>
              <a:rPr lang="cs-CZ" altLang="cs-CZ" b="1" dirty="0"/>
              <a:t> (= </a:t>
            </a:r>
            <a:r>
              <a:rPr lang="cs-CZ" altLang="cs-CZ" b="1" dirty="0" err="1"/>
              <a:t>Oberbegriff</a:t>
            </a:r>
            <a:r>
              <a:rPr lang="cs-CZ" altLang="cs-CZ" b="1" dirty="0"/>
              <a:t>) – </a:t>
            </a:r>
            <a:r>
              <a:rPr lang="cs-CZ" altLang="cs-CZ" b="1" dirty="0" err="1"/>
              <a:t>nicht</a:t>
            </a:r>
            <a:r>
              <a:rPr lang="cs-CZ" altLang="cs-CZ" b="1" dirty="0"/>
              <a:t> </a:t>
            </a:r>
            <a:r>
              <a:rPr lang="cs-CZ" altLang="cs-CZ" b="1" dirty="0" err="1"/>
              <a:t>voneinander</a:t>
            </a:r>
            <a:r>
              <a:rPr lang="cs-CZ" altLang="cs-CZ" b="1" dirty="0"/>
              <a:t> </a:t>
            </a:r>
            <a:r>
              <a:rPr lang="cs-CZ" altLang="cs-CZ" b="1" dirty="0" err="1"/>
              <a:t>zu</a:t>
            </a:r>
            <a:r>
              <a:rPr lang="cs-CZ" altLang="cs-CZ" b="1" dirty="0"/>
              <a:t> </a:t>
            </a:r>
            <a:r>
              <a:rPr lang="cs-CZ" altLang="cs-CZ" b="1" dirty="0" err="1"/>
              <a:t>trennen</a:t>
            </a:r>
            <a:r>
              <a:rPr lang="cs-CZ" altLang="cs-CZ" b="1" dirty="0"/>
              <a:t> – </a:t>
            </a:r>
            <a:r>
              <a:rPr lang="cs-CZ" altLang="cs-CZ" b="1" dirty="0" err="1"/>
              <a:t>grammatisch-semantische</a:t>
            </a:r>
            <a:r>
              <a:rPr lang="cs-CZ" altLang="cs-CZ" b="1" dirty="0"/>
              <a:t> Struktur des </a:t>
            </a:r>
            <a:r>
              <a:rPr lang="cs-CZ" altLang="cs-CZ" b="1" dirty="0" err="1"/>
              <a:t>Textes</a:t>
            </a:r>
            <a:r>
              <a:rPr lang="cs-CZ" altLang="cs-CZ" b="1" dirty="0"/>
              <a:t>, </a:t>
            </a:r>
            <a:r>
              <a:rPr lang="cs-CZ" altLang="cs-CZ" b="1" dirty="0" err="1"/>
              <a:t>beide</a:t>
            </a:r>
            <a:r>
              <a:rPr lang="cs-CZ" altLang="cs-CZ" b="1" dirty="0"/>
              <a:t> </a:t>
            </a:r>
            <a:r>
              <a:rPr lang="cs-CZ" altLang="cs-CZ" b="1" dirty="0" err="1"/>
              <a:t>Kriterien</a:t>
            </a:r>
            <a:r>
              <a:rPr lang="cs-CZ" altLang="cs-CZ" b="1" dirty="0"/>
              <a:t> </a:t>
            </a:r>
            <a:r>
              <a:rPr lang="cs-CZ" altLang="cs-CZ" b="1" dirty="0" err="1"/>
              <a:t>sind</a:t>
            </a:r>
            <a:r>
              <a:rPr lang="cs-CZ" altLang="cs-CZ" b="1" dirty="0"/>
              <a:t> </a:t>
            </a:r>
            <a:r>
              <a:rPr lang="cs-CZ" altLang="cs-CZ" b="1" dirty="0" err="1"/>
              <a:t>textzentriert</a:t>
            </a:r>
            <a:endParaRPr lang="cs-CZ" altLang="cs-CZ" b="1" dirty="0"/>
          </a:p>
          <a:p>
            <a:endParaRPr lang="de-DE" altLang="cs-CZ" dirty="0"/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2857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B7B5AE-65AC-4F07-A3CC-21C685244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3. </a:t>
            </a:r>
            <a:r>
              <a:rPr lang="cs-CZ" altLang="cs-CZ" b="1" dirty="0" err="1">
                <a:solidFill>
                  <a:srgbClr val="FF0000"/>
                </a:solidFill>
              </a:rPr>
              <a:t>Kriterien</a:t>
            </a:r>
            <a:r>
              <a:rPr lang="cs-CZ" altLang="cs-CZ" b="1" dirty="0">
                <a:solidFill>
                  <a:srgbClr val="FF0000"/>
                </a:solidFill>
              </a:rPr>
              <a:t> der </a:t>
            </a:r>
            <a:r>
              <a:rPr lang="cs-CZ" altLang="cs-CZ" b="1" dirty="0" err="1">
                <a:solidFill>
                  <a:srgbClr val="FF0000"/>
                </a:solidFill>
              </a:rPr>
              <a:t>Textualität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2F93AC-F3B8-4BD3-A9C4-70157A859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3)	</a:t>
            </a:r>
            <a:r>
              <a:rPr lang="cs-CZ" altLang="cs-CZ" sz="1800" b="1" dirty="0" err="1">
                <a:solidFill>
                  <a:srgbClr val="FF0000"/>
                </a:solidFill>
              </a:rPr>
              <a:t>Intentionalität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Absicht</a:t>
            </a:r>
            <a:r>
              <a:rPr lang="cs-CZ" altLang="cs-CZ" sz="1800" b="1" dirty="0"/>
              <a:t> des </a:t>
            </a:r>
            <a:r>
              <a:rPr lang="cs-CZ" altLang="cs-CZ" sz="1800" b="1" dirty="0" err="1"/>
              <a:t>Textproduzenten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einen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kohäsiven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kohärenten</a:t>
            </a:r>
            <a:r>
              <a:rPr lang="cs-CZ" altLang="cs-CZ" sz="1800" b="1" dirty="0"/>
              <a:t> Text </a:t>
            </a:r>
            <a:r>
              <a:rPr lang="cs-CZ" altLang="cs-CZ" sz="1800" b="1" dirty="0" err="1"/>
              <a:t>zu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bilden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handlungsorientiert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kommunikativ-pragamtisch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über</a:t>
            </a:r>
            <a:r>
              <a:rPr lang="cs-CZ" altLang="cs-CZ" sz="1800" b="1" dirty="0"/>
              <a:t> den Text </a:t>
            </a:r>
            <a:r>
              <a:rPr lang="cs-CZ" altLang="cs-CZ" sz="1800" b="1" dirty="0" err="1"/>
              <a:t>hinaus</a:t>
            </a:r>
            <a:r>
              <a:rPr lang="cs-CZ" altLang="cs-CZ" sz="1800" b="1" dirty="0"/>
              <a:t>)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4)	</a:t>
            </a:r>
            <a:r>
              <a:rPr lang="cs-CZ" altLang="cs-CZ" sz="1800" b="1" dirty="0" err="1">
                <a:solidFill>
                  <a:srgbClr val="FF0000"/>
                </a:solidFill>
              </a:rPr>
              <a:t>Akzeptabilität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bezieht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sich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auf</a:t>
            </a:r>
            <a:r>
              <a:rPr lang="cs-CZ" altLang="cs-CZ" sz="1800" b="1" dirty="0"/>
              <a:t> den </a:t>
            </a:r>
            <a:r>
              <a:rPr lang="cs-CZ" altLang="cs-CZ" sz="1800" b="1" dirty="0" err="1"/>
              <a:t>Textrezipienten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dessen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Einstellungen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Erwartungen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sinnvoll</a:t>
            </a:r>
            <a:r>
              <a:rPr lang="cs-CZ" altLang="cs-CZ" sz="1800" b="1" dirty="0"/>
              <a:t>)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5)	</a:t>
            </a:r>
            <a:r>
              <a:rPr lang="cs-CZ" altLang="cs-CZ" sz="1800" b="1" dirty="0" err="1">
                <a:solidFill>
                  <a:srgbClr val="FF0000"/>
                </a:solidFill>
              </a:rPr>
              <a:t>Informativität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durch </a:t>
            </a:r>
            <a:r>
              <a:rPr lang="cs-CZ" altLang="cs-CZ" sz="1800" b="1" dirty="0" err="1"/>
              <a:t>einen</a:t>
            </a:r>
            <a:r>
              <a:rPr lang="cs-CZ" altLang="cs-CZ" sz="1800" b="1" dirty="0"/>
              <a:t> Text </a:t>
            </a:r>
            <a:r>
              <a:rPr lang="cs-CZ" altLang="cs-CZ" sz="1800" b="1" dirty="0" err="1"/>
              <a:t>vermittelten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Informationen</a:t>
            </a:r>
            <a:r>
              <a:rPr lang="cs-CZ" altLang="cs-CZ" sz="1800" b="1" dirty="0"/>
              <a:t> stehen in </a:t>
            </a:r>
            <a:r>
              <a:rPr lang="cs-CZ" altLang="cs-CZ" sz="1800" b="1" dirty="0" err="1"/>
              <a:t>einer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angemessenen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Relation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zum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Kommunikationsziel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Verständlichkeit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Angemessenheit</a:t>
            </a:r>
            <a:r>
              <a:rPr lang="cs-CZ" altLang="cs-CZ" sz="1800" b="1" dirty="0"/>
              <a:t>...</a:t>
            </a:r>
            <a:endParaRPr lang="de-DE" alt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6)	</a:t>
            </a:r>
            <a:r>
              <a:rPr lang="cs-CZ" altLang="cs-CZ" sz="1800" b="1" dirty="0" err="1">
                <a:solidFill>
                  <a:srgbClr val="FF0000"/>
                </a:solidFill>
              </a:rPr>
              <a:t>Situationalität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jeder</a:t>
            </a:r>
            <a:r>
              <a:rPr lang="cs-CZ" altLang="cs-CZ" sz="1800" b="1" dirty="0"/>
              <a:t> Text – durch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Situation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bestimmt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Textproduzent</a:t>
            </a:r>
            <a:r>
              <a:rPr lang="cs-CZ" altLang="cs-CZ" sz="1800" b="1" dirty="0"/>
              <a:t>, -</a:t>
            </a:r>
            <a:r>
              <a:rPr lang="cs-CZ" altLang="cs-CZ" sz="1800" b="1" dirty="0" err="1"/>
              <a:t>rezipient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Thema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Kode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Kanal</a:t>
            </a:r>
            <a:r>
              <a:rPr lang="cs-CZ" altLang="cs-CZ" sz="1800" b="1" dirty="0"/>
              <a:t>... </a:t>
            </a:r>
            <a:r>
              <a:rPr lang="cs-CZ" altLang="cs-CZ" sz="1800" b="1" u="sng" dirty="0" err="1"/>
              <a:t>Textsorte</a:t>
            </a:r>
            <a:r>
              <a:rPr lang="cs-CZ" altLang="cs-CZ" sz="1800" b="1" u="sng" dirty="0"/>
              <a:t>: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Gestaltung</a:t>
            </a:r>
            <a:r>
              <a:rPr lang="cs-CZ" altLang="cs-CZ" sz="1800" b="1" dirty="0"/>
              <a:t> des </a:t>
            </a:r>
            <a:r>
              <a:rPr lang="cs-CZ" altLang="cs-CZ" sz="1800" b="1" dirty="0" err="1"/>
              <a:t>Textes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entsprechend</a:t>
            </a:r>
            <a:r>
              <a:rPr lang="cs-CZ" altLang="cs-CZ" sz="1800" b="1" dirty="0"/>
              <a:t> der </a:t>
            </a:r>
            <a:r>
              <a:rPr lang="cs-CZ" altLang="cs-CZ" sz="1800" b="1" dirty="0" err="1"/>
              <a:t>ko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Situation</a:t>
            </a:r>
            <a:endParaRPr lang="cs-CZ" alt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7)	</a:t>
            </a:r>
            <a:r>
              <a:rPr lang="cs-CZ" altLang="cs-CZ" sz="1800" b="1" dirty="0" err="1">
                <a:solidFill>
                  <a:srgbClr val="FF0000"/>
                </a:solidFill>
              </a:rPr>
              <a:t>Intertextualität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/>
              <a:t>– Texte </a:t>
            </a:r>
            <a:r>
              <a:rPr lang="cs-CZ" altLang="cs-CZ" sz="1800" b="1" dirty="0" err="1"/>
              <a:t>beziehen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sich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immer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auf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das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Muster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Textsorte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publizistische</a:t>
            </a:r>
            <a:r>
              <a:rPr lang="cs-CZ" altLang="cs-CZ" sz="1800" b="1" dirty="0"/>
              <a:t> Texte, </a:t>
            </a:r>
            <a:r>
              <a:rPr lang="cs-CZ" altLang="cs-CZ" sz="1800" b="1" dirty="0" err="1"/>
              <a:t>literarisch-künstlerische</a:t>
            </a:r>
            <a:r>
              <a:rPr lang="cs-CZ" altLang="cs-CZ" sz="1800" b="1" dirty="0"/>
              <a:t> Texte, </a:t>
            </a:r>
            <a:r>
              <a:rPr lang="cs-CZ" altLang="cs-CZ" sz="1800" b="1" dirty="0" err="1"/>
              <a:t>Handelskorrespondenz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wissenschaftliche</a:t>
            </a:r>
            <a:r>
              <a:rPr lang="cs-CZ" altLang="cs-CZ" sz="1800" b="1" dirty="0"/>
              <a:t> Texte, </a:t>
            </a:r>
            <a:r>
              <a:rPr lang="cs-CZ" altLang="cs-CZ" sz="1800" b="1" dirty="0" err="1"/>
              <a:t>Fachtexte</a:t>
            </a:r>
            <a:r>
              <a:rPr lang="cs-CZ" altLang="cs-CZ" sz="1800" b="1" dirty="0"/>
              <a:t>...)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8)	</a:t>
            </a:r>
            <a:r>
              <a:rPr lang="de-DE" altLang="cs-CZ" b="1" dirty="0">
                <a:solidFill>
                  <a:srgbClr val="FF0000"/>
                </a:solidFill>
              </a:rPr>
              <a:t>(</a:t>
            </a:r>
            <a:r>
              <a:rPr lang="de-DE" altLang="cs-CZ" b="1" dirty="0" err="1">
                <a:solidFill>
                  <a:srgbClr val="FF0000"/>
                </a:solidFill>
              </a:rPr>
              <a:t>Inter</a:t>
            </a:r>
            <a:r>
              <a:rPr lang="de-DE" altLang="cs-CZ" b="1" dirty="0">
                <a:solidFill>
                  <a:srgbClr val="FF0000"/>
                </a:solidFill>
              </a:rPr>
              <a:t>)</a:t>
            </a:r>
            <a:r>
              <a:rPr lang="cs-CZ" altLang="cs-CZ" sz="1800" b="1" dirty="0" err="1">
                <a:solidFill>
                  <a:srgbClr val="FF0000"/>
                </a:solidFill>
              </a:rPr>
              <a:t>Kulturalität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/>
              <a:t>– Texte </a:t>
            </a:r>
            <a:r>
              <a:rPr lang="cs-CZ" altLang="cs-CZ" sz="1800" b="1" dirty="0" err="1"/>
              <a:t>beruhen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auf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kultureller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Übereinkunft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immer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geprägt</a:t>
            </a:r>
            <a:r>
              <a:rPr lang="cs-CZ" altLang="cs-CZ" sz="1800" b="1" dirty="0"/>
              <a:t> von </a:t>
            </a:r>
            <a:r>
              <a:rPr lang="cs-CZ" altLang="cs-CZ" sz="1800" b="1" dirty="0" err="1"/>
              <a:t>einer</a:t>
            </a:r>
            <a:r>
              <a:rPr lang="cs-CZ" altLang="cs-CZ" sz="1800" b="1" dirty="0"/>
              <a:t> Kultur: </a:t>
            </a:r>
            <a:r>
              <a:rPr lang="cs-CZ" altLang="cs-CZ" sz="1800" b="1" dirty="0" err="1"/>
              <a:t>Todesanzeige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Rezension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Leserbriefe</a:t>
            </a:r>
            <a:r>
              <a:rPr lang="cs-CZ" altLang="cs-CZ" sz="1800" b="1" dirty="0"/>
              <a:t>, Graffiti…</a:t>
            </a:r>
          </a:p>
          <a:p>
            <a:pPr>
              <a:lnSpc>
                <a:spcPct val="90000"/>
              </a:lnSpc>
            </a:pPr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9123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7AE5A9-22DF-4F72-8AC7-2F5328E07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Beispieltext: Werde Mitglied!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D15570-D12F-4195-84FF-635EF4377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altLang="cs-CZ" sz="1800" b="1" dirty="0" err="1">
                <a:solidFill>
                  <a:srgbClr val="FF0000"/>
                </a:solidFill>
              </a:rPr>
              <a:t>Situ</a:t>
            </a:r>
            <a:r>
              <a:rPr lang="de-DE" altLang="cs-CZ" sz="1800" b="1" dirty="0">
                <a:solidFill>
                  <a:srgbClr val="FF0000"/>
                </a:solidFill>
              </a:rPr>
              <a:t>a</a:t>
            </a:r>
            <a:r>
              <a:rPr lang="cs-CZ" altLang="cs-CZ" sz="1800" b="1" dirty="0" err="1">
                <a:solidFill>
                  <a:srgbClr val="FF0000"/>
                </a:solidFill>
              </a:rPr>
              <a:t>tionalit</a:t>
            </a:r>
            <a:r>
              <a:rPr lang="de-DE" altLang="cs-CZ" sz="1800" b="1" dirty="0" err="1">
                <a:solidFill>
                  <a:srgbClr val="FF0000"/>
                </a:solidFill>
              </a:rPr>
              <a:t>ät</a:t>
            </a:r>
            <a:r>
              <a:rPr lang="de-DE" altLang="cs-CZ" sz="1800" b="1" dirty="0">
                <a:solidFill>
                  <a:srgbClr val="FF0000"/>
                </a:solidFill>
              </a:rPr>
              <a:t>: </a:t>
            </a:r>
          </a:p>
          <a:p>
            <a:r>
              <a:rPr lang="de-DE" altLang="cs-CZ" sz="1800" b="1" dirty="0"/>
              <a:t>Aushang der St. Sebastianus Schützengesellschaft</a:t>
            </a:r>
          </a:p>
          <a:p>
            <a:r>
              <a:rPr lang="de-DE" altLang="cs-CZ" sz="1800" b="1" dirty="0">
                <a:solidFill>
                  <a:srgbClr val="FF0000"/>
                </a:solidFill>
              </a:rPr>
              <a:t>Intentionalität: </a:t>
            </a:r>
          </a:p>
          <a:p>
            <a:r>
              <a:rPr lang="de-DE" altLang="cs-CZ" sz="1800" b="1" dirty="0"/>
              <a:t>Absicht, neue Mitglieder zu gewinnen</a:t>
            </a:r>
          </a:p>
          <a:p>
            <a:r>
              <a:rPr lang="de-DE" altLang="cs-CZ" sz="1800" b="1" dirty="0">
                <a:solidFill>
                  <a:srgbClr val="FF0000"/>
                </a:solidFill>
              </a:rPr>
              <a:t>Akzeptabilität</a:t>
            </a:r>
          </a:p>
          <a:p>
            <a:r>
              <a:rPr lang="de-DE" altLang="cs-CZ" sz="1800" b="1" dirty="0" err="1">
                <a:solidFill>
                  <a:srgbClr val="FF0000"/>
                </a:solidFill>
              </a:rPr>
              <a:t>Informativität</a:t>
            </a:r>
            <a:endParaRPr lang="de-DE" altLang="cs-CZ" sz="1800" b="1" dirty="0">
              <a:solidFill>
                <a:srgbClr val="FF0000"/>
              </a:solidFill>
            </a:endParaRPr>
          </a:p>
          <a:p>
            <a:r>
              <a:rPr lang="de-DE" altLang="cs-CZ" sz="1800" b="1" dirty="0">
                <a:solidFill>
                  <a:srgbClr val="FF0000"/>
                </a:solidFill>
              </a:rPr>
              <a:t>Intertextualität:</a:t>
            </a:r>
          </a:p>
          <a:p>
            <a:r>
              <a:rPr lang="de-DE" altLang="cs-CZ" sz="1800" b="1" dirty="0"/>
              <a:t>Textmuster Anzeige, kurze Sätze</a:t>
            </a:r>
          </a:p>
          <a:p>
            <a:r>
              <a:rPr lang="de-DE" altLang="cs-CZ" sz="1800" b="1" dirty="0">
                <a:solidFill>
                  <a:srgbClr val="FF0000"/>
                </a:solidFill>
              </a:rPr>
              <a:t>Kohärenz:</a:t>
            </a:r>
          </a:p>
          <a:p>
            <a:r>
              <a:rPr lang="de-DE" altLang="cs-CZ" sz="1800" b="1" dirty="0"/>
              <a:t>Dreierstruktur, Klimax</a:t>
            </a:r>
          </a:p>
          <a:p>
            <a:r>
              <a:rPr lang="de-DE" altLang="cs-CZ" sz="1800" b="1" dirty="0">
                <a:solidFill>
                  <a:srgbClr val="FF0000"/>
                </a:solidFill>
              </a:rPr>
              <a:t>Kohäsion:</a:t>
            </a:r>
          </a:p>
          <a:p>
            <a:r>
              <a:rPr lang="de-DE" altLang="cs-CZ" sz="1800" b="1" dirty="0"/>
              <a:t>Imperativformen</a:t>
            </a:r>
          </a:p>
          <a:p>
            <a:r>
              <a:rPr lang="de-DE" altLang="cs-CZ" sz="1800" b="1" dirty="0"/>
              <a:t>!!! Komischer Effekt: Doppelsinn des Verbes </a:t>
            </a:r>
            <a:r>
              <a:rPr lang="de-DE" altLang="cs-CZ" sz="1800" b="1" dirty="0">
                <a:solidFill>
                  <a:srgbClr val="0070C0"/>
                </a:solidFill>
              </a:rPr>
              <a:t>treffen – </a:t>
            </a:r>
            <a:r>
              <a:rPr lang="de-DE" altLang="cs-CZ" b="1" dirty="0">
                <a:solidFill>
                  <a:srgbClr val="0070C0"/>
                </a:solidFill>
              </a:rPr>
              <a:t>1.</a:t>
            </a:r>
            <a:r>
              <a:rPr lang="de-DE" altLang="cs-CZ" sz="1800" b="1" dirty="0">
                <a:solidFill>
                  <a:srgbClr val="0070C0"/>
                </a:solidFill>
              </a:rPr>
              <a:t>begegnen, </a:t>
            </a:r>
            <a:r>
              <a:rPr lang="de-DE" altLang="cs-CZ" b="1" dirty="0">
                <a:solidFill>
                  <a:srgbClr val="0070C0"/>
                </a:solidFill>
              </a:rPr>
              <a:t>2. </a:t>
            </a:r>
            <a:r>
              <a:rPr lang="de-DE" altLang="cs-CZ" sz="1800" b="1" dirty="0">
                <a:solidFill>
                  <a:srgbClr val="0070C0"/>
                </a:solidFill>
              </a:rPr>
              <a:t>erschießen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A84917-378E-4CA5-9AC0-26A591D1A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4. Analyse der </a:t>
            </a:r>
            <a:r>
              <a:rPr lang="cs-CZ" altLang="cs-CZ" b="1" dirty="0" err="1"/>
              <a:t>Textstruktur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CB3831-09B0-43EC-8C3B-9D1010A29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800" b="1" dirty="0">
                <a:solidFill>
                  <a:srgbClr val="FF0000"/>
                </a:solidFill>
              </a:rPr>
              <a:t>Text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sprachlich-strukturelle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kommunikative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Einheit</a:t>
            </a:r>
            <a:r>
              <a:rPr lang="cs-CZ" altLang="cs-CZ" sz="1800" b="1" dirty="0"/>
              <a:t>         </a:t>
            </a:r>
            <a:endParaRPr lang="cs-CZ" altLang="cs-CZ" sz="1800" dirty="0"/>
          </a:p>
          <a:p>
            <a:pPr>
              <a:defRPr/>
            </a:pPr>
            <a:r>
              <a:rPr lang="cs-CZ" altLang="cs-CZ" sz="1800" b="1" dirty="0" err="1">
                <a:solidFill>
                  <a:srgbClr val="FF0000"/>
                </a:solidFill>
              </a:rPr>
              <a:t>Textstruktur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Gefüge</a:t>
            </a:r>
            <a:r>
              <a:rPr lang="cs-CZ" altLang="cs-CZ" sz="1800" b="1" dirty="0"/>
              <a:t> von </a:t>
            </a:r>
            <a:r>
              <a:rPr lang="cs-CZ" altLang="cs-CZ" sz="1800" b="1" dirty="0" err="1"/>
              <a:t>Relationen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zw</a:t>
            </a:r>
            <a:r>
              <a:rPr lang="cs-CZ" altLang="cs-CZ" sz="1800" b="1" dirty="0"/>
              <a:t>. den </a:t>
            </a:r>
            <a:r>
              <a:rPr lang="cs-CZ" altLang="cs-CZ" sz="1800" b="1" dirty="0" err="1">
                <a:solidFill>
                  <a:srgbClr val="00B0F0"/>
                </a:solidFill>
              </a:rPr>
              <a:t>Sätzen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bzw</a:t>
            </a:r>
            <a:r>
              <a:rPr lang="cs-CZ" altLang="cs-CZ" sz="1800" b="1" dirty="0"/>
              <a:t>. den </a:t>
            </a:r>
            <a:r>
              <a:rPr lang="cs-CZ" altLang="cs-CZ" sz="1800" b="1" dirty="0" err="1">
                <a:solidFill>
                  <a:srgbClr val="00B0F0"/>
                </a:solidFill>
              </a:rPr>
              <a:t>Propositionen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als</a:t>
            </a:r>
            <a:r>
              <a:rPr lang="cs-CZ" altLang="cs-CZ" sz="1800" b="1" dirty="0"/>
              <a:t> den </a:t>
            </a:r>
            <a:r>
              <a:rPr lang="cs-CZ" altLang="cs-CZ" sz="1800" b="1" dirty="0" err="1"/>
              <a:t>unmittelbaren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Strukturelementen</a:t>
            </a:r>
            <a:r>
              <a:rPr lang="cs-CZ" altLang="cs-CZ" sz="1800" b="1" dirty="0"/>
              <a:t> des </a:t>
            </a:r>
            <a:r>
              <a:rPr lang="cs-CZ" altLang="cs-CZ" sz="1800" b="1" dirty="0" err="1"/>
              <a:t>Textes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bestehen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den </a:t>
            </a:r>
            <a:r>
              <a:rPr lang="cs-CZ" altLang="cs-CZ" sz="1800" b="1" dirty="0" err="1"/>
              <a:t>inneren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Zusammenhang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Kohärenz</a:t>
            </a:r>
            <a:r>
              <a:rPr lang="cs-CZ" altLang="cs-CZ" sz="1800" b="1" dirty="0"/>
              <a:t>) des </a:t>
            </a:r>
            <a:r>
              <a:rPr lang="cs-CZ" altLang="cs-CZ" sz="1800" b="1" dirty="0" err="1"/>
              <a:t>Textes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bewirken</a:t>
            </a:r>
            <a:endParaRPr lang="cs-CZ" altLang="cs-CZ" sz="1800" b="1" dirty="0"/>
          </a:p>
          <a:p>
            <a:pPr>
              <a:defRPr/>
            </a:pPr>
            <a:r>
              <a:rPr lang="cs-CZ" altLang="cs-CZ" sz="1800" b="1" dirty="0" err="1">
                <a:solidFill>
                  <a:srgbClr val="00B0F0"/>
                </a:solidFill>
              </a:rPr>
              <a:t>Proposition</a:t>
            </a:r>
            <a:r>
              <a:rPr lang="cs-CZ" altLang="cs-CZ" sz="1800" b="1" dirty="0">
                <a:solidFill>
                  <a:srgbClr val="00B0F0"/>
                </a:solidFill>
              </a:rPr>
              <a:t>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vom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Satz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aus</a:t>
            </a:r>
            <a:r>
              <a:rPr lang="de-DE" altLang="cs-CZ" sz="1800" b="1" dirty="0"/>
              <a:t>gedrückter Sachverhalt:</a:t>
            </a:r>
          </a:p>
          <a:p>
            <a:pPr>
              <a:defRPr/>
            </a:pPr>
            <a:r>
              <a:rPr lang="de-DE" altLang="cs-CZ" sz="1800" b="1" i="1" dirty="0">
                <a:solidFill>
                  <a:srgbClr val="00B0F0"/>
                </a:solidFill>
              </a:rPr>
              <a:t>Hans hat das Buch trotz seiner Krankheit beendet. </a:t>
            </a:r>
            <a:r>
              <a:rPr lang="de-DE" altLang="cs-CZ" sz="1800" b="1" i="1" dirty="0"/>
              <a:t>– </a:t>
            </a:r>
            <a:r>
              <a:rPr lang="de-DE" altLang="cs-CZ" sz="1800" b="1" dirty="0"/>
              <a:t>ein Satz, zwei Propositionen</a:t>
            </a:r>
          </a:p>
          <a:p>
            <a:pPr>
              <a:defRPr/>
            </a:pPr>
            <a:r>
              <a:rPr lang="de-DE" altLang="cs-CZ" sz="1800" b="1" i="1" dirty="0">
                <a:solidFill>
                  <a:srgbClr val="00B0F0"/>
                </a:solidFill>
              </a:rPr>
              <a:t>Hans glaubt, dass der Urlaub schön wird. – </a:t>
            </a:r>
            <a:r>
              <a:rPr lang="de-DE" altLang="cs-CZ" sz="1800" b="1" dirty="0"/>
              <a:t>zwei Sätze, eine Proposition</a:t>
            </a:r>
          </a:p>
          <a:p>
            <a:pPr>
              <a:defRPr/>
            </a:pPr>
            <a:r>
              <a:rPr lang="de-DE" altLang="cs-CZ" sz="1800" b="1" i="1" dirty="0">
                <a:solidFill>
                  <a:srgbClr val="00B0F0"/>
                </a:solidFill>
              </a:rPr>
              <a:t>Der Mann, der die Bank überfiel, wurde von der Polizei gefasst.</a:t>
            </a:r>
            <a:endParaRPr lang="cs-CZ" altLang="cs-CZ" sz="1800" b="1" i="1" dirty="0">
              <a:solidFill>
                <a:srgbClr val="00B0F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9289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55FC84-84A5-4461-8B29-0EE3C9ADF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4. Analyse der </a:t>
            </a:r>
            <a:r>
              <a:rPr lang="cs-CZ" altLang="cs-CZ" b="1" dirty="0" err="1"/>
              <a:t>Textstruktur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33880A-95E1-49E8-BECA-B37A9412D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altLang="cs-CZ" b="1" dirty="0">
                <a:solidFill>
                  <a:schemeClr val="accent1">
                    <a:lumMod val="75000"/>
                  </a:schemeClr>
                </a:solidFill>
              </a:rPr>
              <a:t>Textstruktur – zwei Ebenen</a:t>
            </a:r>
          </a:p>
          <a:p>
            <a:r>
              <a:rPr lang="cs-CZ" altLang="cs-CZ" b="1" dirty="0">
                <a:solidFill>
                  <a:srgbClr val="FF0000"/>
                </a:solidFill>
              </a:rPr>
              <a:t>1) </a:t>
            </a:r>
            <a:r>
              <a:rPr lang="cs-CZ" altLang="cs-CZ" b="1" dirty="0" err="1">
                <a:solidFill>
                  <a:srgbClr val="FF0000"/>
                </a:solidFill>
              </a:rPr>
              <a:t>grammatisch</a:t>
            </a:r>
            <a:r>
              <a:rPr lang="de-DE" altLang="cs-CZ" b="1" dirty="0">
                <a:solidFill>
                  <a:srgbClr val="FF0000"/>
                </a:solidFill>
              </a:rPr>
              <a:t> - lexikalisch-semantisch</a:t>
            </a:r>
            <a:r>
              <a:rPr lang="cs-CZ" altLang="cs-CZ" b="1" dirty="0"/>
              <a:t>(</a:t>
            </a:r>
            <a:r>
              <a:rPr lang="cs-CZ" altLang="cs-CZ" b="1" dirty="0" err="1"/>
              <a:t>syntaktisch-semantische</a:t>
            </a:r>
            <a:r>
              <a:rPr lang="cs-CZ" altLang="cs-CZ" b="1" dirty="0"/>
              <a:t> </a:t>
            </a:r>
            <a:r>
              <a:rPr lang="cs-CZ" altLang="cs-CZ" b="1" dirty="0" err="1"/>
              <a:t>Beziehungen</a:t>
            </a:r>
            <a:r>
              <a:rPr lang="cs-CZ" altLang="cs-CZ" b="1" dirty="0"/>
              <a:t> </a:t>
            </a:r>
            <a:r>
              <a:rPr lang="cs-CZ" altLang="cs-CZ" b="1" dirty="0" err="1"/>
              <a:t>zw</a:t>
            </a:r>
            <a:r>
              <a:rPr lang="cs-CZ" altLang="cs-CZ" b="1" dirty="0"/>
              <a:t>. </a:t>
            </a:r>
            <a:r>
              <a:rPr lang="de-DE" altLang="cs-CZ" b="1" dirty="0"/>
              <a:t>a</a:t>
            </a:r>
            <a:r>
              <a:rPr lang="cs-CZ" altLang="cs-CZ" b="1" dirty="0" err="1"/>
              <a:t>ufeinander</a:t>
            </a:r>
            <a:r>
              <a:rPr lang="de-DE" altLang="cs-CZ" b="1" dirty="0"/>
              <a:t> </a:t>
            </a:r>
            <a:r>
              <a:rPr lang="cs-CZ" altLang="cs-CZ" b="1" dirty="0" err="1"/>
              <a:t>folgenden</a:t>
            </a:r>
            <a:r>
              <a:rPr lang="cs-CZ" altLang="cs-CZ" b="1" dirty="0"/>
              <a:t> </a:t>
            </a:r>
            <a:r>
              <a:rPr lang="cs-CZ" altLang="cs-CZ" b="1" dirty="0" err="1"/>
              <a:t>Sätzen</a:t>
            </a:r>
            <a:r>
              <a:rPr lang="cs-CZ" altLang="cs-CZ" b="1" dirty="0"/>
              <a:t>) -  </a:t>
            </a:r>
            <a:r>
              <a:rPr lang="cs-CZ" altLang="cs-CZ" b="1" dirty="0" err="1">
                <a:solidFill>
                  <a:srgbClr val="00B0F0"/>
                </a:solidFill>
              </a:rPr>
              <a:t>Kohäsion</a:t>
            </a:r>
            <a:r>
              <a:rPr lang="cs-CZ" altLang="cs-CZ" b="1" dirty="0"/>
              <a:t> </a:t>
            </a:r>
            <a:endParaRPr lang="cs-CZ" altLang="cs-CZ" dirty="0"/>
          </a:p>
          <a:p>
            <a:r>
              <a:rPr lang="cs-CZ" altLang="cs-CZ" b="1" dirty="0" err="1"/>
              <a:t>verschiedene</a:t>
            </a:r>
            <a:r>
              <a:rPr lang="cs-CZ" altLang="cs-CZ" b="1" dirty="0"/>
              <a:t> </a:t>
            </a:r>
            <a:r>
              <a:rPr lang="cs-CZ" altLang="cs-CZ" b="1" dirty="0" err="1"/>
              <a:t>sprachliche</a:t>
            </a:r>
            <a:r>
              <a:rPr lang="cs-CZ" altLang="cs-CZ" b="1" dirty="0"/>
              <a:t> </a:t>
            </a:r>
            <a:r>
              <a:rPr lang="cs-CZ" altLang="cs-CZ" b="1" dirty="0" err="1"/>
              <a:t>Mittel</a:t>
            </a:r>
            <a:r>
              <a:rPr lang="cs-CZ" altLang="cs-CZ" b="1" dirty="0"/>
              <a:t>: </a:t>
            </a:r>
            <a:r>
              <a:rPr lang="cs-CZ" altLang="cs-CZ" b="1" dirty="0" err="1"/>
              <a:t>grammatische</a:t>
            </a:r>
            <a:r>
              <a:rPr lang="cs-CZ" altLang="cs-CZ" b="1" dirty="0"/>
              <a:t> u. </a:t>
            </a:r>
            <a:r>
              <a:rPr lang="cs-CZ" altLang="cs-CZ" b="1" dirty="0" err="1"/>
              <a:t>lexikalisch-semantische</a:t>
            </a:r>
            <a:endParaRPr lang="cs-CZ" altLang="cs-CZ" dirty="0"/>
          </a:p>
          <a:p>
            <a:r>
              <a:rPr lang="cs-CZ" altLang="cs-CZ" b="1" dirty="0" err="1"/>
              <a:t>Prinzip</a:t>
            </a:r>
            <a:r>
              <a:rPr lang="cs-CZ" altLang="cs-CZ" b="1" dirty="0"/>
              <a:t> der </a:t>
            </a:r>
            <a:r>
              <a:rPr lang="cs-CZ" altLang="cs-CZ" b="1" dirty="0" err="1"/>
              <a:t>Wiederaufnahme</a:t>
            </a:r>
            <a:endParaRPr lang="de-DE" altLang="cs-CZ" b="1" dirty="0"/>
          </a:p>
          <a:p>
            <a:r>
              <a:rPr lang="cs-CZ" altLang="cs-CZ" b="1" dirty="0">
                <a:solidFill>
                  <a:srgbClr val="FF0000"/>
                </a:solidFill>
              </a:rPr>
              <a:t>2) </a:t>
            </a:r>
            <a:r>
              <a:rPr lang="cs-CZ" altLang="cs-CZ" b="1" dirty="0" err="1">
                <a:solidFill>
                  <a:srgbClr val="FF0000"/>
                </a:solidFill>
              </a:rPr>
              <a:t>thematisch-semantische</a:t>
            </a:r>
            <a:r>
              <a:rPr lang="cs-CZ" altLang="cs-CZ" b="1" dirty="0">
                <a:solidFill>
                  <a:srgbClr val="FF0000"/>
                </a:solidFill>
              </a:rPr>
              <a:t> Ebene </a:t>
            </a:r>
            <a:r>
              <a:rPr lang="cs-CZ" altLang="cs-CZ" b="1" dirty="0"/>
              <a:t>(</a:t>
            </a:r>
            <a:r>
              <a:rPr lang="cs-CZ" altLang="cs-CZ" b="1" dirty="0" err="1"/>
              <a:t>logisch-semantische</a:t>
            </a:r>
            <a:r>
              <a:rPr lang="cs-CZ" altLang="cs-CZ" b="1" dirty="0"/>
              <a:t> </a:t>
            </a:r>
            <a:r>
              <a:rPr lang="cs-CZ" altLang="cs-CZ" b="1" dirty="0" err="1"/>
              <a:t>Relationen</a:t>
            </a:r>
            <a:r>
              <a:rPr lang="cs-CZ" altLang="cs-CZ" b="1" dirty="0"/>
              <a:t>, in </a:t>
            </a:r>
            <a:r>
              <a:rPr lang="cs-CZ" altLang="cs-CZ" b="1" dirty="0" err="1"/>
              <a:t>denen</a:t>
            </a:r>
            <a:r>
              <a:rPr lang="cs-CZ" altLang="cs-CZ" b="1" dirty="0"/>
              <a:t>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einzelnen</a:t>
            </a:r>
            <a:r>
              <a:rPr lang="cs-CZ" altLang="cs-CZ" b="1" dirty="0"/>
              <a:t> </a:t>
            </a:r>
            <a:r>
              <a:rPr lang="cs-CZ" altLang="cs-CZ" b="1" dirty="0" err="1"/>
              <a:t>Propositionen</a:t>
            </a:r>
            <a:r>
              <a:rPr lang="cs-CZ" altLang="cs-CZ" b="1" dirty="0"/>
              <a:t> </a:t>
            </a:r>
            <a:r>
              <a:rPr lang="cs-CZ" altLang="cs-CZ" b="1" dirty="0" err="1"/>
              <a:t>zum</a:t>
            </a:r>
            <a:r>
              <a:rPr lang="cs-CZ" altLang="cs-CZ" b="1" dirty="0"/>
              <a:t> </a:t>
            </a:r>
            <a:r>
              <a:rPr lang="cs-CZ" altLang="cs-CZ" b="1" dirty="0" err="1"/>
              <a:t>Thema</a:t>
            </a:r>
            <a:r>
              <a:rPr lang="cs-CZ" altLang="cs-CZ" b="1" dirty="0"/>
              <a:t> stehen (</a:t>
            </a:r>
            <a:r>
              <a:rPr lang="cs-CZ" altLang="cs-CZ" b="1" dirty="0" err="1"/>
              <a:t>Inhaltskern</a:t>
            </a:r>
            <a:r>
              <a:rPr lang="cs-CZ" altLang="cs-CZ" b="1" dirty="0"/>
              <a:t>) – </a:t>
            </a:r>
            <a:r>
              <a:rPr lang="cs-CZ" altLang="cs-CZ" b="1" dirty="0" err="1">
                <a:solidFill>
                  <a:srgbClr val="00B0F0"/>
                </a:solidFill>
              </a:rPr>
              <a:t>Kohärenz</a:t>
            </a:r>
            <a:r>
              <a:rPr lang="de-DE" altLang="cs-CZ" b="1" dirty="0">
                <a:solidFill>
                  <a:srgbClr val="00B0F0"/>
                </a:solidFill>
              </a:rPr>
              <a:t> (Oberbegriff)</a:t>
            </a:r>
            <a:endParaRPr lang="cs-CZ" altLang="cs-CZ" b="1" dirty="0">
              <a:solidFill>
                <a:srgbClr val="FF0000"/>
              </a:solidFill>
            </a:endParaRPr>
          </a:p>
          <a:p>
            <a:r>
              <a:rPr lang="cs-CZ" altLang="cs-CZ" b="1" dirty="0" err="1">
                <a:solidFill>
                  <a:srgbClr val="FF0000"/>
                </a:solidFill>
              </a:rPr>
              <a:t>Thema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cs-CZ" altLang="cs-CZ" b="1" dirty="0" err="1"/>
              <a:t>Hauptgedanke</a:t>
            </a:r>
            <a:r>
              <a:rPr lang="cs-CZ" altLang="cs-CZ" b="1" dirty="0"/>
              <a:t>, </a:t>
            </a:r>
            <a:r>
              <a:rPr lang="cs-CZ" altLang="cs-CZ" b="1" dirty="0" err="1"/>
              <a:t>Grundidee</a:t>
            </a:r>
            <a:endParaRPr lang="cs-CZ" altLang="cs-CZ" b="1" dirty="0"/>
          </a:p>
          <a:p>
            <a:r>
              <a:rPr lang="cs-CZ" altLang="cs-CZ" b="1" dirty="0" err="1">
                <a:solidFill>
                  <a:srgbClr val="FF0000"/>
                </a:solidFill>
              </a:rPr>
              <a:t>Thema-Rhema-Konzept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der </a:t>
            </a:r>
            <a:r>
              <a:rPr lang="cs-CZ" altLang="cs-CZ" b="1" dirty="0" err="1"/>
              <a:t>Prager</a:t>
            </a:r>
            <a:r>
              <a:rPr lang="cs-CZ" altLang="cs-CZ" b="1" dirty="0"/>
              <a:t> </a:t>
            </a:r>
            <a:r>
              <a:rPr lang="cs-CZ" altLang="cs-CZ" b="1" dirty="0" err="1"/>
              <a:t>Schule</a:t>
            </a:r>
            <a:r>
              <a:rPr lang="cs-CZ" altLang="cs-CZ" b="1" dirty="0"/>
              <a:t> (Vilém Mathesius)</a:t>
            </a:r>
          </a:p>
          <a:p>
            <a:r>
              <a:rPr lang="cs-CZ" altLang="cs-CZ" b="1" dirty="0" err="1">
                <a:solidFill>
                  <a:srgbClr val="FF0000"/>
                </a:solidFill>
              </a:rPr>
              <a:t>Thematische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Progression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(60er </a:t>
            </a:r>
            <a:r>
              <a:rPr lang="cs-CZ" altLang="cs-CZ" b="1" dirty="0" err="1"/>
              <a:t>Jahre</a:t>
            </a:r>
            <a:r>
              <a:rPr lang="cs-CZ" altLang="cs-CZ" b="1" dirty="0"/>
              <a:t>, František Daneš) </a:t>
            </a:r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242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7E08D7-27E7-4072-8BC9-0C2E2FCAD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Kohäsion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0FE37B-786E-44CE-8165-DC834F273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b="1" dirty="0" err="1">
                <a:solidFill>
                  <a:srgbClr val="FF0000"/>
                </a:solidFill>
              </a:rPr>
              <a:t>Grammatisch</a:t>
            </a:r>
            <a:r>
              <a:rPr lang="de-DE" altLang="cs-CZ" sz="1800" b="1" dirty="0">
                <a:solidFill>
                  <a:srgbClr val="FF0000"/>
                </a:solidFill>
              </a:rPr>
              <a:t>e Verknüpfungsmittel</a:t>
            </a:r>
            <a:r>
              <a:rPr lang="cs-CZ" altLang="cs-CZ" sz="1800" b="1" dirty="0"/>
              <a:t>: </a:t>
            </a:r>
            <a:endParaRPr lang="cs-CZ" altLang="cs-CZ" sz="1800" dirty="0"/>
          </a:p>
          <a:p>
            <a:r>
              <a:rPr lang="cs-CZ" altLang="cs-CZ" sz="1800" b="1" dirty="0"/>
              <a:t>1. </a:t>
            </a:r>
            <a:r>
              <a:rPr lang="cs-CZ" altLang="cs-CZ" sz="1800" b="1" dirty="0" err="1"/>
              <a:t>Pronominalisierung</a:t>
            </a:r>
            <a:r>
              <a:rPr lang="cs-CZ" altLang="cs-CZ" sz="1800" b="1" dirty="0"/>
              <a:t> - </a:t>
            </a:r>
            <a:r>
              <a:rPr lang="cs-CZ" altLang="cs-CZ" sz="1800" b="1" dirty="0" err="1"/>
              <a:t>Personalpronomina</a:t>
            </a:r>
            <a:r>
              <a:rPr lang="cs-CZ" altLang="cs-CZ" sz="1800" b="1" dirty="0"/>
              <a:t>, Demonstrativ-, </a:t>
            </a:r>
            <a:r>
              <a:rPr lang="cs-CZ" altLang="cs-CZ" sz="1800" b="1" dirty="0" err="1"/>
              <a:t>Possessiv</a:t>
            </a:r>
            <a:r>
              <a:rPr lang="cs-CZ" altLang="cs-CZ" sz="1800" b="1" dirty="0"/>
              <a:t>-, ...</a:t>
            </a:r>
            <a:endParaRPr lang="de-DE" altLang="cs-CZ" sz="1800" b="1" dirty="0"/>
          </a:p>
          <a:p>
            <a:r>
              <a:rPr lang="de-DE" altLang="cs-CZ" b="1" i="1" dirty="0"/>
              <a:t>Peter – er, ihn, seine</a:t>
            </a:r>
            <a:endParaRPr lang="cs-CZ" altLang="cs-CZ" sz="1800" i="1" dirty="0"/>
          </a:p>
          <a:p>
            <a:r>
              <a:rPr lang="cs-CZ" altLang="cs-CZ" sz="1800" b="1" dirty="0"/>
              <a:t>2. </a:t>
            </a:r>
            <a:r>
              <a:rPr lang="cs-CZ" altLang="cs-CZ" sz="1800" b="1" dirty="0" err="1"/>
              <a:t>Proadverbialisierung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Adverbien</a:t>
            </a:r>
            <a:r>
              <a:rPr lang="cs-CZ" altLang="cs-CZ" sz="1800" b="1" dirty="0"/>
              <a:t>: lokal, </a:t>
            </a:r>
            <a:r>
              <a:rPr lang="cs-CZ" altLang="cs-CZ" sz="1800" b="1" dirty="0" err="1"/>
              <a:t>temporal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modal</a:t>
            </a:r>
            <a:r>
              <a:rPr lang="cs-CZ" altLang="cs-CZ" sz="1800" b="1" dirty="0"/>
              <a:t>...</a:t>
            </a:r>
            <a:endParaRPr lang="de-DE" altLang="cs-CZ" sz="1800" b="1" dirty="0"/>
          </a:p>
          <a:p>
            <a:r>
              <a:rPr lang="de-DE" altLang="cs-CZ" b="1" i="1" dirty="0"/>
              <a:t>Berlin – dort, damals</a:t>
            </a:r>
            <a:r>
              <a:rPr lang="de-DE" altLang="cs-CZ" b="1" dirty="0"/>
              <a:t> </a:t>
            </a:r>
            <a:endParaRPr lang="cs-CZ" altLang="cs-CZ" sz="1800" dirty="0"/>
          </a:p>
          <a:p>
            <a:r>
              <a:rPr lang="cs-CZ" altLang="cs-CZ" sz="1800" b="1" dirty="0"/>
              <a:t>3. </a:t>
            </a:r>
            <a:r>
              <a:rPr lang="cs-CZ" altLang="cs-CZ" sz="1800" b="1" dirty="0" err="1"/>
              <a:t>Konjunktionen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kausal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konzessiv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konsekutiv</a:t>
            </a:r>
            <a:r>
              <a:rPr lang="cs-CZ" altLang="cs-CZ" sz="1800" b="1" dirty="0"/>
              <a:t>...</a:t>
            </a:r>
            <a:r>
              <a:rPr lang="de-DE" altLang="cs-CZ" sz="1800" b="1" dirty="0"/>
              <a:t> </a:t>
            </a:r>
            <a:r>
              <a:rPr lang="de-DE" altLang="cs-CZ" b="1" i="1" dirty="0"/>
              <a:t>w</a:t>
            </a:r>
            <a:r>
              <a:rPr lang="de-DE" altLang="cs-CZ" sz="1800" b="1" i="1" dirty="0"/>
              <a:t>eil, obwohl, so dass</a:t>
            </a:r>
            <a:endParaRPr lang="cs-CZ" altLang="cs-CZ" sz="1800" dirty="0"/>
          </a:p>
          <a:p>
            <a:r>
              <a:rPr lang="cs-CZ" altLang="cs-CZ" sz="1800" b="1" dirty="0"/>
              <a:t>4. </a:t>
            </a:r>
            <a:r>
              <a:rPr lang="cs-CZ" altLang="cs-CZ" sz="1800" b="1" dirty="0" err="1"/>
              <a:t>Pronominaladverbien</a:t>
            </a:r>
            <a:r>
              <a:rPr lang="cs-CZ" altLang="cs-CZ" sz="1800" b="1" dirty="0"/>
              <a:t>: </a:t>
            </a:r>
            <a:r>
              <a:rPr lang="cs-CZ" altLang="cs-CZ" sz="1800" b="1" i="1" dirty="0" err="1"/>
              <a:t>darin</a:t>
            </a:r>
            <a:r>
              <a:rPr lang="cs-CZ" altLang="cs-CZ" sz="1800" b="1" i="1" dirty="0"/>
              <a:t>, </a:t>
            </a:r>
            <a:r>
              <a:rPr lang="cs-CZ" altLang="cs-CZ" sz="1800" b="1" i="1" dirty="0" err="1"/>
              <a:t>wozu</a:t>
            </a:r>
            <a:endParaRPr lang="cs-CZ" altLang="cs-CZ" sz="1800" dirty="0"/>
          </a:p>
          <a:p>
            <a:r>
              <a:rPr lang="cs-CZ" altLang="cs-CZ" sz="1800" b="1" dirty="0"/>
              <a:t>5. </a:t>
            </a:r>
            <a:r>
              <a:rPr lang="cs-CZ" altLang="cs-CZ" sz="1800" b="1" dirty="0" err="1"/>
              <a:t>Tempora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Wechsel</a:t>
            </a:r>
            <a:r>
              <a:rPr lang="cs-CZ" altLang="cs-CZ" sz="1800" b="1" dirty="0"/>
              <a:t>: </a:t>
            </a:r>
            <a:r>
              <a:rPr lang="cs-CZ" altLang="cs-CZ" sz="1800" b="1" i="1" dirty="0" err="1"/>
              <a:t>Perf</a:t>
            </a:r>
            <a:r>
              <a:rPr lang="cs-CZ" altLang="cs-CZ" sz="1800" b="1" i="1" dirty="0"/>
              <a:t>.-P</a:t>
            </a:r>
            <a:r>
              <a:rPr lang="de-DE" altLang="cs-CZ" sz="1800" b="1" i="1" dirty="0" err="1"/>
              <a:t>rä</a:t>
            </a:r>
            <a:r>
              <a:rPr lang="cs-CZ" altLang="cs-CZ" sz="1800" b="1" i="1" dirty="0"/>
              <a:t>s., </a:t>
            </a:r>
            <a:r>
              <a:rPr lang="cs-CZ" altLang="cs-CZ" sz="1800" b="1" i="1" dirty="0" err="1"/>
              <a:t>Prät</a:t>
            </a:r>
            <a:r>
              <a:rPr lang="cs-CZ" altLang="cs-CZ" sz="1800" b="1" i="1" dirty="0"/>
              <a:t>...</a:t>
            </a:r>
            <a:endParaRPr lang="cs-CZ" altLang="cs-CZ" sz="1800" i="1" dirty="0"/>
          </a:p>
          <a:p>
            <a:r>
              <a:rPr lang="cs-CZ" altLang="cs-CZ" sz="1800" b="1" dirty="0"/>
              <a:t>6. </a:t>
            </a:r>
            <a:r>
              <a:rPr lang="cs-CZ" altLang="cs-CZ" sz="1800" b="1" dirty="0" err="1"/>
              <a:t>Artikelwechsel</a:t>
            </a:r>
            <a:r>
              <a:rPr lang="cs-CZ" altLang="cs-CZ" sz="1800" b="1" dirty="0"/>
              <a:t>: </a:t>
            </a:r>
            <a:r>
              <a:rPr lang="cs-CZ" altLang="cs-CZ" sz="1800" b="1" i="1" dirty="0"/>
              <a:t>Es </a:t>
            </a:r>
            <a:r>
              <a:rPr lang="cs-CZ" altLang="cs-CZ" sz="1800" b="1" i="1" dirty="0" err="1"/>
              <a:t>war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/>
              <a:t>einmal</a:t>
            </a:r>
            <a:r>
              <a:rPr lang="cs-CZ" altLang="cs-CZ" sz="1800" b="1" i="1" dirty="0"/>
              <a:t> </a:t>
            </a:r>
            <a:r>
              <a:rPr lang="cs-CZ" altLang="cs-CZ" sz="1800" b="1" i="1" dirty="0" err="1">
                <a:solidFill>
                  <a:schemeClr val="accent1">
                    <a:lumMod val="75000"/>
                  </a:schemeClr>
                </a:solidFill>
              </a:rPr>
              <a:t>ein</a:t>
            </a:r>
            <a:r>
              <a:rPr lang="cs-CZ" altLang="cs-CZ" sz="1800" b="1" i="1" dirty="0"/>
              <a:t> König. </a:t>
            </a:r>
            <a:r>
              <a:rPr lang="cs-CZ" altLang="cs-CZ" sz="1800" b="1" i="1" dirty="0">
                <a:solidFill>
                  <a:schemeClr val="accent1">
                    <a:lumMod val="75000"/>
                  </a:schemeClr>
                </a:solidFill>
              </a:rPr>
              <a:t>Der </a:t>
            </a:r>
            <a:r>
              <a:rPr lang="cs-CZ" altLang="cs-CZ" sz="1800" b="1" i="1" dirty="0"/>
              <a:t>König...</a:t>
            </a:r>
            <a:endParaRPr lang="cs-CZ" altLang="cs-CZ" sz="18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3169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566DE0-5ED3-4D52-A8A8-7BE275FDE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Kohärenz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077971-E73A-4D83-A5EC-E5D407418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800" b="1" dirty="0" err="1">
                <a:solidFill>
                  <a:srgbClr val="FF0000"/>
                </a:solidFill>
              </a:rPr>
              <a:t>lexikalisch-semantische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 err="1">
                <a:solidFill>
                  <a:srgbClr val="FF0000"/>
                </a:solidFill>
              </a:rPr>
              <a:t>Wiederaufnahme</a:t>
            </a:r>
            <a:r>
              <a:rPr lang="cs-CZ" altLang="cs-CZ" sz="1800" b="1" dirty="0"/>
              <a:t>:</a:t>
            </a:r>
            <a:r>
              <a:rPr lang="de-DE" altLang="cs-CZ" sz="1800" b="1" dirty="0"/>
              <a:t> </a:t>
            </a:r>
            <a:r>
              <a:rPr lang="de-DE" altLang="cs-CZ" sz="1800" b="1" dirty="0">
                <a:solidFill>
                  <a:srgbClr val="00B0F0"/>
                </a:solidFill>
              </a:rPr>
              <a:t>explizit: </a:t>
            </a:r>
          </a:p>
          <a:p>
            <a:pPr>
              <a:defRPr/>
            </a:pPr>
            <a:r>
              <a:rPr lang="de-DE" altLang="cs-CZ" sz="1800" b="1" dirty="0">
                <a:solidFill>
                  <a:srgbClr val="00B0F0"/>
                </a:solidFill>
              </a:rPr>
              <a:t>Referenzidentität (Bezeichnungsgleichheit)</a:t>
            </a:r>
          </a:p>
          <a:p>
            <a:pPr marL="0" indent="0">
              <a:buFontTx/>
              <a:buNone/>
              <a:defRPr/>
            </a:pPr>
            <a:endParaRPr lang="cs-CZ" altLang="cs-CZ" sz="1800" u="sng" dirty="0">
              <a:solidFill>
                <a:srgbClr val="00B0F0"/>
              </a:solidFill>
            </a:endParaRPr>
          </a:p>
          <a:p>
            <a:pPr>
              <a:defRPr/>
            </a:pPr>
            <a:r>
              <a:rPr lang="cs-CZ" altLang="cs-CZ" sz="1800" b="1" dirty="0"/>
              <a:t>1. </a:t>
            </a:r>
            <a:r>
              <a:rPr lang="cs-CZ" altLang="cs-CZ" sz="1800" b="1" dirty="0" err="1"/>
              <a:t>einfache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Wiederholung</a:t>
            </a:r>
            <a:r>
              <a:rPr lang="cs-CZ" altLang="cs-CZ" sz="1800" b="1" dirty="0"/>
              <a:t>: </a:t>
            </a:r>
            <a:r>
              <a:rPr lang="cs-CZ" altLang="cs-CZ" sz="1800" b="1" i="1" dirty="0" err="1"/>
              <a:t>ein</a:t>
            </a:r>
            <a:r>
              <a:rPr lang="cs-CZ" altLang="cs-CZ" sz="1800" b="1" i="1" dirty="0"/>
              <a:t> Mann - der Mann</a:t>
            </a:r>
            <a:endParaRPr lang="cs-CZ" altLang="cs-CZ" sz="1800" i="1" dirty="0"/>
          </a:p>
          <a:p>
            <a:pPr>
              <a:defRPr/>
            </a:pPr>
            <a:r>
              <a:rPr lang="de-DE" altLang="cs-CZ" sz="1800" b="1" dirty="0"/>
              <a:t>2. </a:t>
            </a:r>
            <a:r>
              <a:rPr lang="de-DE" altLang="cs-CZ" sz="1800" b="1" dirty="0">
                <a:solidFill>
                  <a:srgbClr val="00B0F0"/>
                </a:solidFill>
              </a:rPr>
              <a:t>Kohyponymie</a:t>
            </a:r>
            <a:r>
              <a:rPr lang="de-DE" altLang="cs-CZ" sz="1800" b="1" dirty="0"/>
              <a:t>: Hyperonym-Hyponym-Beziehungen: </a:t>
            </a:r>
            <a:r>
              <a:rPr lang="de-DE" altLang="cs-CZ" sz="1800" b="1" i="1" dirty="0"/>
              <a:t>ein Reh – das Tier</a:t>
            </a:r>
          </a:p>
          <a:p>
            <a:pPr>
              <a:defRPr/>
            </a:pPr>
            <a:r>
              <a:rPr lang="de-DE" altLang="cs-CZ" sz="1800" b="1" dirty="0"/>
              <a:t>3. </a:t>
            </a:r>
            <a:r>
              <a:rPr lang="de-DE" altLang="cs-CZ" sz="1800" b="1" dirty="0">
                <a:solidFill>
                  <a:srgbClr val="00B0F0"/>
                </a:solidFill>
              </a:rPr>
              <a:t>Synonymie </a:t>
            </a:r>
            <a:r>
              <a:rPr lang="de-DE" altLang="cs-CZ" sz="1800" b="1" dirty="0"/>
              <a:t>– </a:t>
            </a:r>
            <a:r>
              <a:rPr lang="de-DE" altLang="cs-CZ" sz="1800" b="1" i="1" dirty="0"/>
              <a:t>ein Mann – der Kerl</a:t>
            </a:r>
          </a:p>
          <a:p>
            <a:pPr>
              <a:buFontTx/>
              <a:buNone/>
              <a:defRPr/>
            </a:pPr>
            <a:r>
              <a:rPr lang="de-DE" altLang="cs-CZ" sz="1800" b="1" i="1" dirty="0"/>
              <a:t>        </a:t>
            </a:r>
            <a:r>
              <a:rPr lang="de-DE" altLang="cs-CZ" sz="1800" b="1" dirty="0"/>
              <a:t>stilistische Synonymie</a:t>
            </a:r>
          </a:p>
          <a:p>
            <a:pPr>
              <a:defRPr/>
            </a:pPr>
            <a:r>
              <a:rPr lang="de-DE" altLang="cs-CZ" sz="1800" b="1" dirty="0"/>
              <a:t>4. </a:t>
            </a:r>
            <a:r>
              <a:rPr lang="de-DE" altLang="cs-CZ" sz="1800" b="1" dirty="0">
                <a:solidFill>
                  <a:srgbClr val="00B0F0"/>
                </a:solidFill>
              </a:rPr>
              <a:t>kontextuelle Synonymie</a:t>
            </a:r>
            <a:endParaRPr lang="de-DE" altLang="cs-CZ" sz="1800" b="1" i="1" dirty="0">
              <a:solidFill>
                <a:srgbClr val="00B0F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121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999484-2C4D-44FA-8BC7-6B7148511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Kohärenz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011053-3765-4105-94A1-C1E29FBE8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b="1" dirty="0">
                <a:solidFill>
                  <a:srgbClr val="0070C0"/>
                </a:solidFill>
              </a:rPr>
              <a:t>Implizit: keine Referenzidentität</a:t>
            </a:r>
          </a:p>
          <a:p>
            <a:pPr marL="0" indent="0">
              <a:buNone/>
              <a:defRPr/>
            </a:pPr>
            <a:r>
              <a:rPr lang="de-DE" sz="1800" b="1" dirty="0">
                <a:solidFill>
                  <a:schemeClr val="tx1"/>
                </a:solidFill>
              </a:rPr>
              <a:t>1. </a:t>
            </a:r>
            <a:r>
              <a:rPr lang="de-DE" sz="1800" b="1" dirty="0">
                <a:solidFill>
                  <a:srgbClr val="FF0000"/>
                </a:solidFill>
              </a:rPr>
              <a:t>logisch-begrifflich</a:t>
            </a:r>
            <a:r>
              <a:rPr lang="de-DE" sz="1800" b="1" dirty="0"/>
              <a:t>: </a:t>
            </a:r>
            <a:r>
              <a:rPr lang="de-DE" sz="1800" b="1" i="1" dirty="0"/>
              <a:t>ein Problem – </a:t>
            </a:r>
            <a:r>
              <a:rPr lang="de-DE" b="1" i="1" dirty="0"/>
              <a:t>eine </a:t>
            </a:r>
            <a:r>
              <a:rPr lang="de-DE" sz="1800" b="1" i="1" dirty="0"/>
              <a:t>Lösung, ein mühsamer Aufstieg – der Abstieg war leicht </a:t>
            </a:r>
            <a:r>
              <a:rPr lang="de-DE" sz="1800" b="1" dirty="0"/>
              <a:t>(Antonyme)</a:t>
            </a:r>
          </a:p>
          <a:p>
            <a:pPr marL="0" indent="0">
              <a:buNone/>
              <a:defRPr/>
            </a:pPr>
            <a:r>
              <a:rPr lang="de-DE" sz="1800" b="1" dirty="0">
                <a:solidFill>
                  <a:schemeClr val="tx1"/>
                </a:solidFill>
              </a:rPr>
              <a:t>2. </a:t>
            </a:r>
            <a:r>
              <a:rPr lang="de-DE" sz="1800" b="1" dirty="0">
                <a:solidFill>
                  <a:srgbClr val="FF0000"/>
                </a:solidFill>
              </a:rPr>
              <a:t>ontologisch (naturgesetzlich)</a:t>
            </a:r>
            <a:r>
              <a:rPr lang="de-DE" sz="1800" b="1" dirty="0"/>
              <a:t>:</a:t>
            </a:r>
            <a:r>
              <a:rPr lang="de-DE" sz="1800" b="1" dirty="0">
                <a:solidFill>
                  <a:srgbClr val="FF0000"/>
                </a:solidFill>
              </a:rPr>
              <a:t> </a:t>
            </a:r>
            <a:r>
              <a:rPr lang="de-DE" sz="1800" b="1" i="1" dirty="0"/>
              <a:t>ein Blitz – der Donner, ein Elefant – der Rüssel </a:t>
            </a:r>
            <a:r>
              <a:rPr lang="de-DE" sz="1800" b="1" dirty="0"/>
              <a:t>(pars-pro-toto)</a:t>
            </a:r>
          </a:p>
          <a:p>
            <a:pPr marL="514350" indent="-514350">
              <a:buFontTx/>
              <a:buNone/>
              <a:defRPr/>
            </a:pPr>
            <a:r>
              <a:rPr lang="de-DE" sz="1800" b="1" dirty="0"/>
              <a:t>3.  </a:t>
            </a:r>
            <a:r>
              <a:rPr lang="de-DE" sz="1800" b="1" dirty="0">
                <a:solidFill>
                  <a:srgbClr val="FF0000"/>
                </a:solidFill>
              </a:rPr>
              <a:t>kulturell</a:t>
            </a:r>
            <a:r>
              <a:rPr lang="de-DE" sz="1800" b="1" dirty="0"/>
              <a:t>: </a:t>
            </a:r>
            <a:r>
              <a:rPr lang="de-DE" sz="1800" b="1" i="1" dirty="0"/>
              <a:t>eine Stadt – der Bahnhof, die Straße…</a:t>
            </a:r>
            <a:endParaRPr 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88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7BC7C5-585F-4C7C-96B3-61B2F8598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Thema und thematische Progression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991BCA-7F0A-43FE-881F-CB0889D48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b="1" u="sng" dirty="0"/>
              <a:t>Text </a:t>
            </a:r>
            <a:r>
              <a:rPr lang="cs-CZ" altLang="cs-CZ" sz="1800" b="1" u="sng" dirty="0" err="1"/>
              <a:t>B.Brecht</a:t>
            </a:r>
            <a:r>
              <a:rPr lang="cs-CZ" altLang="cs-CZ" sz="1800" b="1" u="sng" dirty="0"/>
              <a:t>: </a:t>
            </a:r>
            <a:r>
              <a:rPr lang="cs-CZ" altLang="cs-CZ" sz="1800" b="1" u="sng" dirty="0" err="1"/>
              <a:t>Herr</a:t>
            </a:r>
            <a:r>
              <a:rPr lang="cs-CZ" altLang="cs-CZ" sz="1800" b="1" u="sng" dirty="0"/>
              <a:t> K.:</a:t>
            </a:r>
          </a:p>
          <a:p>
            <a:r>
              <a:rPr lang="de-DE" altLang="cs-CZ" sz="1800" b="1" dirty="0"/>
              <a:t>1 – 2 – einfache lineare: </a:t>
            </a:r>
            <a:r>
              <a:rPr lang="de-DE" altLang="cs-CZ" sz="1800" b="1" i="1" dirty="0"/>
              <a:t>den Elefanten – Der Elefant</a:t>
            </a:r>
          </a:p>
          <a:p>
            <a:r>
              <a:rPr lang="de-DE" altLang="cs-CZ" sz="1800" b="1" dirty="0"/>
              <a:t>2 – 3 – gespaltenes Rhema: </a:t>
            </a:r>
            <a:r>
              <a:rPr lang="de-DE" altLang="cs-CZ" sz="1800" b="1" i="1" u="sng" dirty="0"/>
              <a:t>List</a:t>
            </a:r>
            <a:r>
              <a:rPr lang="de-DE" altLang="cs-CZ" sz="1800" b="1" i="1" dirty="0"/>
              <a:t> – nicht die kümmerliche </a:t>
            </a:r>
            <a:r>
              <a:rPr lang="de-DE" altLang="cs-CZ" sz="1800" b="1" i="1" u="sng" dirty="0"/>
              <a:t>List </a:t>
            </a:r>
            <a:r>
              <a:rPr lang="de-DE" altLang="cs-CZ" sz="1800" b="1" i="1" dirty="0"/>
              <a:t>– sondern die </a:t>
            </a:r>
            <a:r>
              <a:rPr lang="de-DE" altLang="cs-CZ" sz="1800" b="1" i="1" u="sng" dirty="0"/>
              <a:t>List</a:t>
            </a:r>
          </a:p>
          <a:p>
            <a:r>
              <a:rPr lang="de-DE" altLang="cs-CZ" sz="1800" b="1" dirty="0"/>
              <a:t>4 – thematischer Sprung – 1 auf 4: </a:t>
            </a:r>
            <a:r>
              <a:rPr lang="de-DE" altLang="cs-CZ" sz="1800" b="1" i="1" dirty="0"/>
              <a:t>Tier</a:t>
            </a:r>
          </a:p>
          <a:p>
            <a:r>
              <a:rPr lang="de-DE" altLang="cs-CZ" sz="1800" b="1" dirty="0"/>
              <a:t>5, 6, 7 – durchlaufendes Thema: </a:t>
            </a:r>
            <a:r>
              <a:rPr lang="de-DE" altLang="cs-CZ" sz="1800" b="1" i="1" u="sng" dirty="0"/>
              <a:t>es</a:t>
            </a:r>
          </a:p>
          <a:p>
            <a:r>
              <a:rPr lang="de-DE" altLang="cs-CZ" sz="1800" b="1" dirty="0"/>
              <a:t>8, 9 – abgeleitetes Thema: </a:t>
            </a:r>
            <a:r>
              <a:rPr lang="de-DE" altLang="cs-CZ" sz="1800" b="1" i="1" u="sng" dirty="0"/>
              <a:t>Rüssel </a:t>
            </a:r>
            <a:r>
              <a:rPr lang="de-DE" altLang="cs-CZ" sz="1800" b="1" i="1" dirty="0"/>
              <a:t>– </a:t>
            </a:r>
            <a:r>
              <a:rPr lang="de-DE" altLang="cs-CZ" sz="1800" b="1" i="1" u="sng" dirty="0"/>
              <a:t>Ohren</a:t>
            </a:r>
          </a:p>
          <a:p>
            <a:r>
              <a:rPr lang="de-DE" altLang="cs-CZ" sz="1800" b="1" dirty="0"/>
              <a:t>10, 11, 12, 13, (14, 15) – durchlaufendes Thema: </a:t>
            </a:r>
            <a:r>
              <a:rPr lang="de-DE" altLang="cs-CZ" sz="1800" b="1" i="1" u="sng" dirty="0"/>
              <a:t>er</a:t>
            </a:r>
            <a:endParaRPr lang="de-DE" altLang="cs-CZ" sz="1800" b="1" u="sng" dirty="0"/>
          </a:p>
          <a:p>
            <a:r>
              <a:rPr lang="de-DE" altLang="cs-CZ" sz="1800" b="1" dirty="0"/>
              <a:t>(abgeleitetes Thema)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757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1239C1-49BF-4529-81B9-5C4438CF6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Grundformen</a:t>
            </a:r>
            <a:r>
              <a:rPr lang="cs-CZ" altLang="cs-CZ" b="1" dirty="0"/>
              <a:t> </a:t>
            </a:r>
            <a:r>
              <a:rPr lang="cs-CZ" altLang="cs-CZ" b="1" dirty="0" err="1"/>
              <a:t>thematischer</a:t>
            </a:r>
            <a:r>
              <a:rPr lang="cs-CZ" altLang="cs-CZ" b="1" dirty="0"/>
              <a:t> </a:t>
            </a:r>
            <a:r>
              <a:rPr lang="cs-CZ" altLang="cs-CZ" b="1" dirty="0" err="1"/>
              <a:t>Entfaltung</a:t>
            </a:r>
            <a:r>
              <a:rPr lang="de-DE" altLang="cs-CZ" b="1" dirty="0"/>
              <a:t> (Stilverfahren)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B70BB2-3051-4B17-90BF-C7C15EFE2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1. deskriptive: </a:t>
            </a:r>
          </a:p>
          <a:p>
            <a:pPr>
              <a:buFontTx/>
              <a:buNone/>
            </a:pPr>
            <a:r>
              <a:rPr lang="de-DE" altLang="cs-CZ" b="1" dirty="0">
                <a:solidFill>
                  <a:srgbClr val="0070C0"/>
                </a:solidFill>
              </a:rPr>
              <a:t>Berichten: </a:t>
            </a:r>
            <a:r>
              <a:rPr lang="de-DE" altLang="cs-CZ" b="1" dirty="0"/>
              <a:t>Textsorten: Nachricht, Bericht</a:t>
            </a:r>
            <a:r>
              <a:rPr lang="cs-CZ" altLang="cs-CZ" b="1" dirty="0"/>
              <a:t> – </a:t>
            </a:r>
            <a:r>
              <a:rPr lang="cs-CZ" altLang="cs-CZ" b="1" dirty="0" err="1"/>
              <a:t>zeitgebunden</a:t>
            </a:r>
            <a:r>
              <a:rPr lang="cs-CZ" altLang="cs-CZ" b="1" dirty="0"/>
              <a:t>, </a:t>
            </a:r>
            <a:r>
              <a:rPr lang="cs-CZ" altLang="cs-CZ" b="1" dirty="0" err="1"/>
              <a:t>sachlich</a:t>
            </a:r>
            <a:endParaRPr lang="de-DE" altLang="cs-CZ" b="1" dirty="0"/>
          </a:p>
          <a:p>
            <a:pPr>
              <a:buFontTx/>
              <a:buNone/>
            </a:pPr>
            <a:r>
              <a:rPr lang="de-DE" altLang="cs-CZ" b="1" dirty="0">
                <a:solidFill>
                  <a:srgbClr val="0070C0"/>
                </a:solidFill>
              </a:rPr>
              <a:t>Beschreiben</a:t>
            </a:r>
            <a:r>
              <a:rPr lang="de-DE" altLang="cs-CZ" b="1" dirty="0"/>
              <a:t>: TS Gebrauchsanweisung, Kochrezept…</a:t>
            </a:r>
            <a:r>
              <a:rPr lang="cs-CZ" altLang="cs-CZ" b="1" dirty="0"/>
              <a:t> - </a:t>
            </a:r>
            <a:r>
              <a:rPr lang="cs-CZ" altLang="cs-CZ" b="1" dirty="0" err="1"/>
              <a:t>nicht</a:t>
            </a:r>
            <a:r>
              <a:rPr lang="cs-CZ" altLang="cs-CZ" b="1" dirty="0"/>
              <a:t> </a:t>
            </a:r>
            <a:r>
              <a:rPr lang="cs-CZ" altLang="cs-CZ" b="1" dirty="0" err="1"/>
              <a:t>zeitgebunden</a:t>
            </a:r>
            <a:r>
              <a:rPr lang="cs-CZ" altLang="cs-CZ" b="1" dirty="0"/>
              <a:t>, </a:t>
            </a:r>
            <a:r>
              <a:rPr lang="cs-CZ" altLang="cs-CZ" b="1" dirty="0" err="1"/>
              <a:t>sachlich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b="1" dirty="0" err="1">
                <a:solidFill>
                  <a:srgbClr val="0070C0"/>
                </a:solidFill>
              </a:rPr>
              <a:t>Schildern</a:t>
            </a:r>
            <a:r>
              <a:rPr lang="cs-CZ" altLang="cs-CZ" b="1" dirty="0">
                <a:solidFill>
                  <a:srgbClr val="0070C0"/>
                </a:solidFill>
              </a:rPr>
              <a:t>:</a:t>
            </a:r>
            <a:r>
              <a:rPr lang="cs-CZ" altLang="cs-CZ" b="1" dirty="0">
                <a:solidFill>
                  <a:schemeClr val="tx1"/>
                </a:solidFill>
              </a:rPr>
              <a:t> </a:t>
            </a:r>
            <a:r>
              <a:rPr lang="cs-CZ" altLang="cs-CZ" b="1" dirty="0" err="1">
                <a:solidFill>
                  <a:schemeClr val="tx1"/>
                </a:solidFill>
              </a:rPr>
              <a:t>z.B</a:t>
            </a:r>
            <a:r>
              <a:rPr lang="cs-CZ" altLang="cs-CZ" b="1" dirty="0">
                <a:solidFill>
                  <a:schemeClr val="tx1"/>
                </a:solidFill>
              </a:rPr>
              <a:t>. </a:t>
            </a:r>
            <a:r>
              <a:rPr lang="cs-CZ" altLang="cs-CZ" b="1" dirty="0" err="1">
                <a:solidFill>
                  <a:schemeClr val="tx1"/>
                </a:solidFill>
              </a:rPr>
              <a:t>Naturschilderungen</a:t>
            </a:r>
            <a:r>
              <a:rPr lang="cs-CZ" altLang="cs-CZ" b="1" dirty="0">
                <a:solidFill>
                  <a:schemeClr val="tx1"/>
                </a:solidFill>
              </a:rPr>
              <a:t> – </a:t>
            </a:r>
            <a:r>
              <a:rPr lang="cs-CZ" altLang="cs-CZ" b="1" dirty="0" err="1">
                <a:solidFill>
                  <a:schemeClr val="tx1"/>
                </a:solidFill>
              </a:rPr>
              <a:t>nicht</a:t>
            </a:r>
            <a:r>
              <a:rPr lang="cs-CZ" altLang="cs-CZ" b="1" dirty="0">
                <a:solidFill>
                  <a:schemeClr val="tx1"/>
                </a:solidFill>
              </a:rPr>
              <a:t> </a:t>
            </a:r>
            <a:r>
              <a:rPr lang="cs-CZ" altLang="cs-CZ" b="1" dirty="0" err="1">
                <a:solidFill>
                  <a:schemeClr val="tx1"/>
                </a:solidFill>
              </a:rPr>
              <a:t>zeitgebunden</a:t>
            </a:r>
            <a:r>
              <a:rPr lang="cs-CZ" altLang="cs-CZ" b="1" dirty="0">
                <a:solidFill>
                  <a:schemeClr val="tx1"/>
                </a:solidFill>
              </a:rPr>
              <a:t>, </a:t>
            </a:r>
            <a:r>
              <a:rPr lang="cs-CZ" altLang="cs-CZ" b="1" dirty="0" err="1">
                <a:solidFill>
                  <a:schemeClr val="tx1"/>
                </a:solidFill>
              </a:rPr>
              <a:t>emotional</a:t>
            </a:r>
            <a:endParaRPr lang="de-DE" altLang="cs-CZ" b="1" dirty="0">
              <a:solidFill>
                <a:srgbClr val="0070C0"/>
              </a:solidFill>
            </a:endParaRPr>
          </a:p>
          <a:p>
            <a:r>
              <a:rPr lang="de-DE" altLang="cs-CZ" b="1" dirty="0">
                <a:solidFill>
                  <a:srgbClr val="FF0000"/>
                </a:solidFill>
              </a:rPr>
              <a:t>2. narrative: </a:t>
            </a:r>
            <a:r>
              <a:rPr lang="de-DE" altLang="cs-CZ" b="1" dirty="0">
                <a:solidFill>
                  <a:srgbClr val="0070C0"/>
                </a:solidFill>
              </a:rPr>
              <a:t>Erzählen</a:t>
            </a:r>
            <a:r>
              <a:rPr lang="de-DE" altLang="cs-CZ" b="1" dirty="0"/>
              <a:t>: TS Erzählung</a:t>
            </a:r>
            <a:r>
              <a:rPr lang="cs-CZ" altLang="cs-CZ" b="1" dirty="0"/>
              <a:t> – </a:t>
            </a:r>
            <a:r>
              <a:rPr lang="cs-CZ" altLang="cs-CZ" b="1" dirty="0" err="1"/>
              <a:t>zeitgebunden</a:t>
            </a:r>
            <a:r>
              <a:rPr lang="cs-CZ" altLang="cs-CZ" b="1" dirty="0"/>
              <a:t>, </a:t>
            </a:r>
            <a:r>
              <a:rPr lang="cs-CZ" altLang="cs-CZ" b="1"/>
              <a:t>emotional</a:t>
            </a:r>
            <a:endParaRPr lang="de-DE" altLang="cs-CZ" b="1" dirty="0"/>
          </a:p>
          <a:p>
            <a:r>
              <a:rPr lang="de-DE" altLang="cs-CZ" b="1" dirty="0">
                <a:solidFill>
                  <a:srgbClr val="FF0000"/>
                </a:solidFill>
              </a:rPr>
              <a:t>3. explikative: </a:t>
            </a:r>
            <a:r>
              <a:rPr lang="de-DE" altLang="cs-CZ" b="1" dirty="0">
                <a:solidFill>
                  <a:srgbClr val="0070C0"/>
                </a:solidFill>
              </a:rPr>
              <a:t>Erklären, Erörtern</a:t>
            </a:r>
            <a:r>
              <a:rPr lang="de-DE" altLang="cs-CZ" b="1" dirty="0"/>
              <a:t>: wissenschaftliche TS    </a:t>
            </a:r>
          </a:p>
          <a:p>
            <a:r>
              <a:rPr lang="de-DE" altLang="cs-CZ" b="1" dirty="0">
                <a:solidFill>
                  <a:srgbClr val="FF0000"/>
                </a:solidFill>
              </a:rPr>
              <a:t>4. argumentative:  </a:t>
            </a:r>
            <a:r>
              <a:rPr lang="de-DE" altLang="cs-CZ" b="1" dirty="0"/>
              <a:t>TS Zeitungskommentar,     </a:t>
            </a:r>
          </a:p>
          <a:p>
            <a:pPr>
              <a:buFontTx/>
              <a:buNone/>
            </a:pPr>
            <a:r>
              <a:rPr lang="de-DE" altLang="cs-CZ" b="1" dirty="0"/>
              <a:t>                                    Rezension/Kritik                        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3458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C396A0-EA9C-4B0A-AAFB-544C45A5C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Schwerpunkte</a:t>
            </a:r>
            <a:r>
              <a:rPr lang="cs-CZ" dirty="0"/>
              <a:t>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F5F4A7-5709-43B8-89CC-E6AE4C760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altLang="cs-CZ" sz="1800" b="1" dirty="0"/>
              <a:t>1. </a:t>
            </a:r>
            <a:r>
              <a:rPr lang="cs-CZ" altLang="cs-CZ" sz="1800" b="1" dirty="0" err="1"/>
              <a:t>Einleitung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Was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ist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was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will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Textlinguistik</a:t>
            </a:r>
            <a:r>
              <a:rPr lang="cs-CZ" altLang="cs-CZ" sz="1800" b="1" dirty="0"/>
              <a:t>?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1800" b="1" dirty="0"/>
              <a:t>2. </a:t>
            </a:r>
            <a:r>
              <a:rPr lang="cs-CZ" altLang="cs-CZ" sz="1800" b="1" dirty="0" err="1"/>
              <a:t>Textbegriff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Kriterien</a:t>
            </a:r>
            <a:r>
              <a:rPr lang="cs-CZ" altLang="cs-CZ" sz="1800" b="1" dirty="0"/>
              <a:t> der </a:t>
            </a:r>
            <a:r>
              <a:rPr lang="cs-CZ" altLang="cs-CZ" sz="1800" b="1" dirty="0" err="1"/>
              <a:t>Textualität</a:t>
            </a:r>
            <a:endParaRPr lang="cs-CZ" altLang="cs-CZ" sz="1800" b="1" dirty="0"/>
          </a:p>
          <a:p>
            <a:pPr marL="609600" indent="-609600">
              <a:lnSpc>
                <a:spcPct val="80000"/>
              </a:lnSpc>
            </a:pPr>
            <a:r>
              <a:rPr lang="de-DE" altLang="cs-CZ" sz="1800" b="1" dirty="0"/>
              <a:t>3. </a:t>
            </a:r>
            <a:r>
              <a:rPr lang="cs-CZ" altLang="cs-CZ" sz="1800" b="1" dirty="0" err="1"/>
              <a:t>Textauffassungen</a:t>
            </a:r>
            <a:endParaRPr lang="de-DE" altLang="cs-CZ" sz="1800" b="1" dirty="0"/>
          </a:p>
          <a:p>
            <a:pPr marL="609600" indent="-609600">
              <a:lnSpc>
                <a:spcPct val="80000"/>
              </a:lnSpc>
            </a:pPr>
            <a:r>
              <a:rPr lang="de-DE" altLang="cs-CZ" sz="1800" b="1" dirty="0"/>
              <a:t>4.  Textsorten</a:t>
            </a:r>
            <a:endParaRPr lang="cs-CZ" altLang="cs-CZ" sz="1800" b="1" dirty="0"/>
          </a:p>
          <a:p>
            <a:pPr marL="609600" indent="-609600">
              <a:lnSpc>
                <a:spcPct val="80000"/>
              </a:lnSpc>
            </a:pPr>
            <a:r>
              <a:rPr lang="de-DE" altLang="cs-CZ" sz="1800" b="1" dirty="0"/>
              <a:t>5. </a:t>
            </a:r>
            <a:r>
              <a:rPr lang="cs-CZ" altLang="cs-CZ" sz="1800" b="1" dirty="0"/>
              <a:t>Analyse der </a:t>
            </a:r>
            <a:r>
              <a:rPr lang="cs-CZ" altLang="cs-CZ" sz="1800" b="1" dirty="0" err="1"/>
              <a:t>Textstruktur</a:t>
            </a:r>
            <a:r>
              <a:rPr lang="cs-CZ" altLang="cs-CZ" sz="1800" b="1" dirty="0"/>
              <a:t>:</a:t>
            </a:r>
          </a:p>
          <a:p>
            <a:pPr marL="609600" indent="-609600">
              <a:lnSpc>
                <a:spcPct val="80000"/>
              </a:lnSpc>
            </a:pPr>
            <a:r>
              <a:rPr lang="de-DE" altLang="cs-CZ" sz="1800" b="1" dirty="0"/>
              <a:t>5. 1. </a:t>
            </a:r>
            <a:r>
              <a:rPr lang="cs-CZ" altLang="cs-CZ" sz="1800" b="1" dirty="0" err="1"/>
              <a:t>grammatische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lexikalisch-semantische</a:t>
            </a:r>
            <a:r>
              <a:rPr lang="cs-CZ" altLang="cs-CZ" sz="1800" b="1" dirty="0"/>
              <a:t> Ebene der </a:t>
            </a:r>
            <a:r>
              <a:rPr lang="cs-CZ" altLang="cs-CZ" sz="1800" b="1" dirty="0" err="1"/>
              <a:t>Textstruktur</a:t>
            </a:r>
            <a:endParaRPr lang="cs-CZ" altLang="cs-CZ" sz="1800" b="1" dirty="0"/>
          </a:p>
          <a:p>
            <a:pPr marL="609600" indent="-609600">
              <a:lnSpc>
                <a:spcPct val="80000"/>
              </a:lnSpc>
            </a:pPr>
            <a:r>
              <a:rPr lang="de-DE" altLang="cs-CZ" sz="1800" b="1" dirty="0"/>
              <a:t>5. 2.</a:t>
            </a:r>
            <a:r>
              <a:rPr lang="cs-CZ" altLang="cs-CZ" sz="1800" b="1" dirty="0"/>
              <a:t>	</a:t>
            </a:r>
            <a:r>
              <a:rPr lang="cs-CZ" altLang="cs-CZ" sz="1800" b="1" dirty="0" err="1"/>
              <a:t>thematische</a:t>
            </a:r>
            <a:r>
              <a:rPr lang="cs-CZ" altLang="cs-CZ" sz="1800" b="1" dirty="0"/>
              <a:t> Ebene des </a:t>
            </a:r>
            <a:r>
              <a:rPr lang="cs-CZ" altLang="cs-CZ" sz="1800" b="1" dirty="0" err="1"/>
              <a:t>Textes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Grundformen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thematischer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Entfaltung</a:t>
            </a:r>
            <a:endParaRPr lang="cs-CZ" altLang="cs-CZ" sz="1800" b="1" dirty="0"/>
          </a:p>
          <a:p>
            <a:pPr marL="609600" indent="-609600">
              <a:lnSpc>
                <a:spcPct val="80000"/>
              </a:lnSpc>
            </a:pPr>
            <a:r>
              <a:rPr lang="de-DE" altLang="cs-CZ" sz="1800" b="1" dirty="0"/>
              <a:t>6. </a:t>
            </a:r>
            <a:r>
              <a:rPr lang="cs-CZ" altLang="cs-CZ" sz="1800" b="1" dirty="0"/>
              <a:t>Analyse der </a:t>
            </a:r>
            <a:r>
              <a:rPr lang="cs-CZ" altLang="cs-CZ" sz="1800" b="1" dirty="0" err="1"/>
              <a:t>Textfunktion</a:t>
            </a:r>
            <a:endParaRPr lang="cs-CZ" altLang="cs-CZ" sz="1800" b="1" dirty="0"/>
          </a:p>
          <a:p>
            <a:pPr marL="609600" indent="-609600">
              <a:lnSpc>
                <a:spcPct val="80000"/>
              </a:lnSpc>
            </a:pPr>
            <a:r>
              <a:rPr lang="de-DE" altLang="cs-CZ" sz="1800" b="1" dirty="0"/>
              <a:t>7. </a:t>
            </a:r>
            <a:r>
              <a:rPr lang="cs-CZ" altLang="cs-CZ" sz="1800" b="1" dirty="0" err="1"/>
              <a:t>integrative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Textanalyse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788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CB4FE5-2DFA-4396-872F-D78274F04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Funktion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3D2528-9A22-4543-95DF-2220F3CE4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altLang="cs-CZ" sz="1800" b="1" dirty="0">
                <a:solidFill>
                  <a:srgbClr val="FF0000"/>
                </a:solidFill>
              </a:rPr>
              <a:t>Textfunktion</a:t>
            </a:r>
            <a:r>
              <a:rPr lang="de-DE" altLang="cs-CZ" sz="1800" b="1" dirty="0"/>
              <a:t>: der Sinn, den ein Text im </a:t>
            </a:r>
            <a:r>
              <a:rPr lang="de-DE" altLang="cs-CZ" sz="1800" b="1" dirty="0" err="1"/>
              <a:t>Koprozess</a:t>
            </a:r>
            <a:r>
              <a:rPr lang="de-DE" altLang="cs-CZ" sz="1800" b="1" dirty="0"/>
              <a:t> erhält, der Zweck, den ein Text im Rahmen einer Ko-situation erfüllt</a:t>
            </a:r>
          </a:p>
          <a:p>
            <a:r>
              <a:rPr lang="de-DE" altLang="cs-CZ" sz="1800" b="1" dirty="0"/>
              <a:t>Kommunikationsabsicht des Textproduzenten: </a:t>
            </a:r>
            <a:endParaRPr lang="cs-CZ" altLang="cs-CZ" sz="1800" b="1" dirty="0"/>
          </a:p>
          <a:p>
            <a:r>
              <a:rPr lang="de-DE" altLang="cs-CZ" sz="1800" b="1" dirty="0"/>
              <a:t>Absicht, die der Rezipient erkennen </a:t>
            </a:r>
            <a:r>
              <a:rPr lang="de-DE" altLang="cs-CZ" sz="1800" b="1" u="sng" dirty="0"/>
              <a:t>soll, </a:t>
            </a:r>
            <a:r>
              <a:rPr lang="de-DE" altLang="cs-CZ" sz="1800" b="1" dirty="0"/>
              <a:t>sozusagen Anweisung des Emittenten an den Rezipienten, wie dieser den Text insgesamt auffassen soll: </a:t>
            </a:r>
            <a:endParaRPr lang="cs-CZ" altLang="cs-CZ" sz="1800" b="1" dirty="0"/>
          </a:p>
          <a:p>
            <a:r>
              <a:rPr lang="de-DE" altLang="cs-CZ" sz="1800" b="1" dirty="0"/>
              <a:t>informativ, </a:t>
            </a:r>
            <a:r>
              <a:rPr lang="de-DE" altLang="cs-CZ" sz="1800" b="1" dirty="0" err="1"/>
              <a:t>appellativ</a:t>
            </a:r>
            <a:r>
              <a:rPr lang="de-DE" altLang="cs-CZ" sz="1800" b="1" dirty="0"/>
              <a:t>, </a:t>
            </a:r>
            <a:r>
              <a:rPr lang="de-DE" altLang="cs-CZ" sz="1800" b="1" dirty="0" err="1"/>
              <a:t>obligativ</a:t>
            </a:r>
            <a:r>
              <a:rPr lang="de-DE" altLang="cs-CZ" sz="1800" b="1" dirty="0"/>
              <a:t> usw.</a:t>
            </a:r>
            <a:r>
              <a:rPr lang="cs-CZ" altLang="cs-CZ" sz="1800" b="1" dirty="0"/>
              <a:t> (Klaus </a:t>
            </a:r>
            <a:r>
              <a:rPr lang="cs-CZ" altLang="cs-CZ" sz="1800" b="1" dirty="0" err="1"/>
              <a:t>Brinker</a:t>
            </a:r>
            <a:r>
              <a:rPr lang="cs-CZ" altLang="cs-CZ" sz="1800" b="1" dirty="0"/>
              <a:t>)</a:t>
            </a:r>
          </a:p>
          <a:p>
            <a:r>
              <a:rPr lang="cs-CZ" altLang="cs-CZ" b="1" dirty="0" err="1"/>
              <a:t>Ausgangspunkt</a:t>
            </a:r>
            <a:r>
              <a:rPr lang="cs-CZ" altLang="cs-CZ" b="1" dirty="0"/>
              <a:t> f</a:t>
            </a:r>
            <a:r>
              <a:rPr lang="de-DE" altLang="cs-CZ" b="1" dirty="0" err="1"/>
              <a:t>ür</a:t>
            </a:r>
            <a:r>
              <a:rPr lang="de-DE" altLang="cs-CZ" b="1" dirty="0"/>
              <a:t> die Bestimmung der </a:t>
            </a:r>
            <a:r>
              <a:rPr lang="de-DE" altLang="cs-CZ" b="1" dirty="0">
                <a:solidFill>
                  <a:srgbClr val="FF0000"/>
                </a:solidFill>
              </a:rPr>
              <a:t>Textsorte</a:t>
            </a:r>
            <a:r>
              <a:rPr lang="de-DE" altLang="cs-CZ" b="1" dirty="0"/>
              <a:t>:</a:t>
            </a:r>
          </a:p>
          <a:p>
            <a:r>
              <a:rPr lang="cs-CZ" altLang="cs-CZ" sz="1800" b="1" dirty="0"/>
              <a:t>„komplexe  </a:t>
            </a:r>
            <a:r>
              <a:rPr lang="cs-CZ" altLang="cs-CZ" sz="1800" b="1" dirty="0" err="1"/>
              <a:t>Muster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sprachlicher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Kommunikation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innerhalb</a:t>
            </a:r>
            <a:r>
              <a:rPr lang="cs-CZ" altLang="cs-CZ" sz="1800" b="1" dirty="0"/>
              <a:t> der </a:t>
            </a:r>
            <a:r>
              <a:rPr lang="cs-CZ" altLang="cs-CZ" sz="1800" b="1" dirty="0" err="1"/>
              <a:t>Sprachgemeinschaft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im</a:t>
            </a:r>
            <a:r>
              <a:rPr lang="cs-CZ" altLang="cs-CZ" sz="1800" b="1" dirty="0"/>
              <a:t> Laufe der </a:t>
            </a:r>
            <a:r>
              <a:rPr lang="cs-CZ" altLang="cs-CZ" sz="1800" b="1" dirty="0" err="1"/>
              <a:t>historisch-gesellschaftlichen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Entwicklung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aufgrund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kommunikativer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Bed</a:t>
            </a:r>
            <a:r>
              <a:rPr lang="de-DE" altLang="cs-CZ" sz="1800" b="1" dirty="0" err="1"/>
              <a:t>ürfnisse</a:t>
            </a:r>
            <a:r>
              <a:rPr lang="de-DE" altLang="cs-CZ" sz="1800" b="1" dirty="0"/>
              <a:t> entstanden sind.“ (K. Brinker 2010: 120)</a:t>
            </a:r>
            <a:endParaRPr lang="cs-CZ" altLang="cs-CZ" sz="1800" b="1" dirty="0"/>
          </a:p>
          <a:p>
            <a:endParaRPr lang="de-DE" altLang="cs-CZ" b="1" dirty="0"/>
          </a:p>
          <a:p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171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8B1BD7-7892-475E-A158-AC2744072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Textfunktionen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BE3DC3-532E-44FB-BCF7-96F3E1BA0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altLang="cs-CZ" sz="1800" b="1" dirty="0">
                <a:solidFill>
                  <a:srgbClr val="FF0000"/>
                </a:solidFill>
              </a:rPr>
              <a:t>Informationsfunktion: </a:t>
            </a:r>
            <a:r>
              <a:rPr lang="cs-CZ" altLang="cs-CZ" sz="1800" b="1" dirty="0" err="1">
                <a:solidFill>
                  <a:srgbClr val="FF0000"/>
                </a:solidFill>
              </a:rPr>
              <a:t>Textsorten</a:t>
            </a:r>
            <a:r>
              <a:rPr lang="cs-CZ" altLang="cs-CZ" sz="1800" b="1" dirty="0">
                <a:solidFill>
                  <a:srgbClr val="FF0000"/>
                </a:solidFill>
              </a:rPr>
              <a:t>: </a:t>
            </a:r>
            <a:r>
              <a:rPr lang="de-DE" altLang="cs-CZ" sz="1800" b="1" i="1" dirty="0">
                <a:solidFill>
                  <a:srgbClr val="FF0000"/>
                </a:solidFill>
              </a:rPr>
              <a:t>Nachricht, Bericht, Sachbuch</a:t>
            </a:r>
          </a:p>
          <a:p>
            <a:pPr>
              <a:defRPr/>
            </a:pPr>
            <a:r>
              <a:rPr lang="de-DE" altLang="cs-CZ" sz="1800" b="1" dirty="0">
                <a:solidFill>
                  <a:srgbClr val="7030A0"/>
                </a:solidFill>
              </a:rPr>
              <a:t>Appellfunktion: </a:t>
            </a:r>
            <a:r>
              <a:rPr lang="cs-CZ" altLang="cs-CZ" sz="1800" b="1" dirty="0" err="1">
                <a:solidFill>
                  <a:srgbClr val="7030A0"/>
                </a:solidFill>
              </a:rPr>
              <a:t>Textsorten</a:t>
            </a:r>
            <a:r>
              <a:rPr lang="cs-CZ" altLang="cs-CZ" sz="1800" b="1" dirty="0">
                <a:solidFill>
                  <a:srgbClr val="7030A0"/>
                </a:solidFill>
              </a:rPr>
              <a:t>:</a:t>
            </a:r>
            <a:r>
              <a:rPr lang="de-DE" altLang="cs-CZ" sz="1800" b="1" i="1" dirty="0">
                <a:solidFill>
                  <a:srgbClr val="7030A0"/>
                </a:solidFill>
              </a:rPr>
              <a:t>Werbeanzeige, Kommentar, Gesetz, Antrag</a:t>
            </a:r>
          </a:p>
          <a:p>
            <a:pPr>
              <a:defRPr/>
            </a:pPr>
            <a:r>
              <a:rPr lang="de-DE" altLang="cs-CZ" sz="1800" b="1" dirty="0">
                <a:solidFill>
                  <a:srgbClr val="FFC000"/>
                </a:solidFill>
              </a:rPr>
              <a:t>Obligationsfunktion: </a:t>
            </a:r>
            <a:r>
              <a:rPr lang="cs-CZ" altLang="cs-CZ" sz="1800" b="1" dirty="0" err="1">
                <a:solidFill>
                  <a:srgbClr val="FFC000"/>
                </a:solidFill>
              </a:rPr>
              <a:t>Textsorten</a:t>
            </a:r>
            <a:r>
              <a:rPr lang="cs-CZ" altLang="cs-CZ" sz="1800" b="1" dirty="0">
                <a:solidFill>
                  <a:srgbClr val="FFC000"/>
                </a:solidFill>
              </a:rPr>
              <a:t>:</a:t>
            </a:r>
            <a:r>
              <a:rPr lang="de-DE" altLang="cs-CZ" sz="1800" b="1" i="1" dirty="0">
                <a:solidFill>
                  <a:srgbClr val="FFC000"/>
                </a:solidFill>
              </a:rPr>
              <a:t>Vertrag, Garantieschein, Gelöbnis</a:t>
            </a:r>
          </a:p>
          <a:p>
            <a:pPr>
              <a:defRPr/>
            </a:pPr>
            <a:r>
              <a:rPr lang="de-DE" altLang="cs-CZ" sz="1800" b="1" dirty="0">
                <a:solidFill>
                  <a:srgbClr val="00B050"/>
                </a:solidFill>
              </a:rPr>
              <a:t>Kontaktfunktion: </a:t>
            </a:r>
            <a:r>
              <a:rPr lang="cs-CZ" altLang="cs-CZ" sz="1800" b="1" dirty="0" err="1">
                <a:solidFill>
                  <a:srgbClr val="00B050"/>
                </a:solidFill>
              </a:rPr>
              <a:t>Textsorten</a:t>
            </a:r>
            <a:r>
              <a:rPr lang="cs-CZ" altLang="cs-CZ" sz="1800" b="1" dirty="0">
                <a:solidFill>
                  <a:srgbClr val="00B050"/>
                </a:solidFill>
              </a:rPr>
              <a:t>: </a:t>
            </a:r>
            <a:r>
              <a:rPr lang="de-DE" altLang="cs-CZ" sz="1800" b="1" i="1" dirty="0">
                <a:solidFill>
                  <a:srgbClr val="00B050"/>
                </a:solidFill>
              </a:rPr>
              <a:t>Danksagung, Kondolenzschreiben, Ansichtskarte</a:t>
            </a:r>
          </a:p>
          <a:p>
            <a:pPr>
              <a:defRPr/>
            </a:pPr>
            <a:r>
              <a:rPr lang="de-DE" altLang="cs-CZ" sz="1800" b="1" dirty="0">
                <a:solidFill>
                  <a:srgbClr val="00B0F0"/>
                </a:solidFill>
              </a:rPr>
              <a:t>Deklarationsfunktion: </a:t>
            </a:r>
            <a:r>
              <a:rPr lang="cs-CZ" altLang="cs-CZ" sz="1800" b="1" dirty="0" err="1">
                <a:solidFill>
                  <a:srgbClr val="00B0F0"/>
                </a:solidFill>
              </a:rPr>
              <a:t>Textsorten</a:t>
            </a:r>
            <a:r>
              <a:rPr lang="cs-CZ" altLang="cs-CZ" sz="1800" b="1" dirty="0">
                <a:solidFill>
                  <a:srgbClr val="00B0F0"/>
                </a:solidFill>
              </a:rPr>
              <a:t>: </a:t>
            </a:r>
            <a:r>
              <a:rPr lang="de-DE" altLang="cs-CZ" sz="1800" b="1" i="1" dirty="0">
                <a:solidFill>
                  <a:srgbClr val="00B0F0"/>
                </a:solidFill>
              </a:rPr>
              <a:t>Testament, Ernennungsurkunde</a:t>
            </a:r>
            <a:r>
              <a:rPr lang="cs-CZ" altLang="cs-CZ" sz="1800" b="1" i="1" dirty="0">
                <a:solidFill>
                  <a:srgbClr val="00B0F0"/>
                </a:solidFill>
              </a:rPr>
              <a:t> </a:t>
            </a:r>
            <a:endParaRPr lang="de-DE" altLang="cs-CZ" sz="1800" b="1" i="1" dirty="0">
              <a:solidFill>
                <a:srgbClr val="00B0F0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de-DE" altLang="cs-CZ" sz="1800" b="1" dirty="0"/>
              <a:t>(Brinker 2010: 126)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292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CE199F-6699-48D6-AB16-F01B0DA10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Intergrative</a:t>
            </a:r>
            <a:r>
              <a:rPr lang="cs-CZ" dirty="0"/>
              <a:t> </a:t>
            </a:r>
            <a:r>
              <a:rPr lang="cs-CZ" dirty="0" err="1"/>
              <a:t>Textanalyse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8AB164-3138-410F-AFC4-F80A85E9B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b="1" dirty="0" err="1"/>
              <a:t>Strukturelle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kommunikativ-funktionale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Gesichtspunkte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nicht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voneinander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zu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trennen</a:t>
            </a:r>
            <a:endParaRPr lang="cs-CZ" altLang="cs-CZ" sz="1800" b="1" dirty="0"/>
          </a:p>
          <a:p>
            <a:r>
              <a:rPr lang="cs-CZ" altLang="cs-CZ" sz="1800" b="1" dirty="0" err="1"/>
              <a:t>Textfunktion</a:t>
            </a:r>
            <a:r>
              <a:rPr lang="cs-CZ" altLang="cs-CZ" sz="1800" b="1" dirty="0"/>
              <a:t> u. </a:t>
            </a:r>
            <a:r>
              <a:rPr lang="cs-CZ" altLang="cs-CZ" sz="1800" b="1" dirty="0" err="1"/>
              <a:t>Textstruktur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enge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Zusammenh</a:t>
            </a:r>
            <a:r>
              <a:rPr lang="de-DE" altLang="cs-CZ" sz="1800" b="1" dirty="0" err="1"/>
              <a:t>änge</a:t>
            </a:r>
            <a:endParaRPr lang="cs-CZ" altLang="cs-CZ" sz="1800" b="1" dirty="0"/>
          </a:p>
          <a:p>
            <a:r>
              <a:rPr lang="de-DE" altLang="cs-CZ" b="1" dirty="0">
                <a:solidFill>
                  <a:srgbClr val="FF0000"/>
                </a:solidFill>
              </a:rPr>
              <a:t>Einzelne Schritte bei der </a:t>
            </a:r>
            <a:r>
              <a:rPr lang="cs-CZ" altLang="cs-CZ" b="1" dirty="0" err="1">
                <a:solidFill>
                  <a:srgbClr val="FF0000"/>
                </a:solidFill>
              </a:rPr>
              <a:t>komplexen</a:t>
            </a:r>
            <a:r>
              <a:rPr lang="cs-CZ" altLang="cs-CZ" b="1" dirty="0">
                <a:solidFill>
                  <a:srgbClr val="FF0000"/>
                </a:solidFill>
              </a:rPr>
              <a:t> (</a:t>
            </a:r>
            <a:r>
              <a:rPr lang="cs-CZ" altLang="cs-CZ" b="1" dirty="0" err="1">
                <a:solidFill>
                  <a:srgbClr val="FF0000"/>
                </a:solidFill>
              </a:rPr>
              <a:t>integrativen</a:t>
            </a:r>
            <a:r>
              <a:rPr lang="cs-CZ" altLang="cs-CZ" b="1" dirty="0">
                <a:solidFill>
                  <a:srgbClr val="FF0000"/>
                </a:solidFill>
              </a:rPr>
              <a:t>) </a:t>
            </a:r>
            <a:r>
              <a:rPr lang="de-DE" altLang="cs-CZ" b="1" dirty="0">
                <a:solidFill>
                  <a:srgbClr val="FF0000"/>
                </a:solidFill>
              </a:rPr>
              <a:t>Textanalyse:</a:t>
            </a:r>
            <a:endParaRPr lang="cs-CZ" altLang="cs-CZ" b="1" dirty="0">
              <a:solidFill>
                <a:srgbClr val="FF0000"/>
              </a:solidFill>
            </a:endParaRPr>
          </a:p>
          <a:p>
            <a:pPr>
              <a:buFontTx/>
              <a:buNone/>
              <a:defRPr/>
            </a:pPr>
            <a:r>
              <a:rPr lang="de-DE" sz="1800" b="1" dirty="0"/>
              <a:t>0. Voraussetzung: Text lesen und verstehen, Textsorte</a:t>
            </a:r>
            <a:r>
              <a:rPr lang="cs-CZ" sz="1800" b="1" dirty="0"/>
              <a:t> </a:t>
            </a:r>
            <a:r>
              <a:rPr lang="cs-CZ" sz="1800" b="1" dirty="0" err="1"/>
              <a:t>bestimmen</a:t>
            </a:r>
            <a:endParaRPr lang="de-DE" sz="1800" b="1" dirty="0"/>
          </a:p>
          <a:p>
            <a:pPr marL="0" indent="0">
              <a:buNone/>
              <a:defRPr/>
            </a:pPr>
            <a:r>
              <a:rPr lang="cs-CZ" sz="1800" b="1" dirty="0"/>
              <a:t>1. </a:t>
            </a:r>
            <a:r>
              <a:rPr lang="de-DE" sz="1800" b="1" dirty="0"/>
              <a:t>Bestimmung der Textfunktion: direkt oder indirekt signalisiert</a:t>
            </a:r>
          </a:p>
          <a:p>
            <a:pPr marL="514350" indent="-514350">
              <a:buFontTx/>
              <a:buNone/>
              <a:defRPr/>
            </a:pPr>
            <a:r>
              <a:rPr lang="de-DE" sz="1800" b="1" dirty="0"/>
              <a:t>2. Untersuchung der Textstruktur:</a:t>
            </a:r>
          </a:p>
          <a:p>
            <a:pPr marL="514350" indent="-514350">
              <a:buFontTx/>
              <a:buNone/>
              <a:defRPr/>
            </a:pPr>
            <a:r>
              <a:rPr lang="de-DE" sz="1800" b="1" dirty="0"/>
              <a:t>2.1. Thema des Textes: Ereignis, Gegenstand, These;</a:t>
            </a:r>
            <a:endParaRPr lang="cs-CZ" sz="1800" b="1" dirty="0"/>
          </a:p>
          <a:p>
            <a:pPr marL="514350" indent="-514350">
              <a:buFontTx/>
              <a:buNone/>
              <a:defRPr/>
            </a:pPr>
            <a:r>
              <a:rPr lang="cs-CZ" sz="1800" b="1" dirty="0"/>
              <a:t>     </a:t>
            </a:r>
            <a:r>
              <a:rPr lang="de-DE" sz="1800" b="1" dirty="0"/>
              <a:t>Themenentfaltung</a:t>
            </a:r>
            <a:endParaRPr lang="cs-CZ" sz="1800" b="1" dirty="0"/>
          </a:p>
          <a:p>
            <a:pPr marL="514350" indent="-514350">
              <a:buFontTx/>
              <a:buNone/>
              <a:defRPr/>
            </a:pPr>
            <a:endParaRPr lang="de-DE" sz="1800" b="1" dirty="0"/>
          </a:p>
          <a:p>
            <a:endParaRPr lang="cs-CZ" altLang="cs-CZ" sz="1800" b="1" dirty="0"/>
          </a:p>
          <a:p>
            <a:endParaRPr lang="de-DE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056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09F1C9-985F-4962-9A52-EAC39702A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Integrative</a:t>
            </a:r>
            <a:r>
              <a:rPr lang="cs-CZ" dirty="0"/>
              <a:t> </a:t>
            </a:r>
            <a:r>
              <a:rPr lang="cs-CZ" dirty="0" err="1"/>
              <a:t>Textanalyse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B52EA4-34CC-43CF-A89D-25D07113E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altLang="cs-CZ" b="1" dirty="0"/>
              <a:t>2.2. grammatisch-semantische Strukturebene: Kohäsion und Kohärenz:</a:t>
            </a:r>
          </a:p>
          <a:p>
            <a:r>
              <a:rPr lang="de-DE" altLang="cs-CZ" b="1" dirty="0"/>
              <a:t>Wiederaufnahme: explizit</a:t>
            </a:r>
          </a:p>
          <a:p>
            <a:pPr>
              <a:buFontTx/>
              <a:buNone/>
            </a:pPr>
            <a:r>
              <a:rPr lang="de-DE" altLang="cs-CZ" b="1" dirty="0"/>
              <a:t>                                  implizit</a:t>
            </a:r>
          </a:p>
          <a:p>
            <a:r>
              <a:rPr lang="de-DE" altLang="cs-CZ" b="1" dirty="0"/>
              <a:t>Zusammenfassende Charakterisierung des Textes</a:t>
            </a:r>
            <a:endParaRPr lang="cs-CZ" altLang="cs-CZ" b="1" dirty="0"/>
          </a:p>
          <a:p>
            <a:r>
              <a:rPr lang="cs-CZ" altLang="cs-CZ" b="1" dirty="0" err="1">
                <a:solidFill>
                  <a:srgbClr val="FF0000"/>
                </a:solidFill>
              </a:rPr>
              <a:t>Textbeispiel</a:t>
            </a:r>
            <a:r>
              <a:rPr lang="cs-CZ" altLang="cs-CZ" b="1" dirty="0">
                <a:solidFill>
                  <a:srgbClr val="FF0000"/>
                </a:solidFill>
              </a:rPr>
              <a:t>: „Machen </a:t>
            </a:r>
            <a:r>
              <a:rPr lang="cs-CZ" altLang="cs-CZ" b="1" dirty="0" err="1">
                <a:solidFill>
                  <a:srgbClr val="FF0000"/>
                </a:solidFill>
              </a:rPr>
              <a:t>wir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einen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neuen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Anfang</a:t>
            </a:r>
            <a:r>
              <a:rPr lang="cs-CZ" altLang="cs-CZ" b="1" dirty="0">
                <a:solidFill>
                  <a:srgbClr val="FF0000"/>
                </a:solidFill>
              </a:rPr>
              <a:t>!“</a:t>
            </a:r>
          </a:p>
          <a:p>
            <a:r>
              <a:rPr lang="cs-CZ" altLang="cs-CZ" b="1" dirty="0" err="1">
                <a:solidFill>
                  <a:srgbClr val="FF0000"/>
                </a:solidFill>
              </a:rPr>
              <a:t>Textsorte</a:t>
            </a:r>
            <a:r>
              <a:rPr lang="cs-CZ" altLang="cs-CZ" b="1" dirty="0"/>
              <a:t>: </a:t>
            </a:r>
            <a:r>
              <a:rPr lang="cs-CZ" altLang="cs-CZ" b="1" dirty="0" err="1"/>
              <a:t>Kommentar</a:t>
            </a:r>
            <a:endParaRPr lang="cs-CZ" altLang="cs-CZ" b="1" dirty="0"/>
          </a:p>
          <a:p>
            <a:r>
              <a:rPr lang="cs-CZ" altLang="cs-CZ" b="1" dirty="0" err="1">
                <a:solidFill>
                  <a:srgbClr val="FF0000"/>
                </a:solidFill>
              </a:rPr>
              <a:t>Textfunktion</a:t>
            </a:r>
            <a:r>
              <a:rPr lang="cs-CZ" altLang="cs-CZ" b="1" dirty="0"/>
              <a:t>: </a:t>
            </a:r>
            <a:r>
              <a:rPr lang="cs-CZ" altLang="cs-CZ" b="1" dirty="0" err="1"/>
              <a:t>appellativ</a:t>
            </a:r>
            <a:r>
              <a:rPr lang="cs-CZ" altLang="cs-CZ" b="1" dirty="0"/>
              <a:t> – </a:t>
            </a:r>
            <a:r>
              <a:rPr lang="cs-CZ" altLang="cs-CZ" b="1" dirty="0" err="1"/>
              <a:t>Hauptfunktion</a:t>
            </a:r>
            <a:endParaRPr lang="cs-CZ" altLang="cs-CZ" b="1" dirty="0"/>
          </a:p>
          <a:p>
            <a:r>
              <a:rPr lang="cs-CZ" altLang="cs-CZ" b="1" dirty="0"/>
              <a:t>                      </a:t>
            </a:r>
            <a:r>
              <a:rPr lang="cs-CZ" altLang="cs-CZ" b="1" dirty="0" err="1"/>
              <a:t>informativ</a:t>
            </a:r>
            <a:r>
              <a:rPr lang="cs-CZ" altLang="cs-CZ" b="1" dirty="0"/>
              <a:t> – 2. </a:t>
            </a:r>
            <a:r>
              <a:rPr lang="cs-CZ" altLang="cs-CZ" b="1" dirty="0" err="1"/>
              <a:t>Abs</a:t>
            </a:r>
            <a:r>
              <a:rPr lang="cs-CZ" altLang="cs-CZ" b="1" dirty="0"/>
              <a:t>.</a:t>
            </a:r>
          </a:p>
          <a:p>
            <a:r>
              <a:rPr lang="cs-CZ" altLang="cs-CZ" b="1" dirty="0"/>
              <a:t>direkt </a:t>
            </a:r>
            <a:r>
              <a:rPr lang="cs-CZ" altLang="cs-CZ" b="1" dirty="0" err="1"/>
              <a:t>signalisiert</a:t>
            </a:r>
            <a:r>
              <a:rPr lang="cs-CZ" altLang="cs-CZ" b="1" dirty="0"/>
              <a:t>: Imperativ – 1.P.Pl. – </a:t>
            </a:r>
            <a:r>
              <a:rPr lang="de-DE" altLang="cs-CZ" b="1" dirty="0"/>
              <a:t>Überschrift</a:t>
            </a:r>
            <a:r>
              <a:rPr lang="cs-CZ" altLang="cs-CZ" b="1" dirty="0"/>
              <a:t>, </a:t>
            </a:r>
            <a:r>
              <a:rPr lang="cs-CZ" altLang="cs-CZ" b="1" dirty="0" err="1"/>
              <a:t>letzter</a:t>
            </a:r>
            <a:r>
              <a:rPr lang="cs-CZ" altLang="cs-CZ" b="1" dirty="0"/>
              <a:t> </a:t>
            </a:r>
            <a:r>
              <a:rPr lang="cs-CZ" altLang="cs-CZ" b="1" dirty="0" err="1"/>
              <a:t>Absatz</a:t>
            </a:r>
            <a:r>
              <a:rPr lang="de-DE" altLang="cs-CZ" b="1" dirty="0"/>
              <a:t> (11-13):</a:t>
            </a:r>
            <a:r>
              <a:rPr lang="cs-CZ" altLang="cs-CZ" b="1" dirty="0"/>
              <a:t>  Pointe – Parallelismus </a:t>
            </a:r>
            <a:r>
              <a:rPr lang="cs-CZ" altLang="cs-CZ" b="1" dirty="0" err="1"/>
              <a:t>im</a:t>
            </a:r>
            <a:r>
              <a:rPr lang="cs-CZ" altLang="cs-CZ" b="1" dirty="0"/>
              <a:t> </a:t>
            </a:r>
            <a:r>
              <a:rPr lang="cs-CZ" altLang="cs-CZ" b="1" dirty="0" err="1"/>
              <a:t>Satzbau</a:t>
            </a:r>
            <a:r>
              <a:rPr lang="cs-CZ" altLang="cs-CZ" b="1" dirty="0"/>
              <a:t>:  </a:t>
            </a:r>
            <a:r>
              <a:rPr lang="cs-CZ" altLang="cs-CZ" b="1" dirty="0" err="1"/>
              <a:t>eindringlich</a:t>
            </a:r>
            <a:endParaRPr lang="cs-CZ" altLang="cs-CZ" b="1" dirty="0"/>
          </a:p>
          <a:p>
            <a:r>
              <a:rPr lang="cs-CZ" altLang="cs-CZ" b="1" dirty="0" err="1">
                <a:solidFill>
                  <a:srgbClr val="FF0000"/>
                </a:solidFill>
              </a:rPr>
              <a:t>Thema</a:t>
            </a:r>
            <a:r>
              <a:rPr lang="cs-CZ" altLang="cs-CZ" b="1" dirty="0"/>
              <a:t>: </a:t>
            </a:r>
            <a:r>
              <a:rPr lang="cs-CZ" altLang="cs-CZ" b="1" dirty="0" err="1"/>
              <a:t>Hauptthema</a:t>
            </a:r>
            <a:r>
              <a:rPr lang="cs-CZ" altLang="cs-CZ" b="1" dirty="0"/>
              <a:t>: </a:t>
            </a:r>
            <a:r>
              <a:rPr lang="cs-CZ" altLang="cs-CZ" b="1" dirty="0" err="1"/>
              <a:t>Kommunikation</a:t>
            </a:r>
            <a:endParaRPr lang="cs-CZ" altLang="cs-CZ" b="1" dirty="0"/>
          </a:p>
          <a:p>
            <a:r>
              <a:rPr lang="cs-CZ" altLang="cs-CZ" b="1" dirty="0"/>
              <a:t>             </a:t>
            </a:r>
            <a:r>
              <a:rPr lang="cs-CZ" altLang="cs-CZ" b="1" dirty="0" err="1"/>
              <a:t>Nebenthema</a:t>
            </a:r>
            <a:r>
              <a:rPr lang="cs-CZ" altLang="cs-CZ" b="1" dirty="0"/>
              <a:t>: </a:t>
            </a:r>
            <a:r>
              <a:rPr lang="cs-CZ" altLang="cs-CZ" b="1" dirty="0" err="1"/>
              <a:t>Pfingsten</a:t>
            </a:r>
            <a:endParaRPr lang="cs-CZ" altLang="cs-CZ" b="1" dirty="0"/>
          </a:p>
          <a:p>
            <a:endParaRPr lang="cs-CZ" altLang="cs-CZ" b="1" dirty="0">
              <a:solidFill>
                <a:srgbClr val="FF0000"/>
              </a:solidFill>
            </a:endParaRPr>
          </a:p>
          <a:p>
            <a:endParaRPr lang="de-DE" altLang="cs-CZ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117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FECB38-5197-4397-A5D0-BC7877028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Integrative</a:t>
            </a:r>
            <a:r>
              <a:rPr lang="cs-CZ" dirty="0"/>
              <a:t> </a:t>
            </a:r>
            <a:r>
              <a:rPr lang="cs-CZ" dirty="0" err="1"/>
              <a:t>Textanalyse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295AB8-3308-48BD-BB61-0CCD3E4A9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1800" b="1" dirty="0">
                <a:solidFill>
                  <a:srgbClr val="FF0000"/>
                </a:solidFill>
              </a:rPr>
              <a:t>zwei Themen (</a:t>
            </a:r>
            <a:r>
              <a:rPr lang="cs-CZ" altLang="cs-CZ" sz="1800" b="1" dirty="0">
                <a:solidFill>
                  <a:srgbClr val="FF0000"/>
                </a:solidFill>
              </a:rPr>
              <a:t>= </a:t>
            </a:r>
            <a:r>
              <a:rPr lang="cs-CZ" altLang="cs-CZ" sz="1800" b="1" dirty="0" err="1">
                <a:solidFill>
                  <a:srgbClr val="FF0000"/>
                </a:solidFill>
              </a:rPr>
              <a:t>Thesen</a:t>
            </a:r>
            <a:r>
              <a:rPr lang="cs-CZ" altLang="cs-CZ" sz="1800" b="1" dirty="0">
                <a:solidFill>
                  <a:srgbClr val="FF0000"/>
                </a:solidFill>
              </a:rPr>
              <a:t>):</a:t>
            </a:r>
            <a:endParaRPr lang="de-DE" altLang="cs-CZ" sz="1800" b="1" dirty="0">
              <a:solidFill>
                <a:srgbClr val="FF0000"/>
              </a:solidFill>
            </a:endParaRPr>
          </a:p>
          <a:p>
            <a:r>
              <a:rPr lang="de-DE" altLang="cs-CZ" sz="1800" b="1" dirty="0"/>
              <a:t>1. ein Neuanfang zu verständnisvoller Kommunikation ist notwendig</a:t>
            </a:r>
          </a:p>
          <a:p>
            <a:r>
              <a:rPr lang="de-DE" altLang="cs-CZ" sz="1800" b="1" dirty="0"/>
              <a:t>2. das biblische </a:t>
            </a:r>
            <a:r>
              <a:rPr lang="de-DE" altLang="cs-CZ" sz="1800" b="1" dirty="0" err="1"/>
              <a:t>Pfingsereigniss</a:t>
            </a:r>
            <a:r>
              <a:rPr lang="de-DE" altLang="cs-CZ" sz="1800" b="1" dirty="0"/>
              <a:t> ist ein Beispiel für geglückte Kommunikation</a:t>
            </a:r>
          </a:p>
          <a:p>
            <a:r>
              <a:rPr lang="de-DE" altLang="cs-CZ" sz="1800" b="1" dirty="0"/>
              <a:t>Die Begründung der Hauptthese erfolgt in zwei Richtungen:</a:t>
            </a:r>
          </a:p>
          <a:p>
            <a:r>
              <a:rPr lang="de-DE" altLang="cs-CZ" sz="1800" b="1" dirty="0"/>
              <a:t>Hinweis auf die Mängel der gegenwärtigen Situation (</a:t>
            </a:r>
            <a:r>
              <a:rPr lang="de-DE" altLang="cs-CZ" sz="1800" b="1" dirty="0" err="1"/>
              <a:t>Textsegmet</a:t>
            </a:r>
            <a:r>
              <a:rPr lang="de-DE" altLang="cs-CZ" sz="1800" b="1" dirty="0"/>
              <a:t> 9-10)</a:t>
            </a:r>
          </a:p>
          <a:p>
            <a:r>
              <a:rPr lang="de-DE" altLang="cs-CZ" sz="1800" b="1" dirty="0"/>
              <a:t>Angabe des Handlungsziels – Textsegment 14</a:t>
            </a:r>
            <a:endParaRPr lang="cs-CZ" altLang="cs-CZ" sz="1800" b="1" dirty="0"/>
          </a:p>
          <a:p>
            <a:r>
              <a:rPr lang="cs-CZ" altLang="cs-CZ" b="1" dirty="0" err="1">
                <a:solidFill>
                  <a:srgbClr val="FF0000"/>
                </a:solidFill>
              </a:rPr>
              <a:t>Themenentfaltung</a:t>
            </a:r>
            <a:r>
              <a:rPr lang="cs-CZ" altLang="cs-CZ" b="1" dirty="0"/>
              <a:t>: </a:t>
            </a:r>
            <a:r>
              <a:rPr lang="cs-CZ" altLang="cs-CZ" b="1" dirty="0" err="1"/>
              <a:t>argumentativ</a:t>
            </a:r>
            <a:r>
              <a:rPr lang="cs-CZ" altLang="cs-CZ" b="1" dirty="0"/>
              <a:t> – These, Argumente</a:t>
            </a:r>
          </a:p>
          <a:p>
            <a:r>
              <a:rPr lang="cs-CZ" altLang="cs-CZ" b="1" dirty="0" err="1"/>
              <a:t>Pfingsten</a:t>
            </a:r>
            <a:r>
              <a:rPr lang="cs-CZ" altLang="cs-CZ" b="1" dirty="0"/>
              <a:t> – deskriptiv – </a:t>
            </a:r>
            <a:r>
              <a:rPr lang="cs-CZ" altLang="cs-CZ" b="1" dirty="0" err="1"/>
              <a:t>narrativ</a:t>
            </a:r>
            <a:r>
              <a:rPr lang="de-DE" altLang="cs-CZ" b="1" dirty="0"/>
              <a:t> (</a:t>
            </a:r>
            <a:r>
              <a:rPr lang="cs-CZ" altLang="cs-CZ" b="1" dirty="0" err="1"/>
              <a:t>episch</a:t>
            </a:r>
            <a:r>
              <a:rPr lang="de-DE" altLang="cs-CZ" b="1" dirty="0"/>
              <a:t>)</a:t>
            </a:r>
            <a:endParaRPr lang="cs-CZ" altLang="cs-CZ" b="1" dirty="0"/>
          </a:p>
          <a:p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930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3555EA-6685-456E-ABB8-B0FAD70F4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Integrative</a:t>
            </a:r>
            <a:r>
              <a:rPr lang="cs-CZ" dirty="0"/>
              <a:t> </a:t>
            </a:r>
            <a:r>
              <a:rPr lang="cs-CZ" dirty="0" err="1"/>
              <a:t>Textanalyse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08679-A08C-49B5-B7F7-3877128E9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1800" b="1" dirty="0">
                <a:solidFill>
                  <a:srgbClr val="FF0000"/>
                </a:solidFill>
              </a:rPr>
              <a:t>Texts</a:t>
            </a:r>
            <a:r>
              <a:rPr lang="cs-CZ" altLang="cs-CZ" sz="1800" b="1" dirty="0" err="1">
                <a:solidFill>
                  <a:srgbClr val="FF0000"/>
                </a:solidFill>
              </a:rPr>
              <a:t>truktur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Wiederaufnahme</a:t>
            </a:r>
            <a:r>
              <a:rPr lang="cs-CZ" altLang="cs-CZ" sz="1800" b="1" dirty="0"/>
              <a:t>: </a:t>
            </a:r>
          </a:p>
          <a:p>
            <a:r>
              <a:rPr lang="de-DE" altLang="cs-CZ" sz="1800" b="1" i="1" dirty="0">
                <a:solidFill>
                  <a:srgbClr val="00B0F0"/>
                </a:solidFill>
              </a:rPr>
              <a:t>Pfingsten </a:t>
            </a:r>
            <a:r>
              <a:rPr lang="de-DE" altLang="cs-CZ" sz="1800" b="1" dirty="0"/>
              <a:t>(2) </a:t>
            </a:r>
            <a:r>
              <a:rPr lang="cs-CZ" altLang="cs-CZ" sz="1800" b="1" dirty="0"/>
              <a:t>– </a:t>
            </a:r>
            <a:r>
              <a:rPr lang="de-DE" altLang="cs-CZ" sz="1800" b="1" dirty="0"/>
              <a:t>Bezugsausdruck 1, Ausgangspunkt für die 1.  </a:t>
            </a:r>
            <a:r>
              <a:rPr lang="cs-CZ" altLang="cs-CZ" sz="1800" b="1" dirty="0" err="1"/>
              <a:t>Koh</a:t>
            </a:r>
            <a:r>
              <a:rPr lang="de-DE" altLang="cs-CZ" sz="1800" b="1" dirty="0"/>
              <a:t>ä</a:t>
            </a:r>
            <a:r>
              <a:rPr lang="cs-CZ" altLang="cs-CZ" sz="1800" b="1" dirty="0" err="1"/>
              <a:t>renzkette</a:t>
            </a:r>
            <a:r>
              <a:rPr lang="cs-CZ" altLang="cs-CZ" sz="1800" b="1" dirty="0"/>
              <a:t>: </a:t>
            </a:r>
            <a:endParaRPr lang="de-DE" altLang="cs-CZ" sz="1800" b="1" dirty="0"/>
          </a:p>
          <a:p>
            <a:r>
              <a:rPr lang="de-DE" altLang="cs-CZ" sz="1800" b="1" i="1" dirty="0"/>
              <a:t>das christliche </a:t>
            </a:r>
            <a:r>
              <a:rPr lang="de-DE" altLang="cs-CZ" sz="1800" b="1" i="1" dirty="0" err="1"/>
              <a:t>Pfingsftest</a:t>
            </a:r>
            <a:r>
              <a:rPr lang="de-DE" altLang="cs-CZ" sz="1800" b="1" i="1" dirty="0"/>
              <a:t> (</a:t>
            </a:r>
            <a:r>
              <a:rPr lang="de-DE" altLang="cs-CZ" sz="1800" b="1" dirty="0"/>
              <a:t>4) – partielle Repetition, semantische Relation Synonymie</a:t>
            </a:r>
          </a:p>
          <a:p>
            <a:r>
              <a:rPr lang="de-DE" altLang="cs-CZ" sz="1800" b="1" i="1" dirty="0"/>
              <a:t>der Geburtstag der Kirche </a:t>
            </a:r>
            <a:r>
              <a:rPr lang="de-DE" altLang="cs-CZ" sz="1800" b="1" dirty="0"/>
              <a:t>(4) – referenzidentische Umschreibung </a:t>
            </a:r>
          </a:p>
          <a:p>
            <a:r>
              <a:rPr lang="de-DE" altLang="cs-CZ" sz="1800" b="1" i="1" dirty="0"/>
              <a:t>davon </a:t>
            </a:r>
            <a:r>
              <a:rPr lang="de-DE" altLang="cs-CZ" sz="1800" b="1" dirty="0"/>
              <a:t>(5) – explizite Wiederaufnahme durch Pronominaladverb</a:t>
            </a:r>
          </a:p>
          <a:p>
            <a:r>
              <a:rPr lang="de-DE" altLang="cs-CZ" sz="1800" b="1" i="1" dirty="0"/>
              <a:t>50 Tage nach Ostern </a:t>
            </a:r>
            <a:r>
              <a:rPr lang="de-DE" altLang="cs-CZ" sz="1800" b="1" dirty="0"/>
              <a:t>(6) – zeitliche Spezifizierung, Umschreibung</a:t>
            </a:r>
          </a:p>
          <a:p>
            <a:r>
              <a:rPr lang="de-DE" altLang="cs-CZ" sz="1800" b="1" i="1" dirty="0"/>
              <a:t>in diesen Tagen (</a:t>
            </a:r>
            <a:r>
              <a:rPr lang="de-DE" altLang="cs-CZ" sz="1800" b="1" dirty="0"/>
              <a:t>11) – Verweis auf den situativen Kontext, d.h. Pfingsttage</a:t>
            </a:r>
            <a:endParaRPr lang="cs-CZ" altLang="cs-CZ" sz="1800" b="1" dirty="0"/>
          </a:p>
          <a:p>
            <a:pPr marL="0" indent="0">
              <a:buNone/>
            </a:pPr>
            <a:endParaRPr lang="de-DE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366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E3006C-3ED0-4C14-970C-F99EA83C7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Integrative</a:t>
            </a:r>
            <a:r>
              <a:rPr lang="cs-CZ" dirty="0"/>
              <a:t> </a:t>
            </a:r>
            <a:r>
              <a:rPr lang="cs-CZ" dirty="0" err="1"/>
              <a:t>Textanalyse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73A8E0-EC90-459B-ACA4-6840D5695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altLang="cs-CZ" sz="1800" b="1" i="1" dirty="0">
                <a:solidFill>
                  <a:srgbClr val="00B0F0"/>
                </a:solidFill>
              </a:rPr>
              <a:t>Massenkommunikation</a:t>
            </a:r>
            <a:r>
              <a:rPr lang="de-DE" altLang="cs-CZ" sz="1800" b="1" i="1" dirty="0"/>
              <a:t> </a:t>
            </a:r>
            <a:r>
              <a:rPr lang="de-DE" altLang="cs-CZ" sz="1800" b="1" dirty="0"/>
              <a:t>(7) – Bezugsausdruck 2 – 2. Kohärenzkette:</a:t>
            </a:r>
          </a:p>
          <a:p>
            <a:r>
              <a:rPr lang="de-DE" altLang="cs-CZ" sz="1800" b="1" i="1" dirty="0"/>
              <a:t>Kommunikation </a:t>
            </a:r>
            <a:r>
              <a:rPr lang="de-DE" altLang="cs-CZ" sz="1800" b="1" dirty="0"/>
              <a:t>– Oberbegriff (Hyperonym) zu Massenkommunikation, explizit (Hyperonym-Hyponym-Beziehung)</a:t>
            </a:r>
          </a:p>
          <a:p>
            <a:r>
              <a:rPr lang="de-DE" altLang="cs-CZ" sz="1800" b="1" i="1" dirty="0"/>
              <a:t>davon und damit </a:t>
            </a:r>
            <a:r>
              <a:rPr lang="de-DE" altLang="cs-CZ" sz="1800" b="1" dirty="0"/>
              <a:t>(9) – Wiederaufnahme durch Pronominaladverbien</a:t>
            </a:r>
          </a:p>
          <a:p>
            <a:r>
              <a:rPr lang="de-DE" altLang="cs-CZ" sz="1800" b="1" i="1" dirty="0"/>
              <a:t>reden, aneinander vorbeireden, missverstehen, überhaupt nicht mehr reden, reden, verstehen, Verständnis </a:t>
            </a:r>
            <a:r>
              <a:rPr lang="de-DE" altLang="cs-CZ" sz="1800" b="1" dirty="0"/>
              <a:t>(11-13) – kein explizites Wiederaufnahmeverhältnis, sondern </a:t>
            </a:r>
            <a:r>
              <a:rPr lang="de-DE" altLang="cs-CZ" sz="1800" b="1"/>
              <a:t>eine gewisse</a:t>
            </a:r>
            <a:r>
              <a:rPr lang="de-DE" altLang="cs-CZ" sz="1800" b="1">
                <a:solidFill>
                  <a:srgbClr val="00B050"/>
                </a:solidFill>
              </a:rPr>
              <a:t> </a:t>
            </a:r>
            <a:r>
              <a:rPr lang="de-DE" altLang="cs-CZ" sz="1800" b="1" dirty="0">
                <a:solidFill>
                  <a:srgbClr val="00B050"/>
                </a:solidFill>
              </a:rPr>
              <a:t>semantische Kontiguität, </a:t>
            </a:r>
            <a:r>
              <a:rPr lang="de-DE" altLang="cs-CZ" sz="1800" b="1" dirty="0"/>
              <a:t>d.h. eine Art impliziter Wiederaufnahme (Kommunikation schließt </a:t>
            </a:r>
            <a:r>
              <a:rPr lang="de-DE" altLang="cs-CZ" sz="1800" b="1" i="1" dirty="0"/>
              <a:t>reden</a:t>
            </a:r>
            <a:r>
              <a:rPr lang="de-DE" altLang="cs-CZ" sz="1800" b="1" dirty="0"/>
              <a:t>, </a:t>
            </a:r>
            <a:r>
              <a:rPr lang="de-DE" altLang="cs-CZ" sz="1800" b="1" i="1" dirty="0"/>
              <a:t>verstehen  </a:t>
            </a:r>
            <a:r>
              <a:rPr lang="de-DE" altLang="cs-CZ" sz="1800" b="1" dirty="0"/>
              <a:t>usw. ein).</a:t>
            </a:r>
          </a:p>
          <a:p>
            <a:r>
              <a:rPr lang="de-DE" altLang="cs-CZ" sz="1800" b="1" dirty="0"/>
              <a:t>Der Emittent realisiert die Appellfunktion (Aufforderungen, Imperativ/Adhortativ)</a:t>
            </a:r>
          </a:p>
          <a:p>
            <a:r>
              <a:rPr lang="de-DE" altLang="cs-CZ" sz="1800" b="1" dirty="0"/>
              <a:t>Der Emittent wählt die argumentative Themenentfaltung – sprachliche Realisierung durch persuasive  Stilmittel: rhetorische Fragen – 3,5, rhetorische Figuren (Klimax, Parallelismus)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574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7512FE-7E24-4802-B275-0A5C2D490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Fachliteratur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478CB8-9393-4172-B1A3-CAD00E060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de-DE" altLang="cs-CZ" b="1" dirty="0"/>
              <a:t>Brinker, Klaus: </a:t>
            </a:r>
            <a:r>
              <a:rPr lang="cs-CZ" altLang="cs-CZ" b="1" dirty="0" err="1"/>
              <a:t>Linguistische</a:t>
            </a:r>
            <a:r>
              <a:rPr lang="cs-CZ" altLang="cs-CZ" b="1" dirty="0"/>
              <a:t> </a:t>
            </a:r>
            <a:r>
              <a:rPr lang="cs-CZ" altLang="cs-CZ" b="1" dirty="0" err="1"/>
              <a:t>Textanalyse</a:t>
            </a:r>
            <a:r>
              <a:rPr lang="cs-CZ" altLang="cs-CZ" b="1" dirty="0"/>
              <a:t>. </a:t>
            </a:r>
            <a:r>
              <a:rPr lang="cs-CZ" altLang="cs-CZ" b="1" dirty="0" err="1"/>
              <a:t>Einführung</a:t>
            </a:r>
            <a:r>
              <a:rPr lang="cs-CZ" altLang="cs-CZ" b="1" dirty="0"/>
              <a:t> in </a:t>
            </a:r>
            <a:r>
              <a:rPr lang="cs-CZ" altLang="cs-CZ" b="1" dirty="0" err="1"/>
              <a:t>Grundbegriffe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Methoden</a:t>
            </a:r>
            <a:r>
              <a:rPr lang="cs-CZ" altLang="cs-CZ" b="1" dirty="0"/>
              <a:t>. 7., </a:t>
            </a:r>
            <a:r>
              <a:rPr lang="cs-CZ" altLang="cs-CZ" b="1" dirty="0" err="1"/>
              <a:t>durchgelesene</a:t>
            </a:r>
            <a:r>
              <a:rPr lang="cs-CZ" altLang="cs-CZ" b="1" dirty="0"/>
              <a:t> </a:t>
            </a:r>
            <a:r>
              <a:rPr lang="cs-CZ" altLang="cs-CZ" b="1" dirty="0" err="1"/>
              <a:t>Auflage</a:t>
            </a:r>
            <a:r>
              <a:rPr lang="cs-CZ" altLang="cs-CZ" b="1" dirty="0"/>
              <a:t>, </a:t>
            </a:r>
            <a:r>
              <a:rPr lang="cs-CZ" altLang="cs-CZ" b="1" dirty="0" err="1"/>
              <a:t>Berlin</a:t>
            </a:r>
            <a:r>
              <a:rPr lang="cs-CZ" altLang="cs-CZ" b="1" dirty="0"/>
              <a:t> 2010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b="1" dirty="0"/>
              <a:t>Fix, Ulla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Koll</a:t>
            </a:r>
            <a:r>
              <a:rPr lang="cs-CZ" altLang="cs-CZ" b="1" dirty="0"/>
              <a:t>.: </a:t>
            </a:r>
            <a:r>
              <a:rPr lang="cs-CZ" altLang="cs-CZ" b="1" dirty="0" err="1"/>
              <a:t>Textlinguistik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 </a:t>
            </a:r>
            <a:r>
              <a:rPr lang="cs-CZ" altLang="cs-CZ" b="1" dirty="0" err="1"/>
              <a:t>für</a:t>
            </a:r>
            <a:r>
              <a:rPr lang="cs-CZ" altLang="cs-CZ" b="1" dirty="0"/>
              <a:t> </a:t>
            </a:r>
            <a:r>
              <a:rPr lang="cs-CZ" altLang="cs-CZ" b="1" dirty="0" err="1"/>
              <a:t>Einsteiger</a:t>
            </a:r>
            <a:r>
              <a:rPr lang="cs-CZ" altLang="cs-CZ" b="1" dirty="0"/>
              <a:t>. </a:t>
            </a:r>
            <a:r>
              <a:rPr lang="cs-CZ" altLang="cs-CZ" b="1" dirty="0" err="1"/>
              <a:t>Ein</a:t>
            </a:r>
            <a:r>
              <a:rPr lang="cs-CZ" altLang="cs-CZ" b="1" dirty="0"/>
              <a:t> </a:t>
            </a:r>
            <a:r>
              <a:rPr lang="cs-CZ" altLang="cs-CZ" b="1" dirty="0" err="1"/>
              <a:t>Lehr</a:t>
            </a:r>
            <a:r>
              <a:rPr lang="cs-CZ" altLang="cs-CZ" b="1" dirty="0"/>
              <a:t>-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Arbeitsbuch</a:t>
            </a:r>
            <a:r>
              <a:rPr lang="cs-CZ" altLang="cs-CZ" b="1" dirty="0"/>
              <a:t>. 2. </a:t>
            </a:r>
            <a:r>
              <a:rPr lang="cs-CZ" altLang="cs-CZ" b="1" dirty="0" err="1"/>
              <a:t>Auflage</a:t>
            </a:r>
            <a:r>
              <a:rPr lang="cs-CZ" altLang="cs-CZ" b="1" dirty="0"/>
              <a:t>, Frankfurt </a:t>
            </a:r>
            <a:r>
              <a:rPr lang="cs-CZ" altLang="cs-CZ" b="1" dirty="0" err="1"/>
              <a:t>am</a:t>
            </a:r>
            <a:r>
              <a:rPr lang="cs-CZ" altLang="cs-CZ" b="1" dirty="0"/>
              <a:t> </a:t>
            </a:r>
            <a:r>
              <a:rPr lang="cs-CZ" altLang="cs-CZ" b="1" dirty="0" err="1"/>
              <a:t>Main</a:t>
            </a:r>
            <a:r>
              <a:rPr lang="cs-CZ" altLang="cs-CZ" b="1" dirty="0"/>
              <a:t> 2002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b="1" dirty="0" err="1"/>
              <a:t>Gansel</a:t>
            </a:r>
            <a:r>
              <a:rPr lang="cs-CZ" altLang="cs-CZ" b="1" dirty="0"/>
              <a:t>, Christina</a:t>
            </a:r>
            <a:r>
              <a:rPr lang="de-DE" altLang="cs-CZ" b="1" dirty="0"/>
              <a:t>; Jürgens, Frank: Textlinguistik und Textgrammatik. Göttingen 2009</a:t>
            </a:r>
            <a:endParaRPr lang="cs-CZ" altLang="cs-CZ" b="1" dirty="0"/>
          </a:p>
          <a:p>
            <a:pPr>
              <a:lnSpc>
                <a:spcPct val="80000"/>
              </a:lnSpc>
              <a:defRPr/>
            </a:pPr>
            <a:r>
              <a:rPr lang="cs-CZ" altLang="cs-CZ" b="1" dirty="0" err="1"/>
              <a:t>Fandrych</a:t>
            </a:r>
            <a:r>
              <a:rPr lang="cs-CZ" altLang="cs-CZ" b="1" dirty="0"/>
              <a:t>, Christian/</a:t>
            </a:r>
            <a:r>
              <a:rPr lang="cs-CZ" altLang="cs-CZ" b="1" dirty="0" err="1"/>
              <a:t>Thurmair</a:t>
            </a:r>
            <a:r>
              <a:rPr lang="cs-CZ" altLang="cs-CZ" b="1" dirty="0"/>
              <a:t>, Maria: </a:t>
            </a:r>
            <a:r>
              <a:rPr lang="cs-CZ" altLang="cs-CZ" b="1" dirty="0" err="1"/>
              <a:t>Textsorten</a:t>
            </a:r>
            <a:r>
              <a:rPr lang="cs-CZ" altLang="cs-CZ" b="1" dirty="0"/>
              <a:t> </a:t>
            </a:r>
            <a:r>
              <a:rPr lang="cs-CZ" altLang="cs-CZ" b="1" dirty="0" err="1"/>
              <a:t>im</a:t>
            </a:r>
            <a:r>
              <a:rPr lang="cs-CZ" altLang="cs-CZ" b="1" dirty="0"/>
              <a:t> </a:t>
            </a:r>
            <a:r>
              <a:rPr lang="cs-CZ" altLang="cs-CZ" b="1" dirty="0" err="1"/>
              <a:t>Deutschen</a:t>
            </a:r>
            <a:r>
              <a:rPr lang="cs-CZ" altLang="cs-CZ" b="1" dirty="0"/>
              <a:t>. </a:t>
            </a:r>
            <a:r>
              <a:rPr lang="cs-CZ" altLang="cs-CZ" b="1" dirty="0" err="1"/>
              <a:t>Linguistische</a:t>
            </a:r>
            <a:r>
              <a:rPr lang="cs-CZ" altLang="cs-CZ" b="1" dirty="0"/>
              <a:t> </a:t>
            </a:r>
            <a:r>
              <a:rPr lang="cs-CZ" altLang="cs-CZ" b="1" dirty="0" err="1"/>
              <a:t>Analysen</a:t>
            </a:r>
            <a:r>
              <a:rPr lang="cs-CZ" altLang="cs-CZ" b="1" dirty="0"/>
              <a:t> </a:t>
            </a:r>
            <a:r>
              <a:rPr lang="cs-CZ" altLang="cs-CZ" b="1" dirty="0" err="1"/>
              <a:t>aus</a:t>
            </a:r>
            <a:r>
              <a:rPr lang="cs-CZ" altLang="cs-CZ" b="1" dirty="0"/>
              <a:t> </a:t>
            </a:r>
            <a:r>
              <a:rPr lang="cs-CZ" altLang="cs-CZ" b="1" dirty="0" err="1"/>
              <a:t>sprachdidaktischer</a:t>
            </a:r>
            <a:r>
              <a:rPr lang="cs-CZ" altLang="cs-CZ" b="1" dirty="0"/>
              <a:t> </a:t>
            </a:r>
            <a:r>
              <a:rPr lang="cs-CZ" altLang="cs-CZ" b="1" dirty="0" err="1"/>
              <a:t>Sicht</a:t>
            </a:r>
            <a:r>
              <a:rPr lang="cs-CZ" altLang="cs-CZ" b="1" dirty="0"/>
              <a:t>, T</a:t>
            </a:r>
            <a:r>
              <a:rPr lang="de-DE" altLang="cs-CZ" b="1" dirty="0" err="1"/>
              <a:t>übingen</a:t>
            </a:r>
            <a:r>
              <a:rPr lang="de-DE" altLang="cs-CZ" b="1" dirty="0"/>
              <a:t> 2011</a:t>
            </a:r>
            <a:endParaRPr lang="cs-CZ" altLang="cs-CZ" b="1" dirty="0"/>
          </a:p>
          <a:p>
            <a:pPr>
              <a:lnSpc>
                <a:spcPct val="80000"/>
              </a:lnSpc>
              <a:defRPr/>
            </a:pPr>
            <a:r>
              <a:rPr lang="cs-CZ" altLang="cs-CZ" b="1" dirty="0"/>
              <a:t>De </a:t>
            </a:r>
            <a:r>
              <a:rPr lang="cs-CZ" altLang="cs-CZ" b="1" dirty="0" err="1"/>
              <a:t>Beaugrande</a:t>
            </a:r>
            <a:r>
              <a:rPr lang="cs-CZ" altLang="cs-CZ" b="1" dirty="0"/>
              <a:t>, R.-A./</a:t>
            </a:r>
            <a:r>
              <a:rPr lang="cs-CZ" altLang="cs-CZ" b="1" dirty="0" err="1"/>
              <a:t>Dressler</a:t>
            </a:r>
            <a:r>
              <a:rPr lang="cs-CZ" altLang="cs-CZ" b="1" dirty="0"/>
              <a:t>, W. U.: </a:t>
            </a:r>
            <a:r>
              <a:rPr lang="cs-CZ" altLang="cs-CZ" b="1" dirty="0" err="1"/>
              <a:t>Einführung</a:t>
            </a:r>
            <a:r>
              <a:rPr lang="cs-CZ" altLang="cs-CZ" b="1" dirty="0"/>
              <a:t>  in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Textlinguistik</a:t>
            </a:r>
            <a:r>
              <a:rPr lang="cs-CZ" altLang="cs-CZ" b="1" dirty="0"/>
              <a:t>, </a:t>
            </a:r>
            <a:r>
              <a:rPr lang="cs-CZ" altLang="cs-CZ" b="1" dirty="0" err="1"/>
              <a:t>Tübingen</a:t>
            </a:r>
            <a:r>
              <a:rPr lang="cs-CZ" altLang="cs-CZ" b="1" dirty="0"/>
              <a:t> 1981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b="1" dirty="0" err="1"/>
              <a:t>Kessel</a:t>
            </a:r>
            <a:r>
              <a:rPr lang="cs-CZ" altLang="cs-CZ" b="1" dirty="0"/>
              <a:t>, Katja/Reimann, Sandra: </a:t>
            </a:r>
            <a:r>
              <a:rPr lang="cs-CZ" altLang="cs-CZ" b="1" dirty="0" err="1"/>
              <a:t>Basiswissen</a:t>
            </a:r>
            <a:r>
              <a:rPr lang="cs-CZ" altLang="cs-CZ" b="1" dirty="0"/>
              <a:t> </a:t>
            </a:r>
            <a:r>
              <a:rPr lang="cs-CZ" altLang="cs-CZ" b="1" dirty="0" err="1"/>
              <a:t>Deutsche</a:t>
            </a:r>
            <a:r>
              <a:rPr lang="cs-CZ" altLang="cs-CZ" b="1" dirty="0"/>
              <a:t> </a:t>
            </a:r>
            <a:r>
              <a:rPr lang="cs-CZ" altLang="cs-CZ" b="1" dirty="0" err="1"/>
              <a:t>Gegenwartssprache</a:t>
            </a:r>
            <a:r>
              <a:rPr lang="cs-CZ" altLang="cs-CZ" b="1" dirty="0"/>
              <a:t>. 2. </a:t>
            </a:r>
            <a:r>
              <a:rPr lang="cs-CZ" altLang="cs-CZ" b="1" dirty="0" err="1"/>
              <a:t>Auflage</a:t>
            </a:r>
            <a:r>
              <a:rPr lang="cs-CZ" altLang="cs-CZ" b="1" dirty="0"/>
              <a:t>, </a:t>
            </a:r>
            <a:r>
              <a:rPr lang="de-DE" altLang="cs-CZ" b="1" dirty="0"/>
              <a:t>Tübingen </a:t>
            </a:r>
            <a:r>
              <a:rPr lang="cs-CZ" altLang="cs-CZ" b="1" dirty="0"/>
              <a:t>2008, </a:t>
            </a:r>
            <a:r>
              <a:rPr lang="cs-CZ" altLang="cs-CZ" b="1" dirty="0" err="1"/>
              <a:t>Kapitel</a:t>
            </a:r>
            <a:r>
              <a:rPr lang="cs-CZ" altLang="cs-CZ" b="1" dirty="0"/>
              <a:t> IX. </a:t>
            </a:r>
            <a:r>
              <a:rPr lang="cs-CZ" altLang="cs-CZ" b="1" dirty="0" err="1"/>
              <a:t>Textgrammatik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0672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074AE5-48BD-43F4-B9F3-3B1F7AB39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3600" b="1" dirty="0"/>
              <a:t>1. </a:t>
            </a:r>
            <a:r>
              <a:rPr lang="cs-CZ" altLang="cs-CZ" sz="3600" b="1" dirty="0" err="1"/>
              <a:t>Einleitung</a:t>
            </a:r>
            <a:r>
              <a:rPr lang="cs-CZ" altLang="cs-CZ" sz="3600" b="1" dirty="0"/>
              <a:t>: </a:t>
            </a:r>
            <a:r>
              <a:rPr lang="cs-CZ" altLang="cs-CZ" sz="3600" b="1" dirty="0" err="1"/>
              <a:t>Was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ist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und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was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will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die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Textlinguistik</a:t>
            </a:r>
            <a:r>
              <a:rPr lang="cs-CZ" altLang="cs-CZ" sz="3600" b="1" dirty="0"/>
              <a:t>?</a:t>
            </a:r>
            <a:br>
              <a:rPr lang="cs-CZ" altLang="cs-CZ" sz="3600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8E4F9D-63DA-427B-93CB-19C2D523A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1800" b="1" dirty="0"/>
              <a:t>T</a:t>
            </a:r>
            <a:r>
              <a:rPr lang="de-DE" altLang="cs-CZ" sz="1800" b="1" dirty="0" err="1"/>
              <a:t>ext</a:t>
            </a:r>
            <a:r>
              <a:rPr lang="de-DE" altLang="cs-CZ" b="1" dirty="0" err="1"/>
              <a:t>linguistik</a:t>
            </a:r>
            <a:r>
              <a:rPr lang="de-DE" altLang="cs-CZ" b="1" dirty="0"/>
              <a:t>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eine</a:t>
            </a:r>
            <a:r>
              <a:rPr lang="cs-CZ" altLang="cs-CZ" sz="1800" b="1" dirty="0"/>
              <a:t> (relativ) </a:t>
            </a:r>
            <a:r>
              <a:rPr lang="cs-CZ" altLang="cs-CZ" sz="1800" b="1" dirty="0" err="1"/>
              <a:t>junge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Richtung</a:t>
            </a:r>
            <a:r>
              <a:rPr lang="cs-CZ" altLang="cs-CZ" sz="1800" b="1" dirty="0"/>
              <a:t> in der  </a:t>
            </a:r>
            <a:r>
              <a:rPr lang="cs-CZ" altLang="cs-CZ" sz="1800" b="1" dirty="0" err="1"/>
              <a:t>Linguistik</a:t>
            </a:r>
            <a:endParaRPr lang="cs-CZ" alt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b="1" dirty="0"/>
              <a:t>Ende der 60er/</a:t>
            </a:r>
            <a:r>
              <a:rPr lang="cs-CZ" altLang="cs-CZ" sz="1800" b="1" dirty="0" err="1"/>
              <a:t>Anfang</a:t>
            </a:r>
            <a:r>
              <a:rPr lang="cs-CZ" altLang="cs-CZ" sz="1800" b="1" dirty="0"/>
              <a:t> der 70er </a:t>
            </a:r>
            <a:r>
              <a:rPr lang="cs-CZ" altLang="cs-CZ" sz="1800" b="1" dirty="0" err="1"/>
              <a:t>Jahre</a:t>
            </a:r>
            <a:r>
              <a:rPr lang="cs-CZ" altLang="cs-CZ" sz="1800" b="1" dirty="0"/>
              <a:t> des XX. </a:t>
            </a:r>
            <a:r>
              <a:rPr lang="cs-CZ" altLang="cs-CZ" sz="1800" b="1" dirty="0" err="1"/>
              <a:t>Jhs</a:t>
            </a:r>
            <a:r>
              <a:rPr lang="cs-CZ" altLang="cs-CZ" sz="1800" b="1" dirty="0"/>
              <a:t>.: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 err="1">
                <a:solidFill>
                  <a:srgbClr val="000000"/>
                </a:solidFill>
              </a:rPr>
              <a:t>Wechsel</a:t>
            </a:r>
            <a:r>
              <a:rPr lang="cs-CZ" altLang="cs-CZ" sz="1800" b="1" dirty="0">
                <a:solidFill>
                  <a:srgbClr val="000000"/>
                </a:solidFill>
              </a:rPr>
              <a:t> von der </a:t>
            </a:r>
            <a:r>
              <a:rPr lang="cs-CZ" altLang="cs-CZ" sz="1800" b="1" dirty="0" err="1">
                <a:solidFill>
                  <a:srgbClr val="000000"/>
                </a:solidFill>
              </a:rPr>
              <a:t>systemorientierten</a:t>
            </a:r>
            <a:r>
              <a:rPr lang="cs-CZ" altLang="cs-CZ" sz="1800" b="1" dirty="0">
                <a:solidFill>
                  <a:srgbClr val="000000"/>
                </a:solidFill>
              </a:rPr>
              <a:t> </a:t>
            </a:r>
            <a:r>
              <a:rPr lang="cs-CZ" altLang="cs-CZ" sz="1800" b="1" dirty="0" err="1">
                <a:solidFill>
                  <a:srgbClr val="000000"/>
                </a:solidFill>
              </a:rPr>
              <a:t>zur</a:t>
            </a:r>
            <a:r>
              <a:rPr lang="cs-CZ" altLang="cs-CZ" sz="1800" b="1" dirty="0">
                <a:solidFill>
                  <a:srgbClr val="000000"/>
                </a:solidFill>
              </a:rPr>
              <a:t> </a:t>
            </a:r>
            <a:r>
              <a:rPr lang="cs-CZ" altLang="cs-CZ" sz="1800" b="1" dirty="0" err="1">
                <a:solidFill>
                  <a:srgbClr val="000000"/>
                </a:solidFill>
              </a:rPr>
              <a:t>kommunikations</a:t>
            </a:r>
            <a:r>
              <a:rPr lang="cs-CZ" altLang="cs-CZ" sz="1800" b="1" dirty="0">
                <a:solidFill>
                  <a:srgbClr val="000000"/>
                </a:solidFill>
              </a:rPr>
              <a:t>- </a:t>
            </a:r>
            <a:r>
              <a:rPr lang="cs-CZ" altLang="cs-CZ" sz="1800" b="1" dirty="0" err="1">
                <a:solidFill>
                  <a:srgbClr val="000000"/>
                </a:solidFill>
              </a:rPr>
              <a:t>und</a:t>
            </a:r>
            <a:r>
              <a:rPr lang="cs-CZ" altLang="cs-CZ" sz="1800" b="1" dirty="0">
                <a:solidFill>
                  <a:srgbClr val="000000"/>
                </a:solidFill>
              </a:rPr>
              <a:t> </a:t>
            </a:r>
            <a:r>
              <a:rPr lang="cs-CZ" altLang="cs-CZ" sz="1800" b="1" dirty="0" err="1">
                <a:solidFill>
                  <a:srgbClr val="000000"/>
                </a:solidFill>
              </a:rPr>
              <a:t>funktionsbezogenen</a:t>
            </a:r>
            <a:r>
              <a:rPr lang="cs-CZ" altLang="cs-CZ" sz="1800" b="1" dirty="0">
                <a:solidFill>
                  <a:srgbClr val="000000"/>
                </a:solidFill>
              </a:rPr>
              <a:t> </a:t>
            </a:r>
            <a:r>
              <a:rPr lang="cs-CZ" altLang="cs-CZ" sz="1800" b="1" dirty="0" err="1">
                <a:solidFill>
                  <a:srgbClr val="000000"/>
                </a:solidFill>
              </a:rPr>
              <a:t>Sprachbetrachtung</a:t>
            </a:r>
            <a:r>
              <a:rPr lang="de-DE" altLang="cs-CZ" sz="1800" b="1" dirty="0">
                <a:solidFill>
                  <a:srgbClr val="000000"/>
                </a:solidFill>
              </a:rPr>
              <a:t>:</a:t>
            </a:r>
            <a:r>
              <a:rPr lang="cs-CZ" altLang="cs-CZ" sz="1800" b="1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>
                <a:solidFill>
                  <a:srgbClr val="000000"/>
                </a:solidFill>
              </a:rPr>
              <a:t>   = </a:t>
            </a:r>
            <a:r>
              <a:rPr lang="cs-CZ" altLang="cs-CZ" sz="1800" b="1" dirty="0" err="1">
                <a:solidFill>
                  <a:srgbClr val="FF0000"/>
                </a:solidFill>
              </a:rPr>
              <a:t>kommunikativ-pragmatische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 err="1">
                <a:solidFill>
                  <a:srgbClr val="FF0000"/>
                </a:solidFill>
              </a:rPr>
              <a:t>Wende</a:t>
            </a:r>
            <a:endParaRPr lang="cs-CZ" alt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b="1" dirty="0" err="1"/>
              <a:t>neue</a:t>
            </a:r>
            <a:r>
              <a:rPr lang="cs-CZ" altLang="cs-CZ" sz="1800" b="1" dirty="0"/>
              <a:t> Impulse </a:t>
            </a:r>
            <a:r>
              <a:rPr lang="cs-CZ" altLang="cs-CZ" sz="1800" b="1" dirty="0" err="1"/>
              <a:t>für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sprachwissenschaftliche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Forschung</a:t>
            </a:r>
            <a:endParaRPr lang="cs-CZ" alt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b="1" dirty="0" err="1"/>
              <a:t>stürmische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Entwicklung</a:t>
            </a:r>
            <a:r>
              <a:rPr lang="cs-CZ" altLang="cs-CZ" sz="1800" b="1" dirty="0"/>
              <a:t> – </a:t>
            </a:r>
            <a:r>
              <a:rPr lang="cs-CZ" altLang="cs-CZ" sz="1800" b="1" dirty="0" err="1"/>
              <a:t>kaum</a:t>
            </a:r>
            <a:r>
              <a:rPr lang="cs-CZ" altLang="cs-CZ" sz="1800" b="1" dirty="0"/>
              <a:t>  </a:t>
            </a:r>
            <a:r>
              <a:rPr lang="cs-CZ" altLang="cs-CZ" sz="1800" b="1" dirty="0" err="1"/>
              <a:t>überschaubbare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Vielfalt</a:t>
            </a:r>
            <a:r>
              <a:rPr lang="cs-CZ" altLang="cs-CZ" sz="1800" b="1" dirty="0"/>
              <a:t> von  </a:t>
            </a:r>
            <a:r>
              <a:rPr lang="cs-CZ" altLang="cs-CZ" sz="1800" b="1" dirty="0" err="1"/>
              <a:t>Beschreibungsansätzen</a:t>
            </a:r>
            <a:endParaRPr lang="cs-CZ" alt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b="1" dirty="0" err="1"/>
              <a:t>große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Anzahl</a:t>
            </a:r>
            <a:r>
              <a:rPr lang="cs-CZ" altLang="cs-CZ" sz="1800" b="1" dirty="0"/>
              <a:t> von</a:t>
            </a:r>
            <a:r>
              <a:rPr lang="de-DE" altLang="cs-CZ" sz="1800" b="1" dirty="0"/>
              <a:t> </a:t>
            </a:r>
            <a:r>
              <a:rPr lang="cs-CZ" altLang="cs-CZ" sz="1800" b="1" dirty="0" err="1"/>
              <a:t>Publikationen</a:t>
            </a:r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128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06CF8F-E407-497D-B95E-057DDB5D1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/>
              <a:t>1. </a:t>
            </a:r>
            <a:r>
              <a:rPr lang="cs-CZ" altLang="cs-CZ" b="1" dirty="0" err="1"/>
              <a:t>Einleitung</a:t>
            </a:r>
            <a:r>
              <a:rPr lang="cs-CZ" altLang="cs-CZ" b="1" dirty="0"/>
              <a:t>: </a:t>
            </a:r>
            <a:r>
              <a:rPr lang="cs-CZ" altLang="cs-CZ" b="1" dirty="0" err="1"/>
              <a:t>Was</a:t>
            </a:r>
            <a:r>
              <a:rPr lang="cs-CZ" altLang="cs-CZ" b="1" dirty="0"/>
              <a:t> </a:t>
            </a:r>
            <a:r>
              <a:rPr lang="cs-CZ" altLang="cs-CZ" b="1" dirty="0" err="1"/>
              <a:t>ist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was</a:t>
            </a:r>
            <a:r>
              <a:rPr lang="cs-CZ" altLang="cs-CZ" b="1" dirty="0"/>
              <a:t> </a:t>
            </a:r>
            <a:r>
              <a:rPr lang="cs-CZ" altLang="cs-CZ" b="1" dirty="0" err="1"/>
              <a:t>will</a:t>
            </a:r>
            <a:r>
              <a:rPr lang="cs-CZ" altLang="cs-CZ" b="1" dirty="0"/>
              <a:t>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Textlinguistik</a:t>
            </a:r>
            <a:r>
              <a:rPr lang="cs-CZ" altLang="cs-CZ" b="1" dirty="0"/>
              <a:t>?</a:t>
            </a:r>
            <a:br>
              <a:rPr lang="cs-CZ" altLang="cs-CZ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ECF6AD-1132-494F-989D-18DF634BA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kommunikativ-pragmatische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Wende</a:t>
            </a:r>
            <a:r>
              <a:rPr lang="de-DE" altLang="cs-CZ" b="1" dirty="0">
                <a:solidFill>
                  <a:srgbClr val="FF0000"/>
                </a:solidFill>
              </a:rPr>
              <a:t>: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>
                <a:solidFill>
                  <a:srgbClr val="FF0000"/>
                </a:solidFill>
              </a:rPr>
              <a:t>Gründe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endParaRPr lang="de-DE" alt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/>
              <a:t>1) </a:t>
            </a:r>
            <a:r>
              <a:rPr lang="cs-CZ" altLang="cs-CZ" b="1" dirty="0" err="1">
                <a:solidFill>
                  <a:srgbClr val="00B050"/>
                </a:solidFill>
              </a:rPr>
              <a:t>linguistisch</a:t>
            </a:r>
            <a:r>
              <a:rPr lang="cs-CZ" altLang="cs-CZ" b="1" dirty="0">
                <a:solidFill>
                  <a:srgbClr val="00B050"/>
                </a:solidFill>
              </a:rPr>
              <a:t>: </a:t>
            </a:r>
            <a:r>
              <a:rPr lang="cs-CZ" altLang="cs-CZ" b="1" dirty="0" err="1"/>
              <a:t>Abwendung</a:t>
            </a:r>
            <a:r>
              <a:rPr lang="cs-CZ" altLang="cs-CZ" b="1" dirty="0"/>
              <a:t> von der </a:t>
            </a:r>
            <a:r>
              <a:rPr lang="cs-CZ" altLang="cs-CZ" b="1" dirty="0" err="1"/>
              <a:t>Sprachsystembetrachtung</a:t>
            </a:r>
            <a:r>
              <a:rPr lang="cs-CZ" altLang="cs-CZ" b="1" dirty="0"/>
              <a:t> (</a:t>
            </a:r>
            <a:r>
              <a:rPr lang="cs-CZ" altLang="cs-CZ" b="1" dirty="0" err="1"/>
              <a:t>Grammatik</a:t>
            </a:r>
            <a:r>
              <a:rPr lang="cs-CZ" altLang="cs-CZ" b="1" dirty="0"/>
              <a:t>, der </a:t>
            </a:r>
            <a:r>
              <a:rPr lang="cs-CZ" altLang="cs-CZ" b="1" dirty="0" err="1"/>
              <a:t>Satz</a:t>
            </a:r>
            <a:r>
              <a:rPr lang="cs-CZ" altLang="cs-CZ" b="1" dirty="0"/>
              <a:t>)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Zuwendung</a:t>
            </a:r>
            <a:r>
              <a:rPr lang="cs-CZ" altLang="cs-CZ" b="1" dirty="0"/>
              <a:t> </a:t>
            </a:r>
            <a:r>
              <a:rPr lang="cs-CZ" altLang="cs-CZ" b="1" dirty="0" err="1"/>
              <a:t>zum</a:t>
            </a:r>
            <a:r>
              <a:rPr lang="cs-CZ" altLang="cs-CZ" b="1" dirty="0"/>
              <a:t> Text </a:t>
            </a:r>
            <a:r>
              <a:rPr lang="de-DE" altLang="cs-CZ" b="1" dirty="0"/>
              <a:t>als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oberste</a:t>
            </a:r>
            <a:r>
              <a:rPr lang="cs-CZ" altLang="cs-CZ" b="1" dirty="0"/>
              <a:t> </a:t>
            </a:r>
            <a:r>
              <a:rPr lang="cs-CZ" altLang="cs-CZ" b="1" dirty="0" err="1"/>
              <a:t>Einheit</a:t>
            </a:r>
            <a:r>
              <a:rPr lang="cs-CZ" altLang="cs-CZ" b="1" dirty="0"/>
              <a:t> der </a:t>
            </a:r>
            <a:r>
              <a:rPr lang="cs-CZ" altLang="cs-CZ" b="1" dirty="0" err="1"/>
              <a:t>Sprache</a:t>
            </a:r>
            <a:r>
              <a:rPr lang="cs-CZ" altLang="cs-CZ" b="1" dirty="0"/>
              <a:t>- </a:t>
            </a:r>
            <a:r>
              <a:rPr lang="cs-CZ" altLang="cs-CZ" b="1" dirty="0" err="1"/>
              <a:t>Textbeschreibungsmodelle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Textgrammatik</a:t>
            </a:r>
            <a:r>
              <a:rPr lang="cs-CZ" altLang="cs-CZ" b="1" dirty="0"/>
              <a:t>                    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 2) </a:t>
            </a:r>
            <a:r>
              <a:rPr lang="cs-CZ" altLang="cs-CZ" b="1" dirty="0" err="1">
                <a:solidFill>
                  <a:srgbClr val="00B050"/>
                </a:solidFill>
              </a:rPr>
              <a:t>gesellschaftlich-historisch</a:t>
            </a:r>
            <a:r>
              <a:rPr lang="cs-CZ" altLang="cs-CZ" b="1" dirty="0">
                <a:solidFill>
                  <a:srgbClr val="00B050"/>
                </a:solidFill>
              </a:rPr>
              <a:t>: </a:t>
            </a:r>
            <a:r>
              <a:rPr lang="cs-CZ" altLang="cs-CZ" b="1" dirty="0" err="1"/>
              <a:t>mehr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Kommunikation</a:t>
            </a:r>
            <a:r>
              <a:rPr lang="cs-CZ" altLang="cs-CZ" b="1" dirty="0"/>
              <a:t> (</a:t>
            </a:r>
            <a:r>
              <a:rPr lang="cs-CZ" altLang="cs-CZ" b="1" dirty="0" err="1"/>
              <a:t>Sprachgebrauch</a:t>
            </a:r>
            <a:r>
              <a:rPr lang="cs-CZ" altLang="cs-CZ" b="1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Situation</a:t>
            </a:r>
            <a:r>
              <a:rPr lang="cs-CZ" altLang="cs-CZ" b="1" dirty="0"/>
              <a:t> der 60er </a:t>
            </a:r>
            <a:r>
              <a:rPr lang="cs-CZ" altLang="cs-CZ" b="1" dirty="0" err="1"/>
              <a:t>Jahre</a:t>
            </a:r>
            <a:r>
              <a:rPr lang="cs-CZ" altLang="cs-CZ" b="1" dirty="0"/>
              <a:t>: </a:t>
            </a:r>
            <a:r>
              <a:rPr lang="cs-CZ" altLang="cs-CZ" b="1" dirty="0" err="1"/>
              <a:t>Studentenbewegung</a:t>
            </a:r>
            <a:r>
              <a:rPr lang="cs-CZ" altLang="cs-CZ" b="1" dirty="0"/>
              <a:t>, </a:t>
            </a:r>
            <a:r>
              <a:rPr lang="cs-CZ" altLang="cs-CZ" b="1" dirty="0" err="1"/>
              <a:t>Hippies</a:t>
            </a:r>
            <a:r>
              <a:rPr lang="cs-CZ" altLang="cs-CZ" b="1" dirty="0"/>
              <a:t>, </a:t>
            </a:r>
            <a:r>
              <a:rPr lang="cs-CZ" altLang="cs-CZ" b="1" dirty="0" err="1"/>
              <a:t>sexuelle</a:t>
            </a:r>
            <a:r>
              <a:rPr lang="cs-CZ" altLang="cs-CZ" b="1" dirty="0"/>
              <a:t> </a:t>
            </a:r>
            <a:r>
              <a:rPr lang="cs-CZ" altLang="cs-CZ" b="1" dirty="0" err="1"/>
              <a:t>Revolution</a:t>
            </a:r>
            <a:r>
              <a:rPr lang="cs-CZ" altLang="cs-CZ" b="1" dirty="0"/>
              <a:t>, </a:t>
            </a:r>
            <a:r>
              <a:rPr lang="cs-CZ" altLang="cs-CZ" b="1" dirty="0" err="1"/>
              <a:t>politische</a:t>
            </a:r>
            <a:r>
              <a:rPr lang="cs-CZ" altLang="cs-CZ" b="1" dirty="0"/>
              <a:t> </a:t>
            </a:r>
            <a:r>
              <a:rPr lang="cs-CZ" altLang="cs-CZ" b="1" dirty="0" err="1"/>
              <a:t>Auflockerung</a:t>
            </a:r>
            <a:r>
              <a:rPr lang="cs-CZ" altLang="cs-CZ" b="1" dirty="0"/>
              <a:t>, </a:t>
            </a:r>
            <a:r>
              <a:rPr lang="cs-CZ" altLang="cs-CZ" b="1" dirty="0" err="1"/>
              <a:t>mehr</a:t>
            </a:r>
            <a:r>
              <a:rPr lang="cs-CZ" altLang="cs-CZ" b="1" dirty="0"/>
              <a:t> </a:t>
            </a:r>
            <a:r>
              <a:rPr lang="cs-CZ" altLang="cs-CZ" b="1" dirty="0" err="1"/>
              <a:t>Demokratie</a:t>
            </a:r>
            <a:r>
              <a:rPr lang="cs-CZ" altLang="cs-CZ" b="1" dirty="0"/>
              <a:t>, </a:t>
            </a:r>
            <a:r>
              <a:rPr lang="cs-CZ" altLang="cs-CZ" b="1" dirty="0" err="1"/>
              <a:t>neue</a:t>
            </a:r>
            <a:r>
              <a:rPr lang="cs-CZ" altLang="cs-CZ" b="1" dirty="0"/>
              <a:t> </a:t>
            </a:r>
            <a:r>
              <a:rPr lang="cs-CZ" altLang="cs-CZ" b="1" dirty="0" err="1"/>
              <a:t>Massenmedien</a:t>
            </a:r>
            <a:r>
              <a:rPr lang="cs-CZ" altLang="cs-CZ" b="1" dirty="0"/>
              <a:t>, </a:t>
            </a:r>
            <a:r>
              <a:rPr lang="cs-CZ" altLang="cs-CZ" b="1" dirty="0" err="1"/>
              <a:t>technische</a:t>
            </a:r>
            <a:r>
              <a:rPr lang="cs-CZ" altLang="cs-CZ" b="1" dirty="0"/>
              <a:t> </a:t>
            </a:r>
            <a:r>
              <a:rPr lang="cs-CZ" altLang="cs-CZ" b="1" dirty="0" err="1"/>
              <a:t>Errungenschaften</a:t>
            </a:r>
            <a:r>
              <a:rPr lang="cs-CZ" altLang="cs-CZ" b="1" dirty="0"/>
              <a:t>  (Satelit, </a:t>
            </a:r>
            <a:r>
              <a:rPr lang="cs-CZ" altLang="cs-CZ" b="1" dirty="0" err="1"/>
              <a:t>Computer</a:t>
            </a:r>
            <a:r>
              <a:rPr lang="cs-CZ" altLang="cs-CZ" b="1" dirty="0"/>
              <a:t>…)        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Kommunikationstheorie</a:t>
            </a:r>
            <a:r>
              <a:rPr lang="cs-CZ" altLang="cs-CZ" b="1" dirty="0"/>
              <a:t>, </a:t>
            </a:r>
            <a:r>
              <a:rPr lang="cs-CZ" altLang="cs-CZ" b="1" dirty="0" err="1">
                <a:solidFill>
                  <a:srgbClr val="000000"/>
                </a:solidFill>
              </a:rPr>
              <a:t>Pragmalinguistik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Soziolinguistik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Psycholinguistik</a:t>
            </a:r>
            <a:r>
              <a:rPr lang="cs-CZ" altLang="cs-CZ" b="1" dirty="0"/>
              <a:t> 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Vorläufer</a:t>
            </a:r>
            <a:r>
              <a:rPr lang="cs-CZ" altLang="cs-CZ" b="1" dirty="0"/>
              <a:t>: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, </a:t>
            </a:r>
            <a:r>
              <a:rPr lang="cs-CZ" altLang="cs-CZ" b="1" dirty="0" err="1"/>
              <a:t>Rhetorik</a:t>
            </a:r>
            <a:r>
              <a:rPr lang="cs-CZ" altLang="cs-CZ" b="1" dirty="0"/>
              <a:t>, </a:t>
            </a:r>
            <a:r>
              <a:rPr lang="cs-CZ" altLang="cs-CZ" b="1" dirty="0" err="1"/>
              <a:t>Thema-Rhema-Gliederung</a:t>
            </a:r>
            <a:endParaRPr lang="cs-CZ" altLang="cs-CZ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b="1" dirty="0"/>
              <a:t>                      </a:t>
            </a:r>
            <a:r>
              <a:rPr lang="cs-CZ" altLang="cs-CZ" b="1" dirty="0" err="1"/>
              <a:t>Sprechakttheorie</a:t>
            </a:r>
            <a:r>
              <a:rPr lang="cs-CZ" altLang="cs-CZ" dirty="0"/>
              <a:t> </a:t>
            </a:r>
            <a:r>
              <a:rPr lang="cs-CZ" altLang="cs-CZ" b="1" dirty="0"/>
              <a:t>(J. </a:t>
            </a:r>
            <a:r>
              <a:rPr lang="cs-CZ" altLang="cs-CZ" b="1" dirty="0" err="1"/>
              <a:t>Searle</a:t>
            </a:r>
            <a:r>
              <a:rPr lang="cs-CZ" altLang="cs-CZ" b="1" dirty="0"/>
              <a:t>/J. Austin)</a:t>
            </a:r>
          </a:p>
          <a:p>
            <a:endParaRPr lang="de-DE" altLang="cs-CZ" b="1" dirty="0">
              <a:solidFill>
                <a:srgbClr val="FF0000"/>
              </a:solidFill>
            </a:endParaRPr>
          </a:p>
          <a:p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317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01AC48-739B-4EBE-8286-23A0E9534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/>
              <a:t>2. </a:t>
            </a:r>
            <a:r>
              <a:rPr lang="cs-CZ" altLang="cs-CZ" b="1" dirty="0" err="1"/>
              <a:t>Textbegriff</a:t>
            </a:r>
            <a:r>
              <a:rPr lang="cs-CZ" altLang="cs-CZ" b="1" dirty="0"/>
              <a:t>, </a:t>
            </a:r>
            <a:r>
              <a:rPr lang="cs-CZ" altLang="cs-CZ" b="1" dirty="0" err="1"/>
              <a:t>Kriterien</a:t>
            </a:r>
            <a:r>
              <a:rPr lang="cs-CZ" altLang="cs-CZ" b="1" dirty="0"/>
              <a:t> der </a:t>
            </a:r>
            <a:r>
              <a:rPr lang="cs-CZ" altLang="cs-CZ" b="1" dirty="0" err="1"/>
              <a:t>Textualität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CDDA96-141C-4FB8-AB66-DA871C2EC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Text </a:t>
            </a:r>
            <a:r>
              <a:rPr lang="cs-CZ" altLang="cs-CZ" b="1" dirty="0"/>
              <a:t>– lat. </a:t>
            </a:r>
            <a:r>
              <a:rPr lang="cs-CZ" altLang="cs-CZ" b="1" dirty="0" err="1"/>
              <a:t>textus</a:t>
            </a:r>
            <a:r>
              <a:rPr lang="cs-CZ" altLang="cs-CZ" b="1" dirty="0"/>
              <a:t> – „</a:t>
            </a:r>
            <a:r>
              <a:rPr lang="cs-CZ" altLang="cs-CZ" b="1" dirty="0" err="1"/>
              <a:t>Gewebe</a:t>
            </a:r>
            <a:r>
              <a:rPr lang="cs-CZ" altLang="cs-CZ" b="1" dirty="0"/>
              <a:t>, </a:t>
            </a:r>
            <a:r>
              <a:rPr lang="cs-CZ" altLang="cs-CZ" b="1" dirty="0" err="1"/>
              <a:t>Geflecht</a:t>
            </a:r>
            <a:r>
              <a:rPr lang="cs-CZ" altLang="cs-CZ" b="1" dirty="0"/>
              <a:t>“</a:t>
            </a:r>
            <a:r>
              <a:rPr lang="de-DE" altLang="cs-CZ" b="1" dirty="0"/>
              <a:t>, </a:t>
            </a:r>
            <a:r>
              <a:rPr lang="cs-CZ" altLang="cs-CZ" b="1" dirty="0"/>
              <a:t> </a:t>
            </a:r>
            <a:r>
              <a:rPr lang="cs-CZ" altLang="cs-CZ" b="1" dirty="0" err="1"/>
              <a:t>texere</a:t>
            </a:r>
            <a:r>
              <a:rPr lang="cs-CZ" altLang="cs-CZ" b="1" dirty="0"/>
              <a:t> – „</a:t>
            </a:r>
            <a:r>
              <a:rPr lang="cs-CZ" altLang="cs-CZ" b="1" dirty="0" err="1"/>
              <a:t>weben</a:t>
            </a:r>
            <a:r>
              <a:rPr lang="cs-CZ" altLang="cs-CZ" b="1" dirty="0"/>
              <a:t>, </a:t>
            </a:r>
            <a:r>
              <a:rPr lang="cs-CZ" altLang="cs-CZ" b="1" dirty="0" err="1"/>
              <a:t>flechten</a:t>
            </a:r>
            <a:r>
              <a:rPr lang="cs-CZ" altLang="cs-CZ" b="1" dirty="0"/>
              <a:t>“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    in </a:t>
            </a:r>
            <a:r>
              <a:rPr lang="cs-CZ" altLang="cs-CZ" b="1" dirty="0" err="1"/>
              <a:t>vielen</a:t>
            </a:r>
            <a:r>
              <a:rPr lang="cs-CZ" altLang="cs-CZ" b="1" dirty="0"/>
              <a:t> </a:t>
            </a:r>
            <a:r>
              <a:rPr lang="cs-CZ" altLang="cs-CZ" b="1" dirty="0" err="1"/>
              <a:t>Lebens</a:t>
            </a:r>
            <a:r>
              <a:rPr lang="cs-CZ" altLang="cs-CZ" b="1" dirty="0"/>
              <a:t>-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Wissensbereichen</a:t>
            </a:r>
            <a:r>
              <a:rPr lang="de-DE" altLang="cs-CZ" b="1" dirty="0"/>
              <a:t> </a:t>
            </a:r>
            <a:r>
              <a:rPr lang="cs-CZ" altLang="cs-CZ" b="1" dirty="0" err="1"/>
              <a:t>außerhalb</a:t>
            </a:r>
            <a:r>
              <a:rPr lang="cs-CZ" altLang="cs-CZ" b="1" dirty="0"/>
              <a:t> der </a:t>
            </a:r>
            <a:r>
              <a:rPr lang="cs-CZ" altLang="cs-CZ" b="1" dirty="0" err="1"/>
              <a:t>Linguistik</a:t>
            </a:r>
            <a:r>
              <a:rPr lang="cs-CZ" altLang="cs-CZ" b="1" dirty="0"/>
              <a:t>:       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</a:t>
            </a:r>
            <a:r>
              <a:rPr lang="cs-CZ" altLang="cs-CZ" b="1" dirty="0" err="1"/>
              <a:t>Literaturwissenschaft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</a:t>
            </a:r>
            <a:r>
              <a:rPr lang="cs-CZ" altLang="cs-CZ" b="1" dirty="0" err="1"/>
              <a:t>Volkskunde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</a:t>
            </a:r>
            <a:r>
              <a:rPr lang="cs-CZ" altLang="cs-CZ" b="1" dirty="0" err="1"/>
              <a:t>Journalistik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</a:t>
            </a:r>
            <a:r>
              <a:rPr lang="cs-CZ" altLang="cs-CZ" b="1" dirty="0" err="1"/>
              <a:t>Theologie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</a:t>
            </a:r>
            <a:r>
              <a:rPr lang="cs-CZ" altLang="cs-CZ" b="1" dirty="0" err="1"/>
              <a:t>Rechtswesen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Psychologie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</a:t>
            </a:r>
            <a:r>
              <a:rPr lang="cs-CZ" altLang="cs-CZ" b="1" dirty="0" err="1"/>
              <a:t>Soziologie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Didaktik – </a:t>
            </a:r>
            <a:r>
              <a:rPr lang="cs-CZ" altLang="cs-CZ" b="1" dirty="0" err="1"/>
              <a:t>Pädagogik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Kunst (</a:t>
            </a:r>
            <a:r>
              <a:rPr lang="cs-CZ" altLang="cs-CZ" b="1" dirty="0" err="1"/>
              <a:t>Liedertexte</a:t>
            </a:r>
            <a:r>
              <a:rPr lang="cs-CZ" altLang="cs-CZ" b="1" dirty="0"/>
              <a:t>..)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278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A018D8-0E20-43BC-8B73-715B70275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/>
              <a:t>2. </a:t>
            </a:r>
            <a:r>
              <a:rPr lang="cs-CZ" altLang="cs-CZ" b="1" dirty="0" err="1"/>
              <a:t>Textbegriff</a:t>
            </a:r>
            <a:r>
              <a:rPr lang="cs-CZ" altLang="cs-CZ" b="1" dirty="0"/>
              <a:t>, </a:t>
            </a:r>
            <a:r>
              <a:rPr lang="cs-CZ" altLang="cs-CZ" b="1" dirty="0" err="1"/>
              <a:t>Kriterien</a:t>
            </a:r>
            <a:r>
              <a:rPr lang="cs-CZ" altLang="cs-CZ" b="1" dirty="0"/>
              <a:t> der </a:t>
            </a:r>
            <a:r>
              <a:rPr lang="cs-CZ" altLang="cs-CZ" b="1" dirty="0" err="1"/>
              <a:t>Textualität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21634E-1B3F-4BE0-AC95-4637A0E2A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linguistischer Textbegriff: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 err="1"/>
              <a:t>verschiedene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Textauffassungen</a:t>
            </a:r>
            <a:r>
              <a:rPr lang="cs-CZ" altLang="cs-CZ" sz="1800" b="1" dirty="0"/>
              <a:t> – </a:t>
            </a:r>
            <a:r>
              <a:rPr lang="cs-CZ" altLang="cs-CZ" sz="1800" b="1" dirty="0" err="1"/>
              <a:t>zusammenfassend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zwei</a:t>
            </a:r>
            <a:r>
              <a:rPr lang="cs-CZ" altLang="cs-CZ" sz="1800" b="1" dirty="0"/>
              <a:t>:</a:t>
            </a:r>
          </a:p>
          <a:p>
            <a:pPr>
              <a:lnSpc>
                <a:spcPct val="90000"/>
              </a:lnSpc>
            </a:pPr>
            <a:r>
              <a:rPr lang="de-DE" altLang="cs-CZ" sz="1800" b="1" dirty="0">
                <a:solidFill>
                  <a:srgbClr val="FF0000"/>
                </a:solidFill>
              </a:rPr>
              <a:t>1. </a:t>
            </a:r>
            <a:r>
              <a:rPr lang="cs-CZ" altLang="cs-CZ" sz="1800" b="1" dirty="0" err="1">
                <a:solidFill>
                  <a:srgbClr val="FF0000"/>
                </a:solidFill>
              </a:rPr>
              <a:t>systematisch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 err="1">
                <a:solidFill>
                  <a:srgbClr val="FF0000"/>
                </a:solidFill>
              </a:rPr>
              <a:t>orientierte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 err="1">
                <a:solidFill>
                  <a:srgbClr val="FF0000"/>
                </a:solidFill>
              </a:rPr>
              <a:t>Textlinguistik</a:t>
            </a:r>
            <a:r>
              <a:rPr lang="cs-CZ" altLang="cs-CZ" sz="1800" b="1" dirty="0">
                <a:solidFill>
                  <a:srgbClr val="FF0000"/>
                </a:solidFill>
              </a:rPr>
              <a:t> (</a:t>
            </a:r>
            <a:r>
              <a:rPr lang="cs-CZ" altLang="cs-CZ" sz="1800" b="1" dirty="0" err="1">
                <a:solidFill>
                  <a:srgbClr val="FF0000"/>
                </a:solidFill>
              </a:rPr>
              <a:t>transphrastische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 err="1">
                <a:solidFill>
                  <a:srgbClr val="FF0000"/>
                </a:solidFill>
              </a:rPr>
              <a:t>Textauffassung</a:t>
            </a:r>
            <a:r>
              <a:rPr lang="cs-CZ" altLang="cs-CZ" sz="1800" b="1" dirty="0">
                <a:solidFill>
                  <a:srgbClr val="FF0000"/>
                </a:solidFill>
              </a:rPr>
              <a:t>):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/>
              <a:t>„</a:t>
            </a:r>
            <a:r>
              <a:rPr lang="cs-CZ" altLang="cs-CZ" sz="1800" b="1" dirty="0" err="1"/>
              <a:t>Satz</a:t>
            </a:r>
            <a:r>
              <a:rPr lang="cs-CZ" altLang="cs-CZ" sz="1800" b="1" dirty="0"/>
              <a:t>“ – </a:t>
            </a:r>
            <a:r>
              <a:rPr lang="cs-CZ" altLang="cs-CZ" sz="1800" b="1" dirty="0" err="1"/>
              <a:t>nicht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mehr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oberste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Einheit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sondern</a:t>
            </a:r>
            <a:r>
              <a:rPr lang="cs-CZ" altLang="cs-CZ" sz="1800" b="1" dirty="0"/>
              <a:t> „Text“ – </a:t>
            </a:r>
            <a:r>
              <a:rPr lang="cs-CZ" altLang="cs-CZ" sz="1800" b="1" dirty="0" err="1"/>
              <a:t>das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primäre</a:t>
            </a:r>
            <a:r>
              <a:rPr lang="cs-CZ" altLang="cs-CZ" sz="1800" b="1" dirty="0"/>
              <a:t> SZ (Peter Hartmann)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/>
              <a:t> Text – </a:t>
            </a:r>
            <a:r>
              <a:rPr lang="cs-CZ" altLang="cs-CZ" sz="1800" b="1" dirty="0" err="1"/>
              <a:t>kohärente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Folge</a:t>
            </a:r>
            <a:r>
              <a:rPr lang="cs-CZ" altLang="cs-CZ" sz="1800" b="1" dirty="0"/>
              <a:t> von </a:t>
            </a:r>
            <a:r>
              <a:rPr lang="cs-CZ" altLang="cs-CZ" sz="1800" b="1" dirty="0" err="1"/>
              <a:t>Sätzen</a:t>
            </a:r>
            <a:endParaRPr lang="cs-CZ" alt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b="1" dirty="0" err="1"/>
              <a:t>Kohärenz</a:t>
            </a:r>
            <a:r>
              <a:rPr lang="cs-CZ" altLang="cs-CZ" sz="1800" b="1" dirty="0"/>
              <a:t> – </a:t>
            </a:r>
            <a:r>
              <a:rPr lang="cs-CZ" altLang="cs-CZ" sz="1800" b="1" dirty="0" err="1"/>
              <a:t>zentrale</a:t>
            </a:r>
            <a:r>
              <a:rPr lang="cs-CZ" altLang="cs-CZ" sz="1800" b="1" dirty="0"/>
              <a:t> Kategorie – </a:t>
            </a:r>
            <a:r>
              <a:rPr lang="cs-CZ" altLang="cs-CZ" sz="1800" b="1" dirty="0" err="1"/>
              <a:t>syntaktisch-semantische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Beziehungen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zwischen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sprachlichen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Elementen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Wörtern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Wortgruppen</a:t>
            </a:r>
            <a:r>
              <a:rPr lang="cs-CZ" altLang="cs-CZ" sz="1800" b="1" dirty="0"/>
              <a:t>) in</a:t>
            </a:r>
            <a:r>
              <a:rPr lang="de-DE" altLang="cs-CZ" b="1" dirty="0"/>
              <a:t> den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aufeinanderfolgenden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Sätzen</a:t>
            </a:r>
            <a:endParaRPr lang="cs-CZ" alt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b="1" dirty="0" err="1"/>
              <a:t>Thema</a:t>
            </a:r>
            <a:endParaRPr lang="cs-CZ" altLang="cs-CZ" sz="1800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5728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29F1BB-6CD3-4EC2-95C6-10A3497BA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linguistischer Textbegriff:</a:t>
            </a:r>
            <a:br>
              <a:rPr lang="de-DE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64559D-ECB0-4C50-B00E-30543A4F6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1800" b="1" dirty="0">
                <a:solidFill>
                  <a:srgbClr val="FF0000"/>
                </a:solidFill>
              </a:rPr>
              <a:t>2. </a:t>
            </a:r>
            <a:r>
              <a:rPr lang="cs-CZ" altLang="cs-CZ" sz="1800" b="1" dirty="0" err="1">
                <a:solidFill>
                  <a:srgbClr val="FF0000"/>
                </a:solidFill>
              </a:rPr>
              <a:t>kommunikationsorientierte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 err="1">
                <a:solidFill>
                  <a:srgbClr val="FF0000"/>
                </a:solidFill>
              </a:rPr>
              <a:t>Textauffassung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Anfang</a:t>
            </a:r>
            <a:r>
              <a:rPr lang="cs-CZ" altLang="cs-CZ" sz="1800" b="1" dirty="0"/>
              <a:t> der 70er </a:t>
            </a:r>
            <a:r>
              <a:rPr lang="cs-CZ" altLang="cs-CZ" sz="1800" b="1" dirty="0" err="1"/>
              <a:t>Jahre</a:t>
            </a:r>
            <a:r>
              <a:rPr lang="de-DE" altLang="cs-CZ" sz="1800" b="1" dirty="0"/>
              <a:t>:</a:t>
            </a:r>
          </a:p>
          <a:p>
            <a:r>
              <a:rPr lang="cs-CZ" altLang="cs-CZ" sz="1800" b="1" dirty="0"/>
              <a:t>Texte </a:t>
            </a:r>
            <a:r>
              <a:rPr lang="cs-CZ" altLang="cs-CZ" sz="1800" b="1" dirty="0" err="1"/>
              <a:t>immer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eingebettet</a:t>
            </a:r>
            <a:r>
              <a:rPr lang="cs-CZ" altLang="cs-CZ" sz="1800" b="1" dirty="0"/>
              <a:t> in </a:t>
            </a:r>
            <a:r>
              <a:rPr lang="cs-CZ" altLang="cs-CZ" sz="1800" b="1" dirty="0" err="1"/>
              <a:t>eine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kommunikative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Situation</a:t>
            </a:r>
            <a:r>
              <a:rPr lang="cs-CZ" altLang="cs-CZ" sz="1800" b="1" dirty="0"/>
              <a:t>, stehen </a:t>
            </a:r>
            <a:r>
              <a:rPr lang="cs-CZ" altLang="cs-CZ" sz="1800" b="1" dirty="0" err="1"/>
              <a:t>immer</a:t>
            </a:r>
            <a:r>
              <a:rPr lang="cs-CZ" altLang="cs-CZ" sz="1800" b="1" dirty="0"/>
              <a:t> in </a:t>
            </a:r>
            <a:r>
              <a:rPr lang="cs-CZ" altLang="cs-CZ" sz="1800" b="1" dirty="0" err="1"/>
              <a:t>einem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Koprozess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Kommunikationsmodell</a:t>
            </a:r>
            <a:r>
              <a:rPr lang="cs-CZ" altLang="cs-CZ" sz="1800" b="1" dirty="0"/>
              <a:t>)</a:t>
            </a:r>
          </a:p>
          <a:p>
            <a:r>
              <a:rPr lang="cs-CZ" altLang="cs-CZ" sz="1800" b="1" dirty="0"/>
              <a:t>Texte – </a:t>
            </a:r>
            <a:r>
              <a:rPr lang="cs-CZ" altLang="cs-CZ" sz="1800" b="1" dirty="0" err="1"/>
              <a:t>nicht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nur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kohärente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Satzfolge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sondern</a:t>
            </a:r>
            <a:r>
              <a:rPr lang="cs-CZ" altLang="cs-CZ" sz="1800" b="1" dirty="0"/>
              <a:t> </a:t>
            </a:r>
            <a:r>
              <a:rPr lang="cs-CZ" altLang="cs-CZ" sz="1800" b="1" dirty="0">
                <a:solidFill>
                  <a:srgbClr val="00B0F0"/>
                </a:solidFill>
              </a:rPr>
              <a:t>komplexe </a:t>
            </a:r>
            <a:r>
              <a:rPr lang="cs-CZ" altLang="cs-CZ" sz="1800" b="1" dirty="0" err="1">
                <a:solidFill>
                  <a:srgbClr val="00B0F0"/>
                </a:solidFill>
              </a:rPr>
              <a:t>sprachliche</a:t>
            </a:r>
            <a:r>
              <a:rPr lang="cs-CZ" altLang="cs-CZ" sz="1800" b="1" dirty="0">
                <a:solidFill>
                  <a:srgbClr val="00B0F0"/>
                </a:solidFill>
              </a:rPr>
              <a:t> </a:t>
            </a:r>
            <a:r>
              <a:rPr lang="cs-CZ" altLang="cs-CZ" sz="1800" b="1" dirty="0" err="1">
                <a:solidFill>
                  <a:srgbClr val="00B0F0"/>
                </a:solidFill>
              </a:rPr>
              <a:t>Handlungen</a:t>
            </a:r>
            <a:endParaRPr lang="cs-CZ" altLang="cs-CZ" sz="1800" b="1" dirty="0">
              <a:solidFill>
                <a:srgbClr val="00B0F0"/>
              </a:solidFill>
            </a:endParaRPr>
          </a:p>
          <a:p>
            <a:r>
              <a:rPr lang="cs-CZ" altLang="cs-CZ" sz="1800" b="1" dirty="0" err="1"/>
              <a:t>Zweck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Ziel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ko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Funktion</a:t>
            </a:r>
            <a:r>
              <a:rPr lang="cs-CZ" altLang="cs-CZ" sz="1800" b="1" dirty="0"/>
              <a:t> des </a:t>
            </a:r>
            <a:r>
              <a:rPr lang="cs-CZ" altLang="cs-CZ" sz="1800" b="1" dirty="0" err="1"/>
              <a:t>Textes</a:t>
            </a:r>
            <a:endParaRPr lang="cs-CZ" altLang="cs-CZ" sz="1800" b="1" dirty="0"/>
          </a:p>
          <a:p>
            <a:r>
              <a:rPr lang="cs-CZ" altLang="cs-CZ" sz="1800" b="1" dirty="0" err="1"/>
              <a:t>Handlungscharakter</a:t>
            </a:r>
            <a:r>
              <a:rPr lang="cs-CZ" altLang="cs-CZ" sz="1800" b="1" dirty="0"/>
              <a:t> – </a:t>
            </a:r>
            <a:r>
              <a:rPr lang="cs-CZ" altLang="cs-CZ" sz="1800" b="1" dirty="0" err="1"/>
              <a:t>Information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Appell</a:t>
            </a:r>
            <a:r>
              <a:rPr lang="cs-CZ" altLang="cs-CZ" sz="1800" b="1" dirty="0"/>
              <a:t>,</a:t>
            </a:r>
            <a:r>
              <a:rPr lang="de-DE" altLang="cs-CZ" sz="1800" b="1" dirty="0"/>
              <a:t> </a:t>
            </a:r>
            <a:r>
              <a:rPr lang="cs-CZ" altLang="cs-CZ" sz="1800" b="1" dirty="0" err="1"/>
              <a:t>Wunsch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Warnung</a:t>
            </a:r>
            <a:r>
              <a:rPr lang="cs-CZ" altLang="cs-CZ" sz="1800" b="1" dirty="0"/>
              <a:t>,                              </a:t>
            </a:r>
            <a:r>
              <a:rPr lang="cs-CZ" altLang="cs-CZ" sz="1800" b="1" dirty="0" err="1"/>
              <a:t>Befehl</a:t>
            </a:r>
            <a:r>
              <a:rPr lang="cs-CZ" altLang="cs-CZ" sz="1800" b="1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995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BDE9C6-9CE8-44F0-B703-3FB15A05A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Integrativer</a:t>
            </a:r>
            <a:r>
              <a:rPr lang="cs-CZ" altLang="cs-CZ" b="1" dirty="0"/>
              <a:t> </a:t>
            </a:r>
            <a:r>
              <a:rPr lang="cs-CZ" altLang="cs-CZ" b="1" dirty="0" err="1"/>
              <a:t>Textbegriff</a:t>
            </a:r>
            <a:r>
              <a:rPr lang="cs-CZ" altLang="cs-CZ" b="1" dirty="0"/>
              <a:t>:</a:t>
            </a:r>
            <a:r>
              <a:rPr lang="cs-CZ" altLang="cs-CZ" dirty="0"/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43C16D-F1B8-470B-AA3F-EE820B103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beide</a:t>
            </a:r>
            <a:r>
              <a:rPr lang="cs-CZ" altLang="cs-CZ" b="1" dirty="0"/>
              <a:t> </a:t>
            </a:r>
            <a:r>
              <a:rPr lang="cs-CZ" altLang="cs-CZ" b="1" dirty="0" err="1"/>
              <a:t>Textauffassungen</a:t>
            </a:r>
            <a:r>
              <a:rPr lang="cs-CZ" altLang="cs-CZ" b="1" dirty="0"/>
              <a:t> </a:t>
            </a:r>
            <a:r>
              <a:rPr lang="cs-CZ" altLang="cs-CZ" b="1" dirty="0" err="1"/>
              <a:t>komplementär</a:t>
            </a:r>
            <a:endParaRPr lang="cs-CZ" altLang="cs-CZ" b="1" dirty="0"/>
          </a:p>
          <a:p>
            <a:r>
              <a:rPr lang="cs-CZ" altLang="cs-CZ" b="1" dirty="0"/>
              <a:t>Text – </a:t>
            </a:r>
            <a:r>
              <a:rPr lang="cs-CZ" altLang="cs-CZ" b="1" dirty="0" err="1"/>
              <a:t>sprachlich-strukturelle</a:t>
            </a:r>
            <a:r>
              <a:rPr lang="cs-CZ" altLang="cs-CZ" b="1" dirty="0"/>
              <a:t> + </a:t>
            </a:r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Einheit</a:t>
            </a:r>
            <a:endParaRPr lang="cs-CZ" altLang="cs-CZ" b="1" dirty="0"/>
          </a:p>
          <a:p>
            <a:r>
              <a:rPr lang="de-DE" altLang="cs-CZ" b="1" dirty="0"/>
              <a:t>„Ein </a:t>
            </a:r>
            <a:r>
              <a:rPr lang="cs-CZ" altLang="cs-CZ" b="1" u="sng" dirty="0"/>
              <a:t>Text</a:t>
            </a:r>
            <a:r>
              <a:rPr lang="cs-CZ" altLang="cs-CZ" b="1" dirty="0"/>
              <a:t> </a:t>
            </a:r>
            <a:r>
              <a:rPr lang="de-DE" altLang="cs-CZ" b="1" dirty="0"/>
              <a:t>ist als </a:t>
            </a:r>
            <a:r>
              <a:rPr lang="cs-CZ" altLang="cs-CZ" b="1" dirty="0" err="1"/>
              <a:t>eine</a:t>
            </a:r>
            <a:r>
              <a:rPr lang="de-DE" altLang="cs-CZ" b="1" dirty="0"/>
              <a:t> sprachliche und zugleich kommunikative Einheit zu betrachten, d.h. eine</a:t>
            </a:r>
            <a:r>
              <a:rPr lang="cs-CZ" altLang="cs-CZ" b="1" dirty="0"/>
              <a:t> </a:t>
            </a:r>
            <a:r>
              <a:rPr lang="cs-CZ" altLang="cs-CZ" b="1" dirty="0" err="1"/>
              <a:t>begrenzte</a:t>
            </a:r>
            <a:r>
              <a:rPr lang="de-DE" altLang="cs-CZ" b="1" dirty="0"/>
              <a:t>, grammatisch und thematisch zusammenhängende (kohärente)</a:t>
            </a:r>
            <a:r>
              <a:rPr lang="cs-CZ" altLang="cs-CZ" b="1" dirty="0"/>
              <a:t> </a:t>
            </a:r>
            <a:r>
              <a:rPr lang="cs-CZ" altLang="cs-CZ" b="1" dirty="0" err="1"/>
              <a:t>Folge</a:t>
            </a:r>
            <a:r>
              <a:rPr lang="cs-CZ" altLang="cs-CZ" b="1" dirty="0"/>
              <a:t> von </a:t>
            </a:r>
            <a:r>
              <a:rPr lang="de-DE" altLang="cs-CZ" b="1" dirty="0"/>
              <a:t>sprachlichen </a:t>
            </a:r>
            <a:r>
              <a:rPr lang="cs-CZ" altLang="cs-CZ" b="1" dirty="0"/>
              <a:t>Z</a:t>
            </a:r>
            <a:r>
              <a:rPr lang="de-DE" altLang="cs-CZ" b="1" dirty="0"/>
              <a:t>eichen</a:t>
            </a:r>
            <a:r>
              <a:rPr lang="cs-CZ" altLang="cs-CZ" b="1" dirty="0"/>
              <a:t>,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als</a:t>
            </a:r>
            <a:r>
              <a:rPr lang="cs-CZ" altLang="cs-CZ" b="1" dirty="0"/>
              <a:t> </a:t>
            </a:r>
            <a:r>
              <a:rPr lang="de-DE" altLang="cs-CZ" b="1" dirty="0"/>
              <a:t>solche </a:t>
            </a:r>
            <a:r>
              <a:rPr lang="cs-CZ" altLang="cs-CZ" b="1" dirty="0" err="1"/>
              <a:t>eine</a:t>
            </a:r>
            <a:r>
              <a:rPr lang="cs-CZ" altLang="cs-CZ" b="1" dirty="0"/>
              <a:t> </a:t>
            </a:r>
            <a:r>
              <a:rPr lang="cs-CZ" altLang="cs-CZ" b="1" dirty="0" err="1"/>
              <a:t>erkennbare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Funktion</a:t>
            </a:r>
            <a:r>
              <a:rPr lang="de-DE" altLang="cs-CZ" b="1" dirty="0"/>
              <a:t> (Textfunktion)</a:t>
            </a:r>
            <a:r>
              <a:rPr lang="cs-CZ" altLang="cs-CZ" b="1" dirty="0"/>
              <a:t> </a:t>
            </a:r>
            <a:r>
              <a:rPr lang="de-DE" altLang="cs-CZ" b="1" dirty="0"/>
              <a:t>realisiert</a:t>
            </a:r>
            <a:r>
              <a:rPr lang="cs-CZ" altLang="cs-CZ" b="1" dirty="0"/>
              <a:t>.</a:t>
            </a:r>
            <a:r>
              <a:rPr lang="de-DE" altLang="cs-CZ" b="1" dirty="0"/>
              <a:t>“</a:t>
            </a:r>
            <a:r>
              <a:rPr lang="cs-CZ" altLang="cs-CZ" b="1" dirty="0"/>
              <a:t> (Klaus </a:t>
            </a:r>
            <a:r>
              <a:rPr lang="cs-CZ" altLang="cs-CZ" b="1" dirty="0" err="1"/>
              <a:t>Brinker</a:t>
            </a:r>
            <a:r>
              <a:rPr lang="de-DE" altLang="cs-CZ" b="1" dirty="0"/>
              <a:t> 2010, S. 19-20</a:t>
            </a:r>
            <a:r>
              <a:rPr lang="cs-CZ" altLang="cs-CZ" b="1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3644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2097</Words>
  <Application>Microsoft Office PowerPoint</Application>
  <PresentationFormat>Širokoúhlá obrazovka</PresentationFormat>
  <Paragraphs>218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Trebuchet MS</vt:lpstr>
      <vt:lpstr>Wingdings 3</vt:lpstr>
      <vt:lpstr>Fazeta</vt:lpstr>
      <vt:lpstr>Methoden der Text(sorten)analyse</vt:lpstr>
      <vt:lpstr>Schwerpunkte:</vt:lpstr>
      <vt:lpstr>Fachliteratur</vt:lpstr>
      <vt:lpstr>1. Einleitung: Was ist und was will die Textlinguistik? </vt:lpstr>
      <vt:lpstr>1. Einleitung: Was ist und was will die Textlinguistik? </vt:lpstr>
      <vt:lpstr>2. Textbegriff, Kriterien der Textualität</vt:lpstr>
      <vt:lpstr>2. Textbegriff, Kriterien der Textualität</vt:lpstr>
      <vt:lpstr>linguistischer Textbegriff: </vt:lpstr>
      <vt:lpstr>Integrativer Textbegriff: </vt:lpstr>
      <vt:lpstr>3. Kriterien der Textualität (nach de Beaugrande/Dressler 1981)</vt:lpstr>
      <vt:lpstr>3. Kriterien der Textualität</vt:lpstr>
      <vt:lpstr>Beispieltext: Werde Mitglied!</vt:lpstr>
      <vt:lpstr>4. Analyse der Textstruktur</vt:lpstr>
      <vt:lpstr>4. Analyse der Textstruktur</vt:lpstr>
      <vt:lpstr>Kohäsion</vt:lpstr>
      <vt:lpstr>Kohärenz</vt:lpstr>
      <vt:lpstr>Kohärenz</vt:lpstr>
      <vt:lpstr>Thema und thematische Progression</vt:lpstr>
      <vt:lpstr>Grundformen thematischer Entfaltung (Stilverfahren)</vt:lpstr>
      <vt:lpstr>Funktion</vt:lpstr>
      <vt:lpstr>Textfunktionen</vt:lpstr>
      <vt:lpstr>Intergrative Textanalyse </vt:lpstr>
      <vt:lpstr>Integrative Textanalyse</vt:lpstr>
      <vt:lpstr>Integrative Textanalyse</vt:lpstr>
      <vt:lpstr>Integrative Textanalyse</vt:lpstr>
      <vt:lpstr>Integrative Textanalyse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Methoden der Text(sorten)analyse</dc:title>
  <dc:creator>Jiřina Malá</dc:creator>
  <cp:lastModifiedBy>Jiřina Malá</cp:lastModifiedBy>
  <cp:revision>10</cp:revision>
  <dcterms:created xsi:type="dcterms:W3CDTF">2021-09-16T10:42:15Z</dcterms:created>
  <dcterms:modified xsi:type="dcterms:W3CDTF">2024-11-13T11:54:45Z</dcterms:modified>
</cp:coreProperties>
</file>