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33" autoAdjust="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1F6E82-E4FE-4DF5-90BE-341CFE4019A3}" type="datetime1">
              <a:rPr lang="cs-CZ" smtClean="0"/>
              <a:t>09.12.2024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F60672-C8C4-4DCF-B877-02C0D340BCEB}" type="datetime1">
              <a:rPr lang="cs-CZ" smtClean="0"/>
              <a:t>09.12.2024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757A148-3510-4E72-9938-6FB6C73F01AC}" type="datetime1">
              <a:rPr lang="cs-CZ" smtClean="0"/>
              <a:t>09.12.2024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6C2A9-410E-448A-954E-0040863DDA94}" type="datetime1">
              <a:rPr lang="cs-CZ" smtClean="0"/>
              <a:t>09.12.2024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86496-C224-4F0F-BC29-D327824892BA}" type="datetime1">
              <a:rPr lang="cs-CZ" smtClean="0"/>
              <a:t>09.12.2024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271FC348-A95B-4D9B-BC81-C3F6E322B261}" type="datetime1">
              <a:rPr lang="cs-CZ" smtClean="0"/>
              <a:t>09.12.2024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BDC50C-9840-4518-A15D-DE61D385DE31}" type="datetime1">
              <a:rPr lang="cs-CZ" smtClean="0"/>
              <a:t>09.12.2024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BF9D8-50CB-422B-BC87-9B56A47F9A28}" type="datetime1">
              <a:rPr lang="cs-CZ" smtClean="0"/>
              <a:t>09.12.2024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B211D-397E-49F0-987A-37031B73686F}" type="datetime1">
              <a:rPr lang="cs-CZ" smtClean="0"/>
              <a:t>09.12.2024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34C11A-E9E6-4EAB-A5B4-F531E006532C}" type="datetime1">
              <a:rPr lang="cs-CZ" smtClean="0"/>
              <a:t>09.12.2024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99B5957E-EBD5-4B87-9533-1B323153FD8F}" type="datetime1">
              <a:rPr lang="cs-CZ" smtClean="0"/>
              <a:t>09.12.2024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F885618-289D-4BD4-B88D-CDA7C867FA3E}" type="datetime1">
              <a:rPr lang="cs-CZ" smtClean="0"/>
              <a:t>09.12.2024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016DE02-4111-4D63-947B-220D0222A625}" type="datetime1">
              <a:rPr lang="cs-CZ" smtClean="0"/>
              <a:t>09.12.2024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Kenwood_(Elektronik)" TargetMode="External"/><Relationship Id="rId3" Type="http://schemas.openxmlformats.org/officeDocument/2006/relationships/hyperlink" Target="https://de.wikipedia.org/wiki/Jargon" TargetMode="External"/><Relationship Id="rId7" Type="http://schemas.openxmlformats.org/officeDocument/2006/relationships/hyperlink" Target="https://de.wikipedia.org/wiki/Spoiler_(Fahrzeug)" TargetMode="External"/><Relationship Id="rId2" Type="http://schemas.openxmlformats.org/officeDocument/2006/relationships/hyperlink" Target="https://de.wikipedia.org/wiki/Ruhrpo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Fahrzeugtuning" TargetMode="External"/><Relationship Id="rId11" Type="http://schemas.openxmlformats.org/officeDocument/2006/relationships/hyperlink" Target="https://de.wikipedia.org/wiki/Golf_GTI" TargetMode="External"/><Relationship Id="rId5" Type="http://schemas.openxmlformats.org/officeDocument/2006/relationships/hyperlink" Target="https://de.wikipedia.org/wiki/Vokuhila" TargetMode="External"/><Relationship Id="rId10" Type="http://schemas.openxmlformats.org/officeDocument/2006/relationships/hyperlink" Target="https://de.wikipedia.org/wiki/Ficken" TargetMode="External"/><Relationship Id="rId4" Type="http://schemas.openxmlformats.org/officeDocument/2006/relationships/hyperlink" Target="https://de.wikipedia.org/wiki/Cowboystiefel" TargetMode="External"/><Relationship Id="rId9" Type="http://schemas.openxmlformats.org/officeDocument/2006/relationships/hyperlink" Target="https://de.wikipedia.org/wiki/Interjekt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Obdélník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Obdélník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cs" sz="4400" dirty="0">
                <a:solidFill>
                  <a:schemeClr val="tx1"/>
                </a:solidFill>
              </a:rPr>
              <a:t>Textsorten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/>
                </a:solidFill>
              </a:rPr>
              <a:t>Textsorten-Analyse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1B162-786E-41D4-8370-1DF96BF0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Orientierungstexte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A657F-30A0-4C7E-9327-F062A8CEA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/>
              <a:t>touristisch interessante, besonders attraktive, ungewöhnliche Reiseziele</a:t>
            </a:r>
            <a:r>
              <a:rPr lang="de-DE" altLang="cs-CZ" sz="2000" b="1" dirty="0">
                <a:solidFill>
                  <a:srgbClr val="00B0F0"/>
                </a:solidFill>
              </a:rPr>
              <a:t> positiv </a:t>
            </a:r>
            <a:r>
              <a:rPr lang="de-DE" altLang="cs-CZ" sz="2000" b="1" dirty="0"/>
              <a:t>dargestellt</a:t>
            </a:r>
          </a:p>
          <a:p>
            <a:r>
              <a:rPr lang="de-DE" altLang="cs-CZ" sz="2000" b="1" i="1" dirty="0">
                <a:solidFill>
                  <a:srgbClr val="FF0000"/>
                </a:solidFill>
              </a:rPr>
              <a:t>Die Wiege der Menschheit. Das Land am Kap</a:t>
            </a:r>
            <a:r>
              <a:rPr lang="cs-CZ" altLang="cs-CZ" sz="2000" b="1" i="1" dirty="0">
                <a:solidFill>
                  <a:srgbClr val="FF0000"/>
                </a:solidFill>
              </a:rPr>
              <a:t>.</a:t>
            </a:r>
            <a:endParaRPr lang="de-DE" altLang="cs-CZ" sz="2000" b="1" i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Textstruktur:</a:t>
            </a:r>
          </a:p>
          <a:p>
            <a:r>
              <a:rPr lang="de-DE" altLang="cs-CZ" sz="2000" b="1" dirty="0"/>
              <a:t>Überschrift: individuelles Image (positiv)</a:t>
            </a:r>
          </a:p>
          <a:p>
            <a:r>
              <a:rPr lang="de-DE" altLang="cs-CZ" sz="2000" b="1" dirty="0"/>
              <a:t>Text: überblicksartig die touristischen Attraktionen hervorgehoben</a:t>
            </a:r>
          </a:p>
          <a:p>
            <a:r>
              <a:rPr lang="de-DE" altLang="cs-CZ" sz="2000" b="1" dirty="0"/>
              <a:t>auch soziale Probleme: </a:t>
            </a:r>
            <a:r>
              <a:rPr lang="de-DE" altLang="cs-CZ" sz="2000" b="1" i="1" dirty="0"/>
              <a:t>Sonnen- und Schattenseite</a:t>
            </a:r>
          </a:p>
          <a:p>
            <a:r>
              <a:rPr lang="de-DE" altLang="cs-CZ" sz="2000" b="1" dirty="0"/>
              <a:t>Attributhäufung: </a:t>
            </a:r>
            <a:r>
              <a:rPr lang="de-DE" altLang="cs-CZ" sz="2000" b="1" i="1" dirty="0"/>
              <a:t>eine der schönsten Städte der Welt,</a:t>
            </a:r>
          </a:p>
          <a:p>
            <a:r>
              <a:rPr lang="de-DE" altLang="cs-CZ" sz="2000" b="1" i="1" dirty="0"/>
              <a:t>geniale und aufregende Mischung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2C3892-347C-4B51-AC2A-0D5AEB48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D8FEC-688E-457C-992C-746881F7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Ratgebertexte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471CD-8AFC-4BFA-8359-7B3A09B85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auf realistische Weise instruktiv und beratend</a:t>
            </a:r>
          </a:p>
          <a:p>
            <a:r>
              <a:rPr lang="de-DE" altLang="cs-CZ" sz="2000" b="1" dirty="0"/>
              <a:t>Hilfestellung bei der Reiseplanung und der Reise selbst</a:t>
            </a:r>
          </a:p>
          <a:p>
            <a:r>
              <a:rPr lang="de-DE" altLang="cs-CZ" sz="2000" b="1" dirty="0"/>
              <a:t>anders als bei anderen Beratungstexten (Kummerkasten) und ähnlich den instruktiven Texten – Leser mit der wichtigsten praktisch relevanten Information versorgen</a:t>
            </a:r>
            <a:endParaRPr lang="cs-CZ" altLang="cs-CZ" sz="2000" b="1" dirty="0"/>
          </a:p>
          <a:p>
            <a:r>
              <a:rPr lang="de-DE" altLang="cs-CZ" sz="2000" b="1" dirty="0"/>
              <a:t>häufig auftretende Fragen und Problemstellungen antizipieren und Lösungsvorschläge und Handlungspläne bereitstellen</a:t>
            </a:r>
          </a:p>
          <a:p>
            <a:r>
              <a:rPr lang="de-DE" altLang="cs-CZ" sz="2000" b="1" i="1" dirty="0"/>
              <a:t>Diebstahl (Mexiko)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F0E58-7F1D-4CE2-A35D-DE4D3C27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99B7B-ECB5-4386-A431-39EAC26B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Besichtigungstexte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08EEC-F8A0-4425-B445-E592030A7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genauere Beschreibung touristischer Ziele verschiedenster Art: </a:t>
            </a:r>
            <a:endParaRPr lang="cs-CZ" altLang="cs-CZ" sz="2000" b="1" dirty="0"/>
          </a:p>
          <a:p>
            <a:r>
              <a:rPr lang="de-DE" altLang="cs-CZ" sz="2000" b="1" dirty="0"/>
              <a:t>Weg- und Routenbeschreibungen, </a:t>
            </a:r>
            <a:endParaRPr lang="cs-CZ" altLang="cs-CZ" sz="2000" b="1" dirty="0"/>
          </a:p>
          <a:p>
            <a:r>
              <a:rPr lang="de-DE" altLang="cs-CZ" sz="2000" b="1" dirty="0"/>
              <a:t>Beschreibungen von bestimmten Objekten (Gebäude, Museen, Kirchen, Burgen und Schlösser) sowie Landschaften und Naturereignissen</a:t>
            </a:r>
          </a:p>
          <a:p>
            <a:r>
              <a:rPr lang="de-DE" altLang="cs-CZ" sz="2000" b="1" dirty="0"/>
              <a:t>Mischung von konstatierend-</a:t>
            </a:r>
            <a:r>
              <a:rPr lang="de-DE" altLang="cs-CZ" sz="2000" b="1" dirty="0" err="1"/>
              <a:t>assertierender</a:t>
            </a:r>
            <a:r>
              <a:rPr lang="de-DE" altLang="cs-CZ" sz="2000" b="1" dirty="0"/>
              <a:t> und latent instruktiver Funktion</a:t>
            </a:r>
          </a:p>
          <a:p>
            <a:r>
              <a:rPr lang="de-DE" altLang="cs-CZ" sz="2000" b="1" dirty="0"/>
              <a:t>Detailliertheit, längere Einschübe (narrativ)</a:t>
            </a:r>
          </a:p>
          <a:p>
            <a:r>
              <a:rPr lang="de-DE" altLang="cs-CZ" sz="2000" b="1" dirty="0"/>
              <a:t>Namen, Zahlen, räumliche Relationierung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440E1-CCF9-4D9D-8425-3E480E7B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DF454-A224-4DAB-87E5-0A50666E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Hintergrundtexte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73FF07-ED2B-4335-862A-80CD0714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b="1" dirty="0"/>
              <a:t>Hintergrundwissen geschichtlicher, kultureller, anthropologisch-gesellschaftlicher, geographischer, wirtschaftlicher oder politischer Natur</a:t>
            </a:r>
          </a:p>
          <a:p>
            <a:r>
              <a:rPr lang="de-DE" altLang="cs-CZ" sz="2400" b="1" dirty="0"/>
              <a:t>Ähnlichkeit mit Lehrbuchtexten, journalistischen, populärwissenschaftlichen oder enzyklopädischen Texten</a:t>
            </a:r>
            <a:endParaRPr lang="cs-CZ" altLang="cs-CZ" sz="24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CDA02A-6B98-4085-A94D-71761128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D2D2F-436E-4543-9224-0E14D6DF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4000" b="1" dirty="0" err="1">
                <a:solidFill>
                  <a:srgbClr val="FF0000"/>
                </a:solidFill>
              </a:rPr>
              <a:t>Texsortenspezifische</a:t>
            </a:r>
            <a:r>
              <a:rPr lang="de-DE" altLang="cs-CZ" sz="4000" b="1" dirty="0">
                <a:solidFill>
                  <a:srgbClr val="FF0000"/>
                </a:solidFill>
              </a:rPr>
              <a:t> sprachliche Merkmale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CFAB4-E797-4D16-B6D2-A45113964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de-DE" sz="1600" b="1" dirty="0"/>
              <a:t>Attribute und Appositionen: </a:t>
            </a:r>
          </a:p>
          <a:p>
            <a:pPr>
              <a:defRPr/>
            </a:pPr>
            <a:r>
              <a:rPr lang="de-DE" sz="1600" b="1" i="1" dirty="0"/>
              <a:t>das</a:t>
            </a:r>
            <a:r>
              <a:rPr lang="de-DE" sz="1600" b="1" i="1" dirty="0">
                <a:solidFill>
                  <a:srgbClr val="00B050"/>
                </a:solidFill>
              </a:rPr>
              <a:t> koloniale </a:t>
            </a:r>
            <a:r>
              <a:rPr lang="de-DE" sz="1600" b="1" i="1" dirty="0"/>
              <a:t>Zentrum von Mexico City</a:t>
            </a:r>
          </a:p>
          <a:p>
            <a:pPr>
              <a:defRPr/>
            </a:pPr>
            <a:r>
              <a:rPr lang="de-DE" sz="1600" b="1" i="1" dirty="0"/>
              <a:t>über Kapstadt, der </a:t>
            </a:r>
            <a:r>
              <a:rPr lang="de-DE" sz="1600" b="1" i="1" dirty="0">
                <a:solidFill>
                  <a:srgbClr val="00B050"/>
                </a:solidFill>
              </a:rPr>
              <a:t>ältesten</a:t>
            </a:r>
            <a:r>
              <a:rPr lang="de-DE" sz="1600" b="1" i="1" dirty="0"/>
              <a:t> Siedlung Afrikas</a:t>
            </a:r>
          </a:p>
          <a:p>
            <a:pPr>
              <a:defRPr/>
            </a:pPr>
            <a:r>
              <a:rPr lang="de-DE" sz="1600" b="1" dirty="0"/>
              <a:t>erweiterte Attribute und  Relativsätze:</a:t>
            </a:r>
          </a:p>
          <a:p>
            <a:pPr>
              <a:defRPr/>
            </a:pPr>
            <a:r>
              <a:rPr lang="de-DE" sz="1600" b="1" i="1" dirty="0"/>
              <a:t>Die Goldene Stube, </a:t>
            </a:r>
            <a:r>
              <a:rPr lang="de-DE" sz="1600" b="1" i="1" dirty="0">
                <a:solidFill>
                  <a:srgbClr val="00B050"/>
                </a:solidFill>
              </a:rPr>
              <a:t>deren Wände und Wappendecke mit gotischem Rankenwerk und Blattgold überzogen sind.</a:t>
            </a:r>
          </a:p>
          <a:p>
            <a:pPr>
              <a:defRPr/>
            </a:pPr>
            <a:r>
              <a:rPr lang="de-DE" sz="1600" b="1" dirty="0"/>
              <a:t>postnukleare Attribute:</a:t>
            </a:r>
          </a:p>
          <a:p>
            <a:pPr>
              <a:defRPr/>
            </a:pPr>
            <a:r>
              <a:rPr lang="de-DE" sz="1600" b="1" dirty="0"/>
              <a:t>das klassizistische Bauwerk, </a:t>
            </a:r>
            <a:r>
              <a:rPr lang="de-DE" sz="1600" b="1" i="1" dirty="0">
                <a:solidFill>
                  <a:srgbClr val="00B050"/>
                </a:solidFill>
              </a:rPr>
              <a:t>das erste seiner Art in Berlin</a:t>
            </a:r>
            <a:r>
              <a:rPr lang="de-DE" sz="1600" b="1" dirty="0"/>
              <a:t>…</a:t>
            </a:r>
          </a:p>
          <a:p>
            <a:pPr>
              <a:defRPr/>
            </a:pPr>
            <a:r>
              <a:rPr lang="de-DE" sz="1600" b="1" dirty="0"/>
              <a:t>Superlative und andere Mittel der Argumentation:</a:t>
            </a:r>
          </a:p>
          <a:p>
            <a:pPr>
              <a:defRPr/>
            </a:pPr>
            <a:r>
              <a:rPr lang="de-DE" sz="1600" b="1" dirty="0"/>
              <a:t>Koloniales Kleinod, sicher </a:t>
            </a:r>
            <a:r>
              <a:rPr lang="de-DE" sz="1600" b="1" dirty="0">
                <a:solidFill>
                  <a:srgbClr val="00B050"/>
                </a:solidFill>
              </a:rPr>
              <a:t>eine der schönsten Städte Mexikos</a:t>
            </a:r>
          </a:p>
          <a:p>
            <a:pPr>
              <a:defRPr/>
            </a:pPr>
            <a:r>
              <a:rPr lang="de-DE" sz="1600" b="1" dirty="0"/>
              <a:t>Prädikativkonstruktionen:</a:t>
            </a:r>
          </a:p>
          <a:p>
            <a:pPr>
              <a:defRPr/>
            </a:pPr>
            <a:r>
              <a:rPr lang="de-DE" sz="1600" b="1" dirty="0">
                <a:solidFill>
                  <a:srgbClr val="00B050"/>
                </a:solidFill>
              </a:rPr>
              <a:t>Beeindruckend </a:t>
            </a:r>
            <a:r>
              <a:rPr lang="de-DE" sz="1600" b="1" dirty="0"/>
              <a:t>sind auch die mächtigen Bronzeportale…</a:t>
            </a:r>
          </a:p>
          <a:p>
            <a:pPr>
              <a:defRPr/>
            </a:pPr>
            <a:r>
              <a:rPr lang="de-DE" sz="1600" b="1" dirty="0"/>
              <a:t>Lokal- und </a:t>
            </a:r>
            <a:r>
              <a:rPr lang="de-DE" sz="1600" b="1" dirty="0" err="1"/>
              <a:t>Direktionaladverbiale</a:t>
            </a:r>
            <a:r>
              <a:rPr lang="de-DE" sz="1600" b="1" dirty="0"/>
              <a:t>:</a:t>
            </a:r>
          </a:p>
          <a:p>
            <a:pPr>
              <a:defRPr/>
            </a:pPr>
            <a:r>
              <a:rPr lang="de-DE" sz="1600" b="1" dirty="0"/>
              <a:t>… </a:t>
            </a:r>
            <a:r>
              <a:rPr lang="de-DE" sz="1600" b="1" i="1" dirty="0">
                <a:solidFill>
                  <a:srgbClr val="00B050"/>
                </a:solidFill>
              </a:rPr>
              <a:t>liegt am Osthang der Zwickauer Mulde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DBCDE6-A13D-4C65-A16B-17CC273E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2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8A9C0-E897-4192-9FE5-1987F12B1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FB8C9B-15C6-4DC1-A6C7-0FDE1920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b="1" dirty="0" err="1">
                <a:solidFill>
                  <a:srgbClr val="FF0000"/>
                </a:solidFill>
              </a:rPr>
              <a:t>Liebe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auf</a:t>
            </a:r>
            <a:r>
              <a:rPr lang="cs-CZ" altLang="cs-CZ" sz="1600" b="1" dirty="0">
                <a:solidFill>
                  <a:srgbClr val="FF0000"/>
                </a:solidFill>
              </a:rPr>
              <a:t> den </a:t>
            </a:r>
            <a:r>
              <a:rPr lang="cs-CZ" altLang="cs-CZ" sz="1600" b="1" dirty="0" err="1">
                <a:solidFill>
                  <a:srgbClr val="FF0000"/>
                </a:solidFill>
              </a:rPr>
              <a:t>ersten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Silberblick</a:t>
            </a:r>
            <a:r>
              <a:rPr lang="cs-CZ" altLang="cs-CZ" sz="1600" b="1" dirty="0">
                <a:solidFill>
                  <a:srgbClr val="FF0000"/>
                </a:solidFill>
              </a:rPr>
              <a:t> (Der Spiegel)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Hochzeit und Glücksfall (FOCUS)</a:t>
            </a:r>
          </a:p>
          <a:p>
            <a:r>
              <a:rPr lang="de-DE" altLang="cs-CZ" sz="1600" b="1" dirty="0"/>
              <a:t>Textfunktion:</a:t>
            </a:r>
          </a:p>
          <a:p>
            <a:r>
              <a:rPr lang="de-DE" altLang="cs-CZ" sz="1600" b="1" dirty="0" err="1"/>
              <a:t>appellativ</a:t>
            </a:r>
            <a:r>
              <a:rPr lang="de-DE" altLang="cs-CZ" sz="1600" b="1" dirty="0"/>
              <a:t>, informativ, unterhaltend</a:t>
            </a:r>
          </a:p>
          <a:p>
            <a:r>
              <a:rPr lang="de-DE" altLang="cs-CZ" sz="1600" b="1" dirty="0"/>
              <a:t>Sprachhandlungen: Bewerten/Evaluieren, Mitteilen/Feststellen/Behaupten</a:t>
            </a:r>
          </a:p>
          <a:p>
            <a:r>
              <a:rPr lang="de-DE" altLang="cs-CZ" sz="1600" b="1" dirty="0"/>
              <a:t>direkt oder indirekt signalisiert?</a:t>
            </a:r>
          </a:p>
          <a:p>
            <a:r>
              <a:rPr lang="de-DE" altLang="cs-CZ" sz="1600" b="1" dirty="0"/>
              <a:t>positiv konnotierte Ausdrücke (</a:t>
            </a:r>
            <a:r>
              <a:rPr lang="de-DE" altLang="cs-CZ" sz="1600" b="1" i="1" dirty="0" err="1"/>
              <a:t>Erfo</a:t>
            </a:r>
            <a:r>
              <a:rPr lang="cs-CZ" altLang="cs-CZ" sz="1600" b="1" i="1" dirty="0"/>
              <a:t>l</a:t>
            </a:r>
            <a:r>
              <a:rPr lang="de-DE" altLang="cs-CZ" sz="1600" b="1" i="1" dirty="0" err="1"/>
              <a:t>gsgeschichte</a:t>
            </a:r>
            <a:r>
              <a:rPr lang="de-DE" altLang="cs-CZ" sz="1600" b="1" i="1" dirty="0"/>
              <a:t>, Überraschungshit (?)</a:t>
            </a:r>
          </a:p>
          <a:p>
            <a:r>
              <a:rPr lang="de-DE" altLang="cs-CZ" sz="1600" b="1" dirty="0"/>
              <a:t>Thema: Film „</a:t>
            </a:r>
            <a:r>
              <a:rPr lang="de-DE" altLang="cs-CZ" sz="1600" b="1" dirty="0" err="1"/>
              <a:t>My</a:t>
            </a:r>
            <a:r>
              <a:rPr lang="de-DE" altLang="cs-CZ" sz="1600" b="1" dirty="0"/>
              <a:t> Big </a:t>
            </a:r>
            <a:r>
              <a:rPr lang="de-DE" altLang="cs-CZ" sz="1600" b="1" dirty="0" err="1"/>
              <a:t>Fat</a:t>
            </a:r>
            <a:r>
              <a:rPr lang="de-DE" altLang="cs-CZ" sz="1600" b="1" dirty="0"/>
              <a:t> Greek Wedding“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67B495-D072-407F-852F-FCAD0D63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2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49743-C620-4625-9B64-C0CCC885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7C2688-F080-49B3-BE79-2F5C8E3B2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1600" b="1" dirty="0">
                <a:solidFill>
                  <a:srgbClr val="0070C0"/>
                </a:solidFill>
              </a:rPr>
              <a:t>Textstruktur:</a:t>
            </a:r>
          </a:p>
          <a:p>
            <a:r>
              <a:rPr lang="de-DE" altLang="cs-CZ" sz="1600" b="1" dirty="0">
                <a:solidFill>
                  <a:srgbClr val="0070C0"/>
                </a:solidFill>
              </a:rPr>
              <a:t>Thematische (Kohärenz-)ketten:</a:t>
            </a:r>
          </a:p>
          <a:p>
            <a:r>
              <a:rPr lang="de-DE" altLang="cs-CZ" sz="1600" b="1" dirty="0">
                <a:highlight>
                  <a:srgbClr val="FFFF00"/>
                </a:highlight>
              </a:rPr>
              <a:t>Der Spiegel: </a:t>
            </a:r>
          </a:p>
          <a:p>
            <a:r>
              <a:rPr lang="de-DE" altLang="cs-CZ" sz="1600" b="1" dirty="0"/>
              <a:t>Filme über Einwanderer aufgezählt (Ethno-Komödie)</a:t>
            </a:r>
          </a:p>
          <a:p>
            <a:r>
              <a:rPr lang="de-DE" altLang="cs-CZ" sz="1600" b="1" dirty="0"/>
              <a:t>„typisch griechisch“: </a:t>
            </a:r>
            <a:r>
              <a:rPr lang="de-DE" altLang="cs-CZ" sz="1600" b="1" i="1" dirty="0"/>
              <a:t>Ouzo – Griechen saufen Anis-Fusel – Akropolis – Lammfleisch – Moussaka – Tsatsiki – Restaurant „Dancing Zorbas“ – Beim Zeus! - </a:t>
            </a:r>
          </a:p>
          <a:p>
            <a:r>
              <a:rPr lang="de-DE" altLang="cs-CZ" sz="1600" b="1" i="1" dirty="0" err="1"/>
              <a:t>umg</a:t>
            </a:r>
            <a:r>
              <a:rPr lang="de-DE" altLang="cs-CZ" sz="1600" b="1" i="1" dirty="0"/>
              <a:t>.-salopp: (Die Griechen) saufen und stopfen sich und ihre Gäste pausenlos … die wilde, fette, verrückte </a:t>
            </a:r>
            <a:r>
              <a:rPr lang="de-DE" altLang="cs-CZ" sz="1600" b="1" i="1" dirty="0" err="1"/>
              <a:t>Zorbasbande</a:t>
            </a:r>
            <a:r>
              <a:rPr lang="de-DE" altLang="cs-CZ" sz="1600" b="1" i="1" dirty="0"/>
              <a:t>…</a:t>
            </a:r>
          </a:p>
          <a:p>
            <a:r>
              <a:rPr lang="de-DE" altLang="cs-CZ" sz="1600" b="1" dirty="0"/>
              <a:t>Nia </a:t>
            </a:r>
            <a:r>
              <a:rPr lang="de-DE" altLang="cs-CZ" sz="1600" b="1" dirty="0" err="1"/>
              <a:t>Vardalos</a:t>
            </a:r>
            <a:r>
              <a:rPr lang="de-DE" altLang="cs-CZ" sz="1600" b="1" dirty="0"/>
              <a:t> (Regisseurin und </a:t>
            </a:r>
            <a:r>
              <a:rPr lang="de-DE" altLang="cs-CZ" sz="1600" b="1" dirty="0" err="1"/>
              <a:t>Haptdarstellerin</a:t>
            </a:r>
            <a:r>
              <a:rPr lang="de-DE" altLang="cs-CZ" sz="1600" b="1" dirty="0"/>
              <a:t>): </a:t>
            </a:r>
            <a:r>
              <a:rPr lang="de-DE" altLang="cs-CZ" sz="1600" b="1" i="1" dirty="0"/>
              <a:t>in Kanada aufgewachsene </a:t>
            </a:r>
            <a:r>
              <a:rPr lang="de-DE" altLang="cs-CZ" sz="1600" b="1" i="1" dirty="0" err="1"/>
              <a:t>griechischstammige</a:t>
            </a:r>
            <a:r>
              <a:rPr lang="de-DE" altLang="cs-CZ" sz="1600" b="1" i="1" dirty="0"/>
              <a:t> Schauspielerin – leicht schielendes hässliches Entlein – wachgeküsst von einem smarten Fremden </a:t>
            </a:r>
            <a:r>
              <a:rPr lang="de-DE" altLang="cs-CZ" sz="1600" b="1" dirty="0"/>
              <a:t>(</a:t>
            </a:r>
            <a:r>
              <a:rPr lang="de-DE" altLang="cs-CZ" sz="1600" b="1" dirty="0">
                <a:solidFill>
                  <a:srgbClr val="00B0F0"/>
                </a:solidFill>
              </a:rPr>
              <a:t>Märchenmotive</a:t>
            </a:r>
            <a:r>
              <a:rPr lang="de-DE" altLang="cs-CZ" sz="1600" b="1" dirty="0"/>
              <a:t>)</a:t>
            </a:r>
          </a:p>
          <a:p>
            <a:r>
              <a:rPr lang="de-DE" altLang="cs-CZ" sz="1600" b="1" dirty="0"/>
              <a:t>Bewerten: </a:t>
            </a:r>
            <a:r>
              <a:rPr lang="de-DE" altLang="cs-CZ" sz="1600" b="1" i="1" dirty="0"/>
              <a:t>Klischee-Parade – marmorner Charm – konsequente </a:t>
            </a:r>
            <a:r>
              <a:rPr lang="de-DE" altLang="cs-CZ" sz="1600" b="1" i="1" dirty="0" err="1"/>
              <a:t>Überrschungsvermeidung</a:t>
            </a:r>
            <a:r>
              <a:rPr lang="de-DE" altLang="cs-CZ" sz="1600" b="1" i="1" dirty="0"/>
              <a:t> („Alle Vorurteile stimmen“)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54E113-8972-4EEA-8143-C4F0376C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9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0CD91-8397-4F95-BFA5-ABAD4E93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5E6CCD-4088-4367-8EA4-F6797D903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600" b="1" dirty="0">
                <a:highlight>
                  <a:srgbClr val="FFFF00"/>
                </a:highlight>
              </a:rPr>
              <a:t>FOCUS:</a:t>
            </a:r>
          </a:p>
          <a:p>
            <a:r>
              <a:rPr lang="de-DE" altLang="cs-CZ" sz="1600" b="1" dirty="0"/>
              <a:t>Märchenmotive:</a:t>
            </a:r>
          </a:p>
          <a:p>
            <a:r>
              <a:rPr lang="de-DE" altLang="cs-CZ" sz="1600" b="1" i="1" dirty="0"/>
              <a:t>(Hochzeit) – </a:t>
            </a:r>
            <a:r>
              <a:rPr lang="de-DE" altLang="cs-CZ" sz="1600" b="1" i="1" dirty="0" err="1"/>
              <a:t>Hollywwod</a:t>
            </a:r>
            <a:r>
              <a:rPr lang="de-DE" altLang="cs-CZ" sz="1600" b="1" i="1" dirty="0"/>
              <a:t>-Märchen – </a:t>
            </a:r>
            <a:r>
              <a:rPr lang="de-DE" altLang="cs-CZ" sz="1600" b="1" i="1" dirty="0" err="1"/>
              <a:t>Achenputtel</a:t>
            </a:r>
            <a:r>
              <a:rPr lang="de-DE" altLang="cs-CZ" sz="1600" b="1" i="1" dirty="0"/>
              <a:t> – eine gute Fee – ein Prinzenkuss – Hochzeit – Happy End</a:t>
            </a:r>
          </a:p>
          <a:p>
            <a:r>
              <a:rPr lang="de-DE" altLang="cs-CZ" sz="1600" b="1" i="1" dirty="0"/>
              <a:t>Marktwirtschaft – Börse – Budget – 200 </a:t>
            </a:r>
            <a:r>
              <a:rPr lang="de-DE" altLang="cs-CZ" sz="1600" b="1" i="1" dirty="0" err="1"/>
              <a:t>millionen</a:t>
            </a:r>
            <a:r>
              <a:rPr lang="de-DE" altLang="cs-CZ" sz="1600" b="1" i="1" dirty="0"/>
              <a:t> Dollar </a:t>
            </a:r>
            <a:r>
              <a:rPr lang="de-DE" altLang="cs-CZ" sz="1600" b="1" i="1" dirty="0" err="1"/>
              <a:t>Einspiel</a:t>
            </a:r>
            <a:endParaRPr lang="de-DE" altLang="cs-CZ" sz="1600" b="1" i="1" dirty="0"/>
          </a:p>
          <a:p>
            <a:r>
              <a:rPr lang="de-DE" altLang="cs-CZ" sz="1600" b="1" dirty="0"/>
              <a:t>Informationen, Zitate</a:t>
            </a:r>
          </a:p>
          <a:p>
            <a:r>
              <a:rPr lang="de-DE" altLang="cs-CZ" sz="1600" b="1" dirty="0"/>
              <a:t>Ironie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C7BCC0-6EA7-4C22-B08A-9EF1A659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80527-BC7D-4CFA-A452-4953EFA2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B6A84-DE76-4D20-B08A-1E93093FD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</a:t>
            </a:r>
            <a:r>
              <a:rPr lang="de-DE" b="1" i="1" u="sng" dirty="0">
                <a:solidFill>
                  <a:srgbClr val="00B050"/>
                </a:solidFill>
              </a:rPr>
              <a:t> Bedienungsanleitungen</a:t>
            </a:r>
            <a:r>
              <a:rPr lang="de-DE" b="1" i="1" dirty="0">
                <a:solidFill>
                  <a:srgbClr val="00B050"/>
                </a:solidFill>
              </a:rPr>
              <a:t>, Horoskope…</a:t>
            </a:r>
          </a:p>
          <a:p>
            <a:r>
              <a:rPr lang="de-DE" b="1" i="1" u="sng" dirty="0">
                <a:solidFill>
                  <a:srgbClr val="00B050"/>
                </a:solidFill>
              </a:rPr>
              <a:t>Bedienungsanleitung (Handlungsanweisung): </a:t>
            </a:r>
          </a:p>
          <a:p>
            <a:r>
              <a:rPr lang="de-DE" b="1" dirty="0"/>
              <a:t>Im Mittelpunkt: das zu bedienende Gerät</a:t>
            </a:r>
          </a:p>
          <a:p>
            <a:r>
              <a:rPr lang="de-DE" b="1" dirty="0"/>
              <a:t>Der Benutzer muss instruiert werden (und dementsprechend auch informiert), dass es in der Lage ist, das Gerät korrekt und umfassend zu benutzen</a:t>
            </a:r>
          </a:p>
          <a:p>
            <a:r>
              <a:rPr lang="de-DE" b="1" dirty="0"/>
              <a:t>Teile:</a:t>
            </a:r>
          </a:p>
          <a:p>
            <a:r>
              <a:rPr lang="de-DE" b="1" dirty="0"/>
              <a:t>1. Einleitung: nicht obligatorisch und unterschiedlich gestaltet, z.B. Beglückwünschung zum Kauf</a:t>
            </a:r>
          </a:p>
          <a:p>
            <a:r>
              <a:rPr lang="de-DE" b="1" dirty="0"/>
              <a:t>2. Inhaltverzeichnis – bei umfangreichen Bedienungsanleitungen</a:t>
            </a:r>
          </a:p>
          <a:p>
            <a:r>
              <a:rPr lang="de-DE" b="1" dirty="0"/>
              <a:t>3. Produktbezeichnung: </a:t>
            </a:r>
            <a:r>
              <a:rPr lang="de-DE" b="1" dirty="0" err="1"/>
              <a:t>Gerätsbenennung</a:t>
            </a:r>
            <a:r>
              <a:rPr lang="de-DE" b="1" dirty="0"/>
              <a:t> und einzelne Teile</a:t>
            </a:r>
          </a:p>
          <a:p>
            <a:r>
              <a:rPr lang="de-DE" b="1" dirty="0"/>
              <a:t>4. Sicherheitshinweis: (negierte) Aufforderungen</a:t>
            </a:r>
          </a:p>
          <a:p>
            <a:r>
              <a:rPr lang="de-DE" b="1" dirty="0"/>
              <a:t>5. Anleitung: Kernstück – obligatorisch, oft Abbildungen und Zeichnungen</a:t>
            </a:r>
          </a:p>
          <a:p>
            <a:r>
              <a:rPr lang="de-DE" b="1" dirty="0"/>
              <a:t>6. Pflege, Wartung und Störung – Hinweise, </a:t>
            </a:r>
            <a:r>
              <a:rPr lang="de-DE" b="1" i="1" dirty="0"/>
              <a:t>was tun, wenn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6DFB12-3C0E-4716-8486-EC219CE5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C9C3D-3D94-4687-BA6F-512E6DF4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00B050"/>
                </a:solidFill>
              </a:rPr>
              <a:t>Bedienungsanleitung (Handlungsanweisung): </a:t>
            </a:r>
            <a:br>
              <a:rPr lang="de-DE" b="1" dirty="0">
                <a:solidFill>
                  <a:srgbClr val="00B050"/>
                </a:solidFill>
              </a:rPr>
            </a:br>
            <a:r>
              <a:rPr lang="de-DE" b="1" dirty="0">
                <a:solidFill>
                  <a:srgbClr val="00B050"/>
                </a:solidFill>
              </a:rPr>
              <a:t>sprachliche Realisierung</a:t>
            </a:r>
            <a:br>
              <a:rPr lang="de-DE" b="1" i="1" u="sng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EEA4C-5839-43D8-A640-8074F2F20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/>
              <a:t>Ergibt sich aus der instruktiven Funktion</a:t>
            </a:r>
          </a:p>
          <a:p>
            <a:r>
              <a:rPr lang="de-DE" b="1" dirty="0"/>
              <a:t>Instruktionen als zentrale </a:t>
            </a:r>
            <a:r>
              <a:rPr lang="de-DE" b="1" dirty="0" err="1"/>
              <a:t>Sprachhanldung</a:t>
            </a:r>
            <a:r>
              <a:rPr lang="de-DE" b="1" dirty="0"/>
              <a:t>:</a:t>
            </a:r>
          </a:p>
          <a:p>
            <a:r>
              <a:rPr lang="de-DE" b="1" dirty="0"/>
              <a:t>Direkte Aufforderungen: </a:t>
            </a:r>
            <a:r>
              <a:rPr lang="de-DE" b="1" i="1" dirty="0"/>
              <a:t>Schrauben Sie…, füllen sie…, Bitte, beachten Sie… - Imperative</a:t>
            </a:r>
          </a:p>
          <a:p>
            <a:r>
              <a:rPr lang="de-DE" b="1" dirty="0"/>
              <a:t>Infinitive ohne direkte Anrede: </a:t>
            </a:r>
            <a:r>
              <a:rPr lang="de-DE" b="1" i="1" dirty="0"/>
              <a:t>Bänder nicht zu fest schließen…</a:t>
            </a:r>
          </a:p>
          <a:p>
            <a:r>
              <a:rPr lang="de-DE" b="1" dirty="0"/>
              <a:t>Konstruktionen sein + zu +</a:t>
            </a:r>
            <a:r>
              <a:rPr lang="de-DE" b="1" dirty="0" err="1"/>
              <a:t>Inf</a:t>
            </a:r>
            <a:r>
              <a:rPr lang="de-DE" b="1" dirty="0"/>
              <a:t>: </a:t>
            </a:r>
            <a:r>
              <a:rPr lang="de-DE" b="1" i="1" dirty="0"/>
              <a:t>die Größe ist von Ihnen auszuwählen</a:t>
            </a:r>
          </a:p>
          <a:p>
            <a:r>
              <a:rPr lang="de-DE" b="1" dirty="0"/>
              <a:t>Modalverben und Passiv: </a:t>
            </a:r>
            <a:r>
              <a:rPr lang="de-DE" b="1" i="1" dirty="0"/>
              <a:t>soll kontrolliert werden</a:t>
            </a:r>
          </a:p>
          <a:p>
            <a:r>
              <a:rPr lang="de-DE" b="1" dirty="0"/>
              <a:t>Echte Anweisungen, Empfehlungen, Ratschläge oder Warnungen: </a:t>
            </a:r>
            <a:r>
              <a:rPr lang="de-DE" b="1" i="1" dirty="0"/>
              <a:t>Niemals die Kanne ganz in Wasser eintauchen</a:t>
            </a:r>
          </a:p>
          <a:p>
            <a:r>
              <a:rPr lang="de-DE" b="1" dirty="0"/>
              <a:t>Nominalisierungen, verdichtende Konstruktionen: </a:t>
            </a:r>
            <a:r>
              <a:rPr lang="de-DE" b="1" i="1" dirty="0"/>
              <a:t>zur Reinigung empfehlen wir… zum Öffnen und Befüllen der Kanne…</a:t>
            </a:r>
          </a:p>
          <a:p>
            <a:r>
              <a:rPr lang="de-DE" b="1" dirty="0"/>
              <a:t>Lokale Verweise: </a:t>
            </a:r>
            <a:r>
              <a:rPr lang="de-DE" b="1" i="1" dirty="0"/>
              <a:t>der untere Kessel, der obere Behälter</a:t>
            </a:r>
          </a:p>
          <a:p>
            <a:r>
              <a:rPr lang="de-DE" b="1" dirty="0"/>
              <a:t>Text-Bild-Beziehungen</a:t>
            </a: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1D1411-ADB5-47AD-84CC-A68008FC6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3512B-EC23-4F02-8608-39329C249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Textsorten</a:t>
            </a:r>
            <a:r>
              <a:rPr lang="cs-CZ" b="1" dirty="0">
                <a:solidFill>
                  <a:srgbClr val="00B0F0"/>
                </a:solidFill>
              </a:rPr>
              <a:t>-Analyse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BB1C1-600A-417A-AC3D-9448B2A5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800" b="1" dirty="0"/>
              <a:t>Christian </a:t>
            </a:r>
            <a:r>
              <a:rPr lang="cs-CZ" sz="1800" b="1" dirty="0" err="1"/>
              <a:t>Fandrych</a:t>
            </a:r>
            <a:r>
              <a:rPr lang="cs-CZ" sz="1800" b="1" dirty="0"/>
              <a:t>/Maria </a:t>
            </a:r>
            <a:r>
              <a:rPr lang="cs-CZ" sz="1800" b="1" dirty="0" err="1"/>
              <a:t>Thurmair</a:t>
            </a:r>
            <a:r>
              <a:rPr lang="de-DE" sz="1800" b="1" dirty="0"/>
              <a:t> (2011)</a:t>
            </a:r>
            <a:r>
              <a:rPr lang="cs-CZ" sz="1800" b="1" dirty="0"/>
              <a:t>: </a:t>
            </a:r>
            <a:r>
              <a:rPr lang="cs-CZ" sz="1800" b="1" dirty="0" err="1"/>
              <a:t>Textsorten</a:t>
            </a:r>
            <a:r>
              <a:rPr lang="cs-CZ" sz="1800" b="1" dirty="0"/>
              <a:t> </a:t>
            </a:r>
            <a:r>
              <a:rPr lang="cs-CZ" sz="1800" b="1" dirty="0" err="1"/>
              <a:t>im</a:t>
            </a:r>
            <a:r>
              <a:rPr lang="cs-CZ" sz="1800" b="1" dirty="0"/>
              <a:t> </a:t>
            </a:r>
            <a:r>
              <a:rPr lang="cs-CZ" sz="1800" b="1" dirty="0" err="1"/>
              <a:t>Deutschen</a:t>
            </a:r>
            <a:r>
              <a:rPr lang="cs-CZ" sz="1800" b="1" dirty="0"/>
              <a:t>. </a:t>
            </a:r>
            <a:r>
              <a:rPr lang="cs-CZ" sz="1800" b="1" dirty="0" err="1"/>
              <a:t>Linguistische</a:t>
            </a:r>
            <a:r>
              <a:rPr lang="cs-CZ" sz="1800" b="1" dirty="0"/>
              <a:t> </a:t>
            </a:r>
            <a:r>
              <a:rPr lang="cs-CZ" sz="1800" b="1" dirty="0" err="1"/>
              <a:t>Analysen</a:t>
            </a:r>
            <a:r>
              <a:rPr lang="cs-CZ" sz="1800" b="1" dirty="0"/>
              <a:t> </a:t>
            </a:r>
            <a:r>
              <a:rPr lang="cs-CZ" sz="1800" b="1" dirty="0" err="1"/>
              <a:t>aus</a:t>
            </a:r>
            <a:r>
              <a:rPr lang="cs-CZ" sz="1800" b="1" dirty="0"/>
              <a:t> </a:t>
            </a:r>
            <a:r>
              <a:rPr lang="cs-CZ" sz="1800" b="1" dirty="0" err="1"/>
              <a:t>sprachdidaktischer</a:t>
            </a:r>
            <a:r>
              <a:rPr lang="cs-CZ" sz="1800" b="1" dirty="0"/>
              <a:t> </a:t>
            </a:r>
            <a:r>
              <a:rPr lang="cs-CZ" sz="1800" b="1" dirty="0" err="1"/>
              <a:t>Sicht</a:t>
            </a:r>
            <a:r>
              <a:rPr lang="cs-CZ" sz="1800" b="1" dirty="0"/>
              <a:t>. </a:t>
            </a:r>
            <a:r>
              <a:rPr lang="de-DE" sz="1800" b="1" dirty="0"/>
              <a:t>Tübingen: </a:t>
            </a:r>
            <a:r>
              <a:rPr lang="cs-CZ" sz="1800" b="1" dirty="0" err="1"/>
              <a:t>Stauffenburg</a:t>
            </a:r>
            <a:endParaRPr 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Definitionen</a:t>
            </a:r>
            <a:r>
              <a:rPr lang="cs-CZ" altLang="cs-CZ" sz="1800" b="1" dirty="0"/>
              <a:t> der TS: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„komplexe 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innerhalb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Sprachgemeinschaft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Laufe der </a:t>
            </a:r>
            <a:r>
              <a:rPr lang="cs-CZ" altLang="cs-CZ" sz="1800" b="1" dirty="0" err="1"/>
              <a:t>historisch</a:t>
            </a:r>
            <a:r>
              <a:rPr lang="cs-CZ" altLang="cs-CZ" sz="1800" b="1" dirty="0"/>
              <a:t>-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b="1" dirty="0"/>
              <a:t>     </a:t>
            </a:r>
            <a:r>
              <a:rPr lang="cs-CZ" altLang="cs-CZ" sz="1800" b="1" dirty="0" err="1"/>
              <a:t>gesellschaftlichen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aufgrund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</a:t>
            </a:r>
            <a:r>
              <a:rPr lang="de-DE" altLang="cs-CZ" sz="1800" b="1" dirty="0" err="1"/>
              <a:t>ürfnisse</a:t>
            </a:r>
            <a:r>
              <a:rPr lang="de-DE" altLang="cs-CZ" sz="1800" b="1" dirty="0"/>
              <a:t> entstanden sind.“ (K. Brinker 2010: 120)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„</a:t>
            </a:r>
            <a:r>
              <a:rPr lang="cs-CZ" altLang="cs-CZ" sz="1800" b="1" dirty="0" err="1"/>
              <a:t>sozial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genormte</a:t>
            </a:r>
            <a:r>
              <a:rPr lang="cs-CZ" altLang="cs-CZ" sz="1800" b="1" dirty="0"/>
              <a:t> komplexe </a:t>
            </a:r>
            <a:r>
              <a:rPr lang="cs-CZ" altLang="cs-CZ" sz="1800" b="1" dirty="0" err="1"/>
              <a:t>Handlungsschem</a:t>
            </a:r>
            <a:r>
              <a:rPr lang="cs-CZ" altLang="cs-CZ" sz="1800" b="1" dirty="0"/>
              <a:t>(ta)as,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Sprechern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Verfügung</a:t>
            </a:r>
            <a:r>
              <a:rPr lang="cs-CZ" altLang="cs-CZ" sz="1800" b="1" dirty="0"/>
              <a:t> stehen</a:t>
            </a:r>
            <a:r>
              <a:rPr lang="de-DE" altLang="cs-CZ" sz="1800" b="1" dirty="0"/>
              <a:t> und 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nach </a:t>
            </a:r>
            <a:r>
              <a:rPr lang="cs-CZ" altLang="cs-CZ" sz="1800" b="1" dirty="0" err="1"/>
              <a:t>bestimmten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Textmustern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–</a:t>
            </a:r>
            <a:r>
              <a:rPr lang="cs-CZ" altLang="cs-CZ" sz="1800" b="1" dirty="0" err="1"/>
              <a:t>strategien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jeweils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spezifische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Vermittlungsaufgaben</a:t>
            </a:r>
            <a:r>
              <a:rPr lang="cs-CZ" altLang="cs-CZ" sz="1800" b="1" dirty="0"/>
              <a:t> </a:t>
            </a:r>
            <a:r>
              <a:rPr lang="de-DE" altLang="cs-CZ" sz="1800" b="1" dirty="0"/>
              <a:t> </a:t>
            </a:r>
            <a:r>
              <a:rPr lang="cs-CZ" altLang="cs-CZ" sz="1800" b="1" dirty="0"/>
              <a:t>(</a:t>
            </a:r>
            <a:r>
              <a:rPr lang="cs-CZ" altLang="cs-CZ" sz="1800" b="1" dirty="0" err="1">
                <a:solidFill>
                  <a:srgbClr val="00B050"/>
                </a:solidFill>
              </a:rPr>
              <a:t>Funktionen</a:t>
            </a:r>
            <a:r>
              <a:rPr lang="cs-CZ" altLang="cs-CZ" sz="1800" b="1" dirty="0"/>
              <a:t>) </a:t>
            </a:r>
            <a:r>
              <a:rPr lang="cs-CZ" altLang="cs-CZ" sz="1800" b="1" dirty="0" err="1"/>
              <a:t>erfüllen</a:t>
            </a:r>
            <a:r>
              <a:rPr lang="cs-CZ" altLang="cs-CZ" sz="1800" b="1" dirty="0"/>
              <a:t>“ (B. </a:t>
            </a:r>
            <a:r>
              <a:rPr lang="cs-CZ" altLang="cs-CZ" sz="1800" b="1" dirty="0" err="1"/>
              <a:t>Sandig</a:t>
            </a:r>
            <a:r>
              <a:rPr lang="cs-CZ" altLang="cs-CZ" sz="1800" b="1" dirty="0"/>
              <a:t>)</a:t>
            </a:r>
          </a:p>
          <a:p>
            <a:pPr eaLnBrk="1" hangingPunct="1"/>
            <a:r>
              <a:rPr lang="cs-CZ" altLang="cs-CZ" sz="1800" b="1" dirty="0" err="1"/>
              <a:t>Beispiele</a:t>
            </a:r>
            <a:r>
              <a:rPr lang="cs-CZ" altLang="cs-CZ" sz="1800" b="1" dirty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Geschäftsbrief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Kochrezept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Interview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Wetterbericht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Gerichtsprotokoll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Kommentar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weitere</a:t>
            </a:r>
            <a:r>
              <a:rPr lang="cs-CZ" altLang="cs-CZ" sz="1800" b="1" dirty="0"/>
              <a:t> TS in </a:t>
            </a:r>
            <a:r>
              <a:rPr lang="cs-CZ" altLang="cs-CZ" sz="1800" b="1" dirty="0" err="1"/>
              <a:t>Massenmedien</a:t>
            </a:r>
            <a:endParaRPr lang="cs-CZ" altLang="cs-CZ" sz="1800" b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ca. 1600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Textsorten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2B14EC-779F-4166-BE9D-92EA7EB0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6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E667A-02E6-448D-B2FA-9D2B779D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1"/>
                </a:solidFill>
              </a:rPr>
              <a:t>Horoskope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175CD-3167-4F21-BF53-EA2C44848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In der Presse, anonym, an nicht spezifische Adressatengruppe gerichtet</a:t>
            </a:r>
          </a:p>
          <a:p>
            <a:r>
              <a:rPr lang="de-DE" b="1" dirty="0"/>
              <a:t>Funktion: neben der instruktiven auch informierend (konstatierend-</a:t>
            </a:r>
            <a:r>
              <a:rPr lang="de-DE" b="1" dirty="0" err="1"/>
              <a:t>assertierend</a:t>
            </a:r>
            <a:r>
              <a:rPr lang="de-DE" b="1" dirty="0"/>
              <a:t>) und </a:t>
            </a:r>
            <a:r>
              <a:rPr lang="de-DE" b="1" dirty="0">
                <a:solidFill>
                  <a:srgbClr val="00B0F0"/>
                </a:solidFill>
              </a:rPr>
              <a:t>unterhaltend</a:t>
            </a:r>
          </a:p>
          <a:p>
            <a:r>
              <a:rPr lang="de-DE" b="1" dirty="0"/>
              <a:t>Textillokution: „Zukünftiges aufgrund von Sternenkonstellationen voraussagen“</a:t>
            </a:r>
          </a:p>
          <a:p>
            <a:r>
              <a:rPr lang="de-DE" b="1" dirty="0"/>
              <a:t>Teiltexte mit instruktiver Funktion: Handlungsangebote, Ratschläge, Empfehlungen und Warnungen</a:t>
            </a:r>
          </a:p>
          <a:p>
            <a:r>
              <a:rPr lang="de-DE" b="1" dirty="0"/>
              <a:t>Kommunikationsmaxime: nichts (oder nicht viel) Unangenehmes zu sagen</a:t>
            </a:r>
          </a:p>
          <a:p>
            <a:r>
              <a:rPr lang="de-DE" b="1" dirty="0">
                <a:solidFill>
                  <a:srgbClr val="00B050"/>
                </a:solidFill>
              </a:rPr>
              <a:t>Sprachliche Gestaltung:</a:t>
            </a:r>
          </a:p>
          <a:p>
            <a:r>
              <a:rPr lang="de-DE" b="1" dirty="0">
                <a:solidFill>
                  <a:srgbClr val="00B050"/>
                </a:solidFill>
              </a:rPr>
              <a:t>Instruktionen: </a:t>
            </a:r>
            <a:r>
              <a:rPr lang="de-DE" b="1" dirty="0"/>
              <a:t>Aufforderungen, Imperative: </a:t>
            </a:r>
            <a:r>
              <a:rPr lang="de-DE" b="1" i="1" dirty="0"/>
              <a:t>Genießen Sie…, </a:t>
            </a:r>
            <a:r>
              <a:rPr lang="de-DE" b="1" dirty="0"/>
              <a:t>Modalverben: </a:t>
            </a:r>
            <a:r>
              <a:rPr lang="de-DE" b="1" i="1" dirty="0"/>
              <a:t>Am Arbeitsplatz müssen Sie mit kleinen Schwierigkeiten rechnen, </a:t>
            </a:r>
            <a:r>
              <a:rPr lang="de-DE" b="1" dirty="0"/>
              <a:t>Infinitive: </a:t>
            </a:r>
            <a:r>
              <a:rPr lang="de-DE" b="1" i="1" dirty="0"/>
              <a:t>eine Erkältung nicht verschleppen</a:t>
            </a:r>
          </a:p>
          <a:p>
            <a:r>
              <a:rPr lang="de-DE" b="1" dirty="0"/>
              <a:t>Vagheit der Formulierungen: unspezifische Substantive: </a:t>
            </a:r>
            <a:r>
              <a:rPr lang="de-DE" b="1" i="1" dirty="0"/>
              <a:t>Chef, Freunde, Partner, </a:t>
            </a:r>
            <a:r>
              <a:rPr lang="de-DE" b="1" dirty="0"/>
              <a:t>indefinite Pronomina: </a:t>
            </a:r>
            <a:r>
              <a:rPr lang="de-DE" b="1" i="1" dirty="0"/>
              <a:t>alle, jemand, man, niemand, etwas zerschlägt sich, die alten Probleme kommen wieder….</a:t>
            </a:r>
          </a:p>
          <a:p>
            <a:r>
              <a:rPr lang="de-DE" b="1" dirty="0" err="1"/>
              <a:t>Phraeologismen</a:t>
            </a:r>
            <a:r>
              <a:rPr lang="de-DE" b="1" dirty="0"/>
              <a:t> aller Art, emotional und expressiv: </a:t>
            </a:r>
            <a:r>
              <a:rPr lang="de-DE" b="1" i="1" dirty="0"/>
              <a:t>das letzte Wort haben, einen guten Draht zu jmdm. haben, wer wagt, gewinnt, der Ton macht die Musik</a:t>
            </a:r>
          </a:p>
          <a:p>
            <a:r>
              <a:rPr lang="de-DE" b="1" dirty="0" err="1"/>
              <a:t>Tempusformen</a:t>
            </a:r>
            <a:r>
              <a:rPr lang="de-DE" b="1" dirty="0"/>
              <a:t> und temporale Ausdrücke: Zukunft: </a:t>
            </a:r>
            <a:r>
              <a:rPr lang="de-DE" b="1" i="1" dirty="0"/>
              <a:t>jemand wird Sie in seinen Bann ziehen, in dieser Woche…</a:t>
            </a:r>
          </a:p>
          <a:p>
            <a:endParaRPr lang="de-DE" b="1" i="1" dirty="0"/>
          </a:p>
          <a:p>
            <a:endParaRPr lang="de-DE" b="1" i="1" dirty="0"/>
          </a:p>
          <a:p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BB141B-E1FA-4323-836C-9BB14334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0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380AE-859F-4FF4-9E6C-D6F9EA440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700" b="1" dirty="0">
                <a:solidFill>
                  <a:srgbClr val="FF0000"/>
                </a:solidFill>
              </a:rPr>
              <a:t>Beratend-moralisierende Funktion:</a:t>
            </a:r>
            <a:r>
              <a:rPr lang="de-DE" sz="2700" b="1" i="1" dirty="0">
                <a:solidFill>
                  <a:srgbClr val="00B050"/>
                </a:solidFill>
              </a:rPr>
              <a:t> Beratungstexte,</a:t>
            </a:r>
            <a:r>
              <a:rPr lang="de-DE" sz="2700" b="1" i="1" u="sng" dirty="0">
                <a:solidFill>
                  <a:srgbClr val="00B050"/>
                </a:solidFill>
              </a:rPr>
              <a:t> Kummerkasten</a:t>
            </a:r>
            <a:r>
              <a:rPr lang="de-DE" sz="2700" b="1" i="1" dirty="0">
                <a:solidFill>
                  <a:srgbClr val="00B050"/>
                </a:solidFill>
              </a:rPr>
              <a:t>, ethische Betrachtungen, Predigten, Katechismen, Gewissensfrage</a:t>
            </a:r>
            <a:r>
              <a:rPr lang="cs-CZ" sz="2700" b="1" i="1" dirty="0">
                <a:solidFill>
                  <a:srgbClr val="00B050"/>
                </a:solidFill>
              </a:rPr>
              <a:t>n</a:t>
            </a:r>
            <a:br>
              <a:rPr lang="de-DE" b="1" i="1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65CF69-0FF2-4556-9E95-955EFAC78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Beratende</a:t>
            </a:r>
            <a:r>
              <a:rPr lang="cs-CZ" b="1" dirty="0"/>
              <a:t> </a:t>
            </a:r>
            <a:r>
              <a:rPr lang="cs-CZ" b="1" dirty="0" err="1"/>
              <a:t>Textsorten</a:t>
            </a:r>
            <a:r>
              <a:rPr lang="cs-CZ" b="1" dirty="0"/>
              <a:t>: </a:t>
            </a:r>
            <a:r>
              <a:rPr lang="cs-CZ" b="1" dirty="0" err="1"/>
              <a:t>Grundkonstellation</a:t>
            </a:r>
            <a:r>
              <a:rPr lang="cs-CZ" b="1" dirty="0"/>
              <a:t>: </a:t>
            </a:r>
            <a:r>
              <a:rPr lang="cs-CZ" b="1" dirty="0" err="1"/>
              <a:t>Ratsuchender</a:t>
            </a:r>
            <a:r>
              <a:rPr lang="cs-CZ" b="1" dirty="0"/>
              <a:t> 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zweite</a:t>
            </a:r>
            <a:r>
              <a:rPr lang="cs-CZ" b="1" dirty="0"/>
              <a:t> Person (Experte/in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einschl</a:t>
            </a:r>
            <a:r>
              <a:rPr lang="de-DE" b="1" dirty="0"/>
              <a:t>ä</a:t>
            </a:r>
            <a:r>
              <a:rPr lang="cs-CZ" b="1" dirty="0" err="1"/>
              <a:t>giger</a:t>
            </a:r>
            <a:r>
              <a:rPr lang="cs-CZ" b="1" dirty="0"/>
              <a:t> </a:t>
            </a:r>
            <a:r>
              <a:rPr lang="cs-CZ" b="1" dirty="0" err="1"/>
              <a:t>Ausbildung</a:t>
            </a:r>
            <a:r>
              <a:rPr lang="de-DE" b="1" dirty="0"/>
              <a:t>: Medizin,  Psychologie, Jura, Technik</a:t>
            </a:r>
            <a:r>
              <a:rPr lang="cs-CZ" b="1" dirty="0"/>
              <a:t>) </a:t>
            </a:r>
          </a:p>
          <a:p>
            <a:r>
              <a:rPr lang="cs-CZ" b="1" dirty="0" err="1"/>
              <a:t>Bitte</a:t>
            </a:r>
            <a:r>
              <a:rPr lang="cs-CZ" b="1" dirty="0"/>
              <a:t> um </a:t>
            </a:r>
            <a:r>
              <a:rPr lang="cs-CZ" b="1" dirty="0" err="1"/>
              <a:t>Hilfestellung</a:t>
            </a:r>
            <a:r>
              <a:rPr lang="cs-CZ" b="1" dirty="0"/>
              <a:t> in </a:t>
            </a:r>
            <a:r>
              <a:rPr lang="cs-CZ" b="1" dirty="0" err="1"/>
              <a:t>einer</a:t>
            </a:r>
            <a:r>
              <a:rPr lang="cs-CZ" b="1" dirty="0"/>
              <a:t> </a:t>
            </a:r>
            <a:r>
              <a:rPr lang="cs-CZ" b="1" dirty="0" err="1"/>
              <a:t>problematischer</a:t>
            </a:r>
            <a:r>
              <a:rPr lang="cs-CZ" b="1" dirty="0"/>
              <a:t> </a:t>
            </a:r>
            <a:r>
              <a:rPr lang="cs-CZ" b="1" dirty="0" err="1"/>
              <a:t>Situation</a:t>
            </a:r>
            <a:endParaRPr lang="de-DE" b="1" dirty="0"/>
          </a:p>
          <a:p>
            <a:r>
              <a:rPr lang="de-DE" b="1" dirty="0"/>
              <a:t>Verschiedene Formen: gedruckt (Zeitungen, Zeitschriften), via Telefon (Hörfunk, Fernsehen), Internet</a:t>
            </a:r>
          </a:p>
          <a:p>
            <a:r>
              <a:rPr lang="de-DE" b="1" dirty="0"/>
              <a:t>Kommunikationssituation: öffentliche Beratungen: </a:t>
            </a:r>
            <a:r>
              <a:rPr lang="de-DE" b="1" dirty="0" err="1"/>
              <a:t>Mehrfachadressiertheit</a:t>
            </a:r>
            <a:r>
              <a:rPr lang="de-DE" b="1" dirty="0"/>
              <a:t>, der Ratsuchende meistens anonym (</a:t>
            </a:r>
            <a:r>
              <a:rPr lang="de-DE" b="1" i="1" dirty="0"/>
              <a:t>Johanna, 42 Jahre</a:t>
            </a:r>
            <a:r>
              <a:rPr lang="de-DE" b="1" dirty="0"/>
              <a:t>), die </a:t>
            </a:r>
            <a:r>
              <a:rPr lang="de-DE" b="1" dirty="0" err="1"/>
              <a:t>Ratgebenden</a:t>
            </a:r>
            <a:r>
              <a:rPr lang="de-DE" b="1" dirty="0"/>
              <a:t> namentlich genannt (</a:t>
            </a:r>
            <a:r>
              <a:rPr lang="de-DE" b="1" i="1" dirty="0"/>
              <a:t>Psychologin Elke Heidorn</a:t>
            </a:r>
            <a:r>
              <a:rPr lang="de-DE" b="1" dirty="0"/>
              <a:t>), manchmal ein Team wie in der Jugendzeitschrift Bravo – der legendäre </a:t>
            </a:r>
            <a:r>
              <a:rPr lang="de-DE" b="1" dirty="0" err="1"/>
              <a:t>dr.</a:t>
            </a:r>
            <a:r>
              <a:rPr lang="de-DE" b="1" dirty="0"/>
              <a:t> Sommer</a:t>
            </a:r>
          </a:p>
          <a:p>
            <a:r>
              <a:rPr lang="de-DE" b="1" dirty="0"/>
              <a:t>Rubriken: </a:t>
            </a:r>
            <a:r>
              <a:rPr lang="de-DE" b="1" i="1" dirty="0"/>
              <a:t>Diplom-Psychologin Sandra Buchholz hilft Ihnen mit Rat und Tat – </a:t>
            </a:r>
            <a:r>
              <a:rPr lang="de-DE" b="1" dirty="0"/>
              <a:t>SZ</a:t>
            </a:r>
          </a:p>
          <a:p>
            <a:r>
              <a:rPr lang="de-DE" b="1" dirty="0"/>
              <a:t>Handlungsabfolge: Frage – Antwort</a:t>
            </a:r>
          </a:p>
          <a:p>
            <a:r>
              <a:rPr lang="de-DE" b="1" dirty="0">
                <a:solidFill>
                  <a:srgbClr val="FF0000"/>
                </a:solidFill>
              </a:rPr>
              <a:t>Kummerkasten: </a:t>
            </a:r>
            <a:r>
              <a:rPr lang="de-DE" b="1" dirty="0"/>
              <a:t>ein konkretes Problem, Konflikt, bedrückende Lage – ein konkreter Handlungsplan wird erwartet</a:t>
            </a:r>
          </a:p>
          <a:p>
            <a:r>
              <a:rPr lang="de-DE" b="1" dirty="0">
                <a:solidFill>
                  <a:srgbClr val="FF0000"/>
                </a:solidFill>
              </a:rPr>
              <a:t>Gewissensfragen: </a:t>
            </a:r>
            <a:r>
              <a:rPr lang="de-DE" b="1" dirty="0"/>
              <a:t>eine problematische Situation im Alltag, moralisch-ethisch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EAF7FC-21AB-40A8-ADE2-AB22FF2D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D89DE-EAE8-4EF4-9EC3-C9F42B242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Beratende Texte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9BEEC-244E-4203-8DCF-54A342DC2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 err="1"/>
              <a:t>Textstruktur</a:t>
            </a:r>
            <a:r>
              <a:rPr lang="cs-CZ" sz="2400" b="1" dirty="0"/>
              <a:t>: </a:t>
            </a:r>
            <a:endParaRPr lang="de-DE" sz="2400" b="1" dirty="0"/>
          </a:p>
          <a:p>
            <a:r>
              <a:rPr lang="de-DE" sz="2400" b="1" dirty="0"/>
              <a:t>1. </a:t>
            </a:r>
            <a:r>
              <a:rPr lang="cs-CZ" sz="2400" b="1" dirty="0" err="1">
                <a:solidFill>
                  <a:srgbClr val="00B0F0"/>
                </a:solidFill>
              </a:rPr>
              <a:t>Problemexplizierung</a:t>
            </a:r>
            <a:r>
              <a:rPr lang="cs-CZ" sz="2400" b="1" dirty="0"/>
              <a:t>: </a:t>
            </a:r>
            <a:r>
              <a:rPr lang="cs-CZ" sz="2400" b="1" dirty="0" err="1"/>
              <a:t>Darstellung</a:t>
            </a:r>
            <a:r>
              <a:rPr lang="cs-CZ" sz="2400" b="1" dirty="0"/>
              <a:t> des </a:t>
            </a:r>
            <a:r>
              <a:rPr lang="cs-CZ" sz="2400" b="1" dirty="0" err="1"/>
              <a:t>Ausgangszustands</a:t>
            </a:r>
            <a:r>
              <a:rPr lang="cs-CZ" sz="2400" b="1" dirty="0"/>
              <a:t>, </a:t>
            </a:r>
            <a:r>
              <a:rPr lang="cs-CZ" sz="2400" b="1" dirty="0" err="1"/>
              <a:t>Explizierung</a:t>
            </a:r>
            <a:r>
              <a:rPr lang="cs-CZ" sz="2400" b="1" dirty="0"/>
              <a:t> des </a:t>
            </a:r>
            <a:r>
              <a:rPr lang="cs-CZ" sz="2400" b="1" dirty="0" err="1"/>
              <a:t>Problems</a:t>
            </a:r>
            <a:r>
              <a:rPr lang="cs-CZ" sz="2400" b="1" dirty="0"/>
              <a:t>:</a:t>
            </a:r>
          </a:p>
          <a:p>
            <a:r>
              <a:rPr lang="cs-CZ" sz="2400" b="1" dirty="0"/>
              <a:t>„</a:t>
            </a:r>
            <a:r>
              <a:rPr lang="cs-CZ" sz="2400" b="1" i="1" dirty="0" err="1"/>
              <a:t>Doch</a:t>
            </a:r>
            <a:r>
              <a:rPr lang="cs-CZ" sz="2400" b="1" i="1" dirty="0"/>
              <a:t> </a:t>
            </a:r>
            <a:r>
              <a:rPr lang="cs-CZ" sz="2400" b="1" i="1" dirty="0" err="1"/>
              <a:t>jetzt</a:t>
            </a:r>
            <a:r>
              <a:rPr lang="cs-CZ" sz="2400" b="1" i="1" dirty="0"/>
              <a:t> </a:t>
            </a:r>
            <a:r>
              <a:rPr lang="de-DE" sz="2400" b="1" i="1" dirty="0"/>
              <a:t>fühle ich mich… stehe vor einem Dilemma, nun frage ich…“</a:t>
            </a:r>
          </a:p>
          <a:p>
            <a:r>
              <a:rPr lang="de-DE" sz="2400" b="1" dirty="0"/>
              <a:t>Frage: </a:t>
            </a:r>
            <a:r>
              <a:rPr lang="de-DE" sz="2400" b="1" i="1" dirty="0"/>
              <a:t>„Was kann ich nur tun? Was habe ich falsch gemacht?...</a:t>
            </a:r>
          </a:p>
          <a:p>
            <a:r>
              <a:rPr lang="de-DE" sz="2400" b="1" i="1" dirty="0"/>
              <a:t>Ist das moralisch verwerflich?“</a:t>
            </a:r>
          </a:p>
          <a:p>
            <a:r>
              <a:rPr lang="de-DE" sz="2400" b="1" dirty="0"/>
              <a:t>2. </a:t>
            </a:r>
            <a:r>
              <a:rPr lang="de-DE" sz="2400" b="1" dirty="0">
                <a:solidFill>
                  <a:srgbClr val="00B0F0"/>
                </a:solidFill>
              </a:rPr>
              <a:t>Problemlösung: </a:t>
            </a:r>
            <a:r>
              <a:rPr lang="de-DE" sz="2400" b="1" dirty="0"/>
              <a:t>Handlungsplan von dem </a:t>
            </a:r>
            <a:r>
              <a:rPr lang="de-DE" sz="2400" b="1" dirty="0" err="1"/>
              <a:t>Ratgebenden</a:t>
            </a:r>
            <a:r>
              <a:rPr lang="de-DE" sz="2400" b="1" i="1" dirty="0"/>
              <a:t>: „… möchte ich vorschlagen… rate ich…“</a:t>
            </a:r>
          </a:p>
          <a:p>
            <a:r>
              <a:rPr lang="de-DE" sz="2400" b="1" dirty="0"/>
              <a:t>Bewertungen und Begründungen, Hoffnung geben</a:t>
            </a:r>
          </a:p>
          <a:p>
            <a:endParaRPr lang="cs-CZ" sz="2400" b="1" i="1" dirty="0">
              <a:solidFill>
                <a:srgbClr val="00B0F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72F8C0-AEA3-493E-9235-63B7998C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8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8215D-895C-4F18-82A9-082FD8CA6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Beratende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11B3-B8EE-4447-BECA-9BCD25226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Sprachliche Merkmale:</a:t>
            </a:r>
          </a:p>
          <a:p>
            <a:r>
              <a:rPr lang="de-DE" sz="2000" b="1" dirty="0"/>
              <a:t>Formulierung der Ratschläge: Imperativkonstruktionen: </a:t>
            </a:r>
            <a:r>
              <a:rPr lang="de-DE" sz="2000" b="1" i="1" dirty="0"/>
              <a:t>„Machen Sie sich frei von diesem Mann.“ </a:t>
            </a:r>
            <a:r>
              <a:rPr lang="de-DE" sz="2000" b="1" dirty="0"/>
              <a:t>Zum Trost – Verweis auf Stereotype: „</a:t>
            </a:r>
            <a:r>
              <a:rPr lang="de-DE" sz="2000" b="1" i="1" dirty="0"/>
              <a:t>Sie sind noch jung und werden noch viele Männer kennen lernen</a:t>
            </a:r>
            <a:r>
              <a:rPr lang="de-DE" sz="2000" b="1" dirty="0"/>
              <a:t>.“</a:t>
            </a:r>
          </a:p>
          <a:p>
            <a:r>
              <a:rPr lang="de-DE" sz="2000" b="1" dirty="0"/>
              <a:t>Modalverben und Konjunktive: „</a:t>
            </a:r>
            <a:r>
              <a:rPr lang="de-DE" sz="2000" b="1" i="1" dirty="0"/>
              <a:t>Sie müssen ihm zeigen, was Ihnen guttut.“ „Und Sie könnten in einen Sportverein eintreten.“</a:t>
            </a:r>
          </a:p>
          <a:p>
            <a:r>
              <a:rPr lang="de-DE" sz="2000" b="1" dirty="0"/>
              <a:t>Sprachhandlung Raten: „</a:t>
            </a:r>
            <a:r>
              <a:rPr lang="de-DE" sz="2000" b="1" i="1" dirty="0"/>
              <a:t>Ich kann Ihnen nur raten… Mein guter Rat: Werden Sie aus Schaden klug!“ – </a:t>
            </a:r>
            <a:r>
              <a:rPr lang="de-DE" sz="2000" b="1" dirty="0"/>
              <a:t>Sprichwort</a:t>
            </a:r>
          </a:p>
          <a:p>
            <a:r>
              <a:rPr lang="de-DE" sz="2000" b="1" dirty="0"/>
              <a:t>All</a:t>
            </a:r>
            <a:r>
              <a:rPr lang="cs-CZ" sz="2000" b="1"/>
              <a:t>e</a:t>
            </a:r>
            <a:r>
              <a:rPr lang="de-DE" sz="2000" b="1"/>
              <a:t> </a:t>
            </a:r>
            <a:r>
              <a:rPr lang="de-DE" sz="2000" b="1" dirty="0" err="1"/>
              <a:t>Tempusformen</a:t>
            </a:r>
            <a:endParaRPr lang="de-DE" sz="2000" b="1" dirty="0"/>
          </a:p>
          <a:p>
            <a:r>
              <a:rPr lang="de-DE" sz="2000" b="1" dirty="0"/>
              <a:t>Indirekte Rede: „</a:t>
            </a:r>
            <a:r>
              <a:rPr lang="de-DE" sz="2000" b="1" i="1" dirty="0"/>
              <a:t>Meine Nachbarin hat mich neulich gebeten, mein Handy abzuschaffen, da die Strahlung auf Dauer schädlich sei.“</a:t>
            </a:r>
          </a:p>
          <a:p>
            <a:r>
              <a:rPr lang="de-DE" sz="2000" b="1" dirty="0"/>
              <a:t>Neutrale Pronomina und Possessiv-Artikel: </a:t>
            </a:r>
            <a:r>
              <a:rPr lang="de-DE" sz="2000" b="1" i="1" dirty="0"/>
              <a:t>man, das, es, mein Mann</a:t>
            </a:r>
            <a:endParaRPr lang="cs-CZ" sz="2000" b="1" i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790262-BA03-4AFD-A0F1-9A9FA258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6FC8A-56F1-481A-80CA-8A71CFB3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906DE-8F08-4C50-B1DA-2E2549766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Textfunktion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zentrale</a:t>
            </a:r>
            <a:r>
              <a:rPr lang="cs-CZ" b="1" dirty="0"/>
              <a:t> </a:t>
            </a:r>
            <a:r>
              <a:rPr lang="cs-CZ" b="1" dirty="0" err="1"/>
              <a:t>Rolle</a:t>
            </a:r>
            <a:endParaRPr lang="cs-CZ" b="1" dirty="0"/>
          </a:p>
          <a:p>
            <a:r>
              <a:rPr lang="cs-CZ" b="1" dirty="0" err="1"/>
              <a:t>bestimmt</a:t>
            </a:r>
            <a:r>
              <a:rPr lang="cs-CZ" b="1" dirty="0"/>
              <a:t> Struktur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sprachliche</a:t>
            </a:r>
            <a:r>
              <a:rPr lang="cs-CZ" b="1" dirty="0"/>
              <a:t> </a:t>
            </a:r>
            <a:r>
              <a:rPr lang="cs-CZ" b="1" dirty="0" err="1"/>
              <a:t>Ausgestaltung</a:t>
            </a:r>
            <a:r>
              <a:rPr lang="cs-CZ" b="1" dirty="0"/>
              <a:t> </a:t>
            </a:r>
            <a:r>
              <a:rPr lang="cs-CZ" b="1" dirty="0" err="1"/>
              <a:t>wesentlich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endParaRPr lang="cs-CZ" b="1" dirty="0"/>
          </a:p>
          <a:p>
            <a:r>
              <a:rPr lang="cs-CZ" b="1" dirty="0" err="1"/>
              <a:t>Bestimmung</a:t>
            </a:r>
            <a:r>
              <a:rPr lang="cs-CZ" b="1" dirty="0"/>
              <a:t> der </a:t>
            </a:r>
            <a:r>
              <a:rPr lang="cs-CZ" b="1" dirty="0" err="1"/>
              <a:t>Textfunktion</a:t>
            </a:r>
            <a:r>
              <a:rPr lang="cs-CZ" b="1" dirty="0"/>
              <a:t>: </a:t>
            </a:r>
          </a:p>
          <a:p>
            <a:r>
              <a:rPr lang="cs-CZ" b="1" dirty="0" err="1"/>
              <a:t>typische</a:t>
            </a:r>
            <a:r>
              <a:rPr lang="cs-CZ" b="1" dirty="0"/>
              <a:t> </a:t>
            </a:r>
            <a:r>
              <a:rPr lang="cs-CZ" b="1" dirty="0" err="1"/>
              <a:t>Vorkommensweisen</a:t>
            </a:r>
            <a:r>
              <a:rPr lang="cs-CZ" b="1" dirty="0"/>
              <a:t> </a:t>
            </a:r>
            <a:r>
              <a:rPr lang="cs-CZ" b="1" dirty="0" err="1"/>
              <a:t>einer</a:t>
            </a:r>
            <a:r>
              <a:rPr lang="cs-CZ" b="1" dirty="0"/>
              <a:t> TS in der </a:t>
            </a:r>
            <a:r>
              <a:rPr lang="cs-CZ" b="1" dirty="0" err="1"/>
              <a:t>Sprachgemeinschaft</a:t>
            </a:r>
            <a:endParaRPr lang="cs-CZ" b="1" dirty="0"/>
          </a:p>
          <a:p>
            <a:r>
              <a:rPr lang="cs-CZ" b="1" dirty="0" err="1"/>
              <a:t>gesellschaftliche</a:t>
            </a:r>
            <a:r>
              <a:rPr lang="cs-CZ" b="1" dirty="0"/>
              <a:t> </a:t>
            </a:r>
            <a:r>
              <a:rPr lang="cs-CZ" b="1" dirty="0" err="1"/>
              <a:t>Zwecke</a:t>
            </a:r>
            <a:endParaRPr lang="cs-CZ" b="1" dirty="0"/>
          </a:p>
          <a:p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an</a:t>
            </a:r>
            <a:r>
              <a:rPr lang="cs-CZ" b="1" dirty="0"/>
              <a:t> der </a:t>
            </a:r>
            <a:r>
              <a:rPr lang="cs-CZ" b="1" dirty="0" err="1"/>
              <a:t>Entstehung</a:t>
            </a:r>
            <a:r>
              <a:rPr lang="cs-CZ" b="1" dirty="0"/>
              <a:t>, </a:t>
            </a:r>
            <a:r>
              <a:rPr lang="de-DE" b="1" dirty="0"/>
              <a:t>Übermittlung und Rezeption beteiligten Personen, bzw. Institutionen</a:t>
            </a:r>
          </a:p>
          <a:p>
            <a:r>
              <a:rPr lang="de-DE" b="1" dirty="0"/>
              <a:t>„Weltbezug“, KB,  Medium, Sprachhandlung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F6F4E6-37E2-47DF-AFD2-0D6C33C4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5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D628B-50FB-41F3-8DF8-56A9495F6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0FC22-E095-49BC-BE94-7AE4690B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„Die Bestimmung der dominanten Textfunktionen entsteht so aus dem Wechselspiel zwischen der Analyse der </a:t>
            </a:r>
            <a:r>
              <a:rPr lang="de-DE" b="1" dirty="0">
                <a:solidFill>
                  <a:srgbClr val="FF0000"/>
                </a:solidFill>
              </a:rPr>
              <a:t>kommunikativen </a:t>
            </a:r>
            <a:r>
              <a:rPr lang="de-DE" b="1" dirty="0"/>
              <a:t>und </a:t>
            </a:r>
            <a:r>
              <a:rPr lang="de-DE" b="1" dirty="0">
                <a:solidFill>
                  <a:srgbClr val="FF0000"/>
                </a:solidFill>
              </a:rPr>
              <a:t>gesellschaftlichen </a:t>
            </a:r>
            <a:r>
              <a:rPr lang="de-DE" b="1" dirty="0"/>
              <a:t>Einbettung und der</a:t>
            </a:r>
            <a:r>
              <a:rPr lang="de-DE" b="1" dirty="0">
                <a:solidFill>
                  <a:srgbClr val="FF0000"/>
                </a:solidFill>
              </a:rPr>
              <a:t> empirischen </a:t>
            </a:r>
            <a:r>
              <a:rPr lang="de-DE" b="1" dirty="0"/>
              <a:t>Textsortenanalyse.“ (F/T 2011, S. 29)</a:t>
            </a:r>
          </a:p>
          <a:p>
            <a:r>
              <a:rPr lang="de-DE" b="1" dirty="0"/>
              <a:t>drei große Textsortengruppen:</a:t>
            </a:r>
          </a:p>
          <a:p>
            <a:r>
              <a:rPr lang="de-DE" b="1" dirty="0">
                <a:solidFill>
                  <a:srgbClr val="00B0F0"/>
                </a:solidFill>
              </a:rPr>
              <a:t>wissensbezogene Texte</a:t>
            </a:r>
          </a:p>
          <a:p>
            <a:r>
              <a:rPr lang="de-DE" b="1" dirty="0" err="1">
                <a:solidFill>
                  <a:srgbClr val="00B0F0"/>
                </a:solidFill>
              </a:rPr>
              <a:t>handlungsbee</a:t>
            </a:r>
            <a:r>
              <a:rPr lang="cs-CZ" b="1" dirty="0">
                <a:solidFill>
                  <a:srgbClr val="00B0F0"/>
                </a:solidFill>
              </a:rPr>
              <a:t>i</a:t>
            </a:r>
            <a:r>
              <a:rPr lang="de-DE" b="1" dirty="0" err="1">
                <a:solidFill>
                  <a:srgbClr val="00B0F0"/>
                </a:solidFill>
              </a:rPr>
              <a:t>nflussende</a:t>
            </a:r>
            <a:r>
              <a:rPr lang="de-DE" b="1" dirty="0">
                <a:solidFill>
                  <a:srgbClr val="00B0F0"/>
                </a:solidFill>
              </a:rPr>
              <a:t> und handlungspräformierende Texte</a:t>
            </a:r>
          </a:p>
          <a:p>
            <a:r>
              <a:rPr lang="de-DE" b="1" dirty="0">
                <a:solidFill>
                  <a:srgbClr val="00B0F0"/>
                </a:solidFill>
              </a:rPr>
              <a:t>expressiv-soziale, sinnsuchende Texte</a:t>
            </a:r>
            <a:endParaRPr lang="cs-CZ" b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8A1201-E63A-40FC-83A5-027BEE41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9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B08AF-F3B7-4B1A-AE10-AE6A3BCE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1. </a:t>
            </a:r>
            <a:r>
              <a:rPr lang="de-DE" b="1" dirty="0">
                <a:solidFill>
                  <a:srgbClr val="FF0000"/>
                </a:solidFill>
              </a:rPr>
              <a:t>Wissensbezogene Texte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57994-AC75-4FC9-9BC4-1A1E49F8D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Hauptfunktion: Wissen verschiedener Art zu tradieren, mitzuteilen, bereitzustellen</a:t>
            </a:r>
          </a:p>
          <a:p>
            <a:r>
              <a:rPr lang="de-DE" b="1" dirty="0"/>
              <a:t>sach- bzw. fachbezogene Darstellung des Wissensstandes im Vordergrund</a:t>
            </a:r>
          </a:p>
          <a:p>
            <a:r>
              <a:rPr lang="de-DE" b="1" dirty="0"/>
              <a:t>begründende und bewertende sprachliche Handlungen</a:t>
            </a:r>
          </a:p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Funktion: </a:t>
            </a:r>
            <a:r>
              <a:rPr lang="de-DE" b="1" i="1" dirty="0">
                <a:solidFill>
                  <a:srgbClr val="00B050"/>
                </a:solidFill>
              </a:rPr>
              <a:t>Lexikonartikel, Wörterbucheintrag, Einführungen in bestimmte wissenschaftliche Disziplinen, auch Wetterbericht, Reiseführer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Argumentative Funktion:</a:t>
            </a:r>
            <a:r>
              <a:rPr lang="de-DE" b="1" dirty="0"/>
              <a:t> </a:t>
            </a:r>
            <a:r>
              <a:rPr lang="de-DE" b="1" i="1" dirty="0">
                <a:solidFill>
                  <a:srgbClr val="00B050"/>
                </a:solidFill>
              </a:rPr>
              <a:t>wissenschaftlicher Artikel, Leserbrief, themenbezogene Diskussionsforen im Internet</a:t>
            </a:r>
          </a:p>
          <a:p>
            <a:r>
              <a:rPr lang="de-DE" b="1" dirty="0">
                <a:solidFill>
                  <a:srgbClr val="FF0000"/>
                </a:solidFill>
              </a:rPr>
              <a:t>Bewertende Funktion: </a:t>
            </a:r>
            <a:r>
              <a:rPr lang="de-DE" b="1" i="1" dirty="0">
                <a:solidFill>
                  <a:srgbClr val="00B050"/>
                </a:solidFill>
              </a:rPr>
              <a:t>Rezensionen, Theaterkritiken, Studienbewertungen, Gutachten, Peer Reviews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CCBDA7-4AFC-46D0-BAE6-50E2C3C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6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26C92-7058-4EB1-B685-88EC68D6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2. </a:t>
            </a:r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14433-D49F-4BBE-A819-47ED2936E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 Bedienungsanleitungen, Horoskope…</a:t>
            </a:r>
          </a:p>
          <a:p>
            <a:r>
              <a:rPr lang="de-DE" b="1" dirty="0">
                <a:solidFill>
                  <a:srgbClr val="FF0000"/>
                </a:solidFill>
              </a:rPr>
              <a:t>Reglementierend-direktive Funktion: </a:t>
            </a:r>
            <a:r>
              <a:rPr lang="de-DE" b="1" dirty="0"/>
              <a:t>Kontrolle von Handlungen: </a:t>
            </a:r>
            <a:r>
              <a:rPr lang="de-DE" b="1" i="1" dirty="0">
                <a:solidFill>
                  <a:srgbClr val="00B050"/>
                </a:solidFill>
              </a:rPr>
              <a:t>Gesetze</a:t>
            </a:r>
          </a:p>
          <a:p>
            <a:r>
              <a:rPr lang="de-DE" b="1" dirty="0" err="1">
                <a:solidFill>
                  <a:srgbClr val="FF0000"/>
                </a:solidFill>
              </a:rPr>
              <a:t>Obligativ</a:t>
            </a:r>
            <a:r>
              <a:rPr lang="de-DE" b="1" dirty="0">
                <a:solidFill>
                  <a:srgbClr val="FF0000"/>
                </a:solidFill>
              </a:rPr>
              <a:t>-spreche</a:t>
            </a:r>
            <a:r>
              <a:rPr lang="cs-CZ" b="1" dirty="0">
                <a:solidFill>
                  <a:srgbClr val="FF0000"/>
                </a:solidFill>
              </a:rPr>
              <a:t>r</a:t>
            </a:r>
            <a:r>
              <a:rPr lang="de-DE" b="1" dirty="0">
                <a:solidFill>
                  <a:srgbClr val="FF0000"/>
                </a:solidFill>
              </a:rPr>
              <a:t>bezogene Funktion: </a:t>
            </a:r>
            <a:r>
              <a:rPr lang="de-DE" b="1" i="1" dirty="0">
                <a:solidFill>
                  <a:srgbClr val="00B050"/>
                </a:solidFill>
              </a:rPr>
              <a:t>Versprechen, Verpflichtungen, Gelöbnisse, Wahlprogramme, Hochzeitsformeln…</a:t>
            </a:r>
          </a:p>
          <a:p>
            <a:r>
              <a:rPr lang="de-DE" b="1" dirty="0">
                <a:solidFill>
                  <a:srgbClr val="FF0000"/>
                </a:solidFill>
              </a:rPr>
              <a:t>Deklarierende (performative) Funktion: </a:t>
            </a:r>
            <a:r>
              <a:rPr lang="de-DE" b="1" dirty="0"/>
              <a:t>institutionelle Rituale: </a:t>
            </a:r>
            <a:r>
              <a:rPr lang="de-DE" b="1" i="1" dirty="0">
                <a:solidFill>
                  <a:srgbClr val="00B050"/>
                </a:solidFill>
              </a:rPr>
              <a:t>Ernennungsurkunden, Trauscheine, Zeugnisse, Taufe…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Appellative Funktion: </a:t>
            </a:r>
            <a:r>
              <a:rPr lang="de-DE" b="1" dirty="0"/>
              <a:t>Rezipienten dazu bewegt, eine (veränderte) Einstellung bzw. Bewertung anzunehmen (Kauf, Wahl, Empfehlung), Interesse wecken - Stilvielfalt: </a:t>
            </a:r>
            <a:r>
              <a:rPr lang="de-DE" b="1" i="1" dirty="0">
                <a:solidFill>
                  <a:srgbClr val="00B050"/>
                </a:solidFill>
              </a:rPr>
              <a:t>Werbeanzeigen, politische Werbung, Anzeigen, politische oder humanitäre Aufrufe</a:t>
            </a:r>
          </a:p>
          <a:p>
            <a:r>
              <a:rPr lang="de-DE" b="1" dirty="0">
                <a:solidFill>
                  <a:srgbClr val="FF0000"/>
                </a:solidFill>
              </a:rPr>
              <a:t>Handlungsvorbereitende Funktion: </a:t>
            </a:r>
            <a:r>
              <a:rPr lang="de-DE" b="1" dirty="0"/>
              <a:t>Planung - </a:t>
            </a:r>
            <a:r>
              <a:rPr lang="de-DE" b="1" i="1" dirty="0">
                <a:solidFill>
                  <a:srgbClr val="00B050"/>
                </a:solidFill>
              </a:rPr>
              <a:t>Tagesordnungen, Programme, Exposés, Skizzen</a:t>
            </a:r>
          </a:p>
          <a:p>
            <a:r>
              <a:rPr lang="de-DE" b="1" dirty="0">
                <a:solidFill>
                  <a:srgbClr val="FF0000"/>
                </a:solidFill>
              </a:rPr>
              <a:t>Beratend-moralisierende Funktion:</a:t>
            </a:r>
            <a:r>
              <a:rPr lang="de-DE" b="1" i="1" dirty="0">
                <a:solidFill>
                  <a:srgbClr val="00B050"/>
                </a:solidFill>
              </a:rPr>
              <a:t> Beratungstexte, Kummerkasten, ethische Betrachtungen, Predigten, Katechismen, Gewissensfragen…</a:t>
            </a:r>
          </a:p>
          <a:p>
            <a:endParaRPr lang="de-DE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320E9-E7B3-4FA2-8C21-3229017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4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2E266-5018-4E65-A1A8-2E722FA3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3. Expressiv-soziale, sinnsuchende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1E1DF-2513-4CF2-984C-94263BD6A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Individuum im Vordergrund, Ausdruck und die gegenseitige Vergewisserung von Gefühlen, </a:t>
            </a:r>
            <a:r>
              <a:rPr lang="de-DE" b="1" dirty="0" err="1"/>
              <a:t>Selbst-und</a:t>
            </a:r>
            <a:r>
              <a:rPr lang="de-DE" b="1" dirty="0"/>
              <a:t> Fremdbild, Unterhaltung und Spiel, am heterogensten</a:t>
            </a:r>
          </a:p>
          <a:p>
            <a:r>
              <a:rPr lang="de-DE" b="1" dirty="0">
                <a:solidFill>
                  <a:srgbClr val="FF0000"/>
                </a:solidFill>
              </a:rPr>
              <a:t>Expressiv-sinnsuchende Funktion: </a:t>
            </a:r>
            <a:r>
              <a:rPr lang="de-DE" b="1" i="1" dirty="0">
                <a:solidFill>
                  <a:srgbClr val="00B050"/>
                </a:solidFill>
              </a:rPr>
              <a:t>Tagebücher, Blogs, Reisenotizen, persönliche Briefe und E-Mails</a:t>
            </a:r>
          </a:p>
          <a:p>
            <a:r>
              <a:rPr lang="de-DE" b="1" dirty="0">
                <a:solidFill>
                  <a:srgbClr val="FF0000"/>
                </a:solidFill>
              </a:rPr>
              <a:t>Kollektiv selbstvergewissernde Funktion: </a:t>
            </a:r>
            <a:r>
              <a:rPr lang="de-DE" b="1" i="1" dirty="0">
                <a:solidFill>
                  <a:srgbClr val="00B050"/>
                </a:solidFill>
              </a:rPr>
              <a:t>Wahlkampfreden, ritualisierte religiöse Texte (Gebete)…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Phatische Funktion:</a:t>
            </a:r>
            <a:r>
              <a:rPr lang="de-DE" b="1" dirty="0"/>
              <a:t> Anteilnahme und Aufrechterhalt eines positiven sozialen Kontakts: </a:t>
            </a:r>
            <a:r>
              <a:rPr lang="de-DE" b="1" i="1" dirty="0" err="1">
                <a:solidFill>
                  <a:srgbClr val="00B050"/>
                </a:solidFill>
              </a:rPr>
              <a:t>Glüchwunsch</a:t>
            </a:r>
            <a:r>
              <a:rPr lang="de-DE" b="1" i="1" dirty="0">
                <a:solidFill>
                  <a:srgbClr val="00B050"/>
                </a:solidFill>
              </a:rPr>
              <a:t>- , Kondolenzschreiben, Genesungswünsche</a:t>
            </a:r>
          </a:p>
          <a:p>
            <a:r>
              <a:rPr lang="de-DE" b="1" dirty="0">
                <a:solidFill>
                  <a:srgbClr val="FF0000"/>
                </a:solidFill>
              </a:rPr>
              <a:t>Unterhaltend-spielerische Funktion: </a:t>
            </a:r>
            <a:r>
              <a:rPr lang="de-DE" b="1" i="1" dirty="0">
                <a:solidFill>
                  <a:srgbClr val="00B050"/>
                </a:solidFill>
              </a:rPr>
              <a:t>Phantasiegeschichten im Alltag, Märchen, Kindergeschichten, Witze…</a:t>
            </a:r>
          </a:p>
          <a:p>
            <a:r>
              <a:rPr lang="de-DE" b="1" dirty="0">
                <a:solidFill>
                  <a:srgbClr val="FF0000"/>
                </a:solidFill>
              </a:rPr>
              <a:t>Ästhetische Funktion: </a:t>
            </a:r>
            <a:r>
              <a:rPr lang="de-DE" b="1" i="1" dirty="0">
                <a:solidFill>
                  <a:srgbClr val="00B050"/>
                </a:solidFill>
              </a:rPr>
              <a:t>literarisch-</a:t>
            </a:r>
            <a:r>
              <a:rPr lang="de-DE" b="1" i="1" dirty="0" err="1">
                <a:solidFill>
                  <a:srgbClr val="00B050"/>
                </a:solidFill>
              </a:rPr>
              <a:t>ästhetisierendeTexte</a:t>
            </a:r>
            <a:endParaRPr lang="cs-CZ" b="1" i="1" dirty="0">
              <a:solidFill>
                <a:srgbClr val="00B050"/>
              </a:solidFill>
            </a:endParaRPr>
          </a:p>
          <a:p>
            <a:endParaRPr lang="de-DE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637732-AB1B-464A-8D8F-B23D92BC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2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DC478-D7B5-4F46-A073-9FFD9F8C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Witze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F35DE0-2924-4B5F-B120-BAD74427E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Der </a:t>
            </a:r>
            <a:r>
              <a:rPr lang="de-DE" b="1" dirty="0" err="1"/>
              <a:t>Mantafahrer</a:t>
            </a:r>
            <a:r>
              <a:rPr lang="de-DE" b="1" dirty="0"/>
              <a:t> im Witz</a:t>
            </a:r>
          </a:p>
          <a:p>
            <a:r>
              <a:rPr lang="de-DE" dirty="0"/>
              <a:t>Der typische </a:t>
            </a:r>
            <a:r>
              <a:rPr lang="de-DE" dirty="0" err="1"/>
              <a:t>Mantafahrer</a:t>
            </a:r>
            <a:r>
              <a:rPr lang="de-DE" dirty="0"/>
              <a:t> in diesen Witzen spricht </a:t>
            </a:r>
            <a:r>
              <a:rPr lang="de-DE" dirty="0">
                <a:hlinkClick r:id="rId2" tooltip="Ruhrpott"/>
              </a:rPr>
              <a:t>Ruhrpott</a:t>
            </a:r>
            <a:r>
              <a:rPr lang="de-DE" dirty="0"/>
              <a:t>-</a:t>
            </a:r>
            <a:r>
              <a:rPr lang="de-DE" dirty="0">
                <a:hlinkClick r:id="rId3" tooltip="Jargon"/>
              </a:rPr>
              <a:t>Slang</a:t>
            </a:r>
            <a:r>
              <a:rPr lang="de-DE" dirty="0"/>
              <a:t>, trägt den Namen „</a:t>
            </a:r>
            <a:r>
              <a:rPr lang="de-DE" dirty="0" err="1"/>
              <a:t>Manni</a:t>
            </a:r>
            <a:r>
              <a:rPr lang="de-DE" dirty="0"/>
              <a:t>“, als Schuhe „</a:t>
            </a:r>
            <a:r>
              <a:rPr lang="de-DE" dirty="0" err="1"/>
              <a:t>Mantaletten</a:t>
            </a:r>
            <a:r>
              <a:rPr lang="de-DE" dirty="0"/>
              <a:t>“ (</a:t>
            </a:r>
            <a:r>
              <a:rPr lang="de-DE" dirty="0">
                <a:hlinkClick r:id="rId4" tooltip="Cowboystiefel"/>
              </a:rPr>
              <a:t>Cowboystiefel</a:t>
            </a:r>
            <a:r>
              <a:rPr lang="de-DE" dirty="0"/>
              <a:t>), um den Hals ein Goldkettchen und auf dem Kopf eine </a:t>
            </a:r>
            <a:r>
              <a:rPr lang="de-DE" dirty="0">
                <a:hlinkClick r:id="rId5" tooltip="Vokuhila"/>
              </a:rPr>
              <a:t>Vokuhila</a:t>
            </a:r>
            <a:r>
              <a:rPr lang="de-DE" dirty="0"/>
              <a:t>-Frisur. Er lässt bei jeder Temperatur beim Fahren den Ellenbogen durch das geöffnete Seitenfenster ragen (weshalb die Manta-Tür vom Achselschweiß rostig sein soll), hat eine blond(</a:t>
            </a:r>
            <a:r>
              <a:rPr lang="de-DE" dirty="0" err="1"/>
              <a:t>iert</a:t>
            </a:r>
            <a:r>
              <a:rPr lang="de-DE" dirty="0"/>
              <a:t>)e Friseuse auf dem Beifahrersitz, und sein Auto ist </a:t>
            </a:r>
            <a:r>
              <a:rPr lang="de-DE" dirty="0">
                <a:hlinkClick r:id="rId6" tooltip="Fahrzeugtuning"/>
              </a:rPr>
              <a:t>getunt</a:t>
            </a:r>
            <a:r>
              <a:rPr lang="de-DE" dirty="0"/>
              <a:t>, </a:t>
            </a:r>
            <a:r>
              <a:rPr lang="de-DE" dirty="0" err="1">
                <a:hlinkClick r:id="rId7" tooltip="Spoiler (Fahrzeug)"/>
              </a:rPr>
              <a:t>verspoilert</a:t>
            </a:r>
            <a:r>
              <a:rPr lang="de-DE" dirty="0"/>
              <a:t>, tiefer gelegt und dekoriert (Plüschwürfel am Rückspiegel, Fuchsschwanz an der Antenne, „</a:t>
            </a:r>
            <a:r>
              <a:rPr lang="de-DE" dirty="0">
                <a:hlinkClick r:id="rId8" tooltip="Kenwood (Elektronik)"/>
              </a:rPr>
              <a:t>Kenwood</a:t>
            </a:r>
            <a:r>
              <a:rPr lang="de-DE" dirty="0"/>
              <a:t>“-Aufkleber auf der Heckscheibe, …). Er war höchstens auf der Hauptschule und bedient sich gern der </a:t>
            </a:r>
            <a:r>
              <a:rPr lang="de-DE" dirty="0">
                <a:hlinkClick r:id="rId9" tooltip="Interjektion"/>
              </a:rPr>
              <a:t>Interjektionen</a:t>
            </a:r>
            <a:r>
              <a:rPr lang="de-DE" dirty="0"/>
              <a:t> „</a:t>
            </a:r>
            <a:r>
              <a:rPr lang="de-DE" dirty="0" err="1"/>
              <a:t>ey</a:t>
            </a:r>
            <a:r>
              <a:rPr lang="de-DE" dirty="0"/>
              <a:t>!“ und „boah!“. Bei Frauen zeigt er ein äußerst direktes Flirtverhalten („</a:t>
            </a:r>
            <a:r>
              <a:rPr lang="de-DE" dirty="0" err="1"/>
              <a:t>Ey</a:t>
            </a:r>
            <a:r>
              <a:rPr lang="de-DE" dirty="0"/>
              <a:t>, </a:t>
            </a:r>
            <a:r>
              <a:rPr lang="de-DE" dirty="0">
                <a:hlinkClick r:id="rId10" tooltip="Ficken"/>
              </a:rPr>
              <a:t>ficken</a:t>
            </a:r>
            <a:r>
              <a:rPr lang="de-DE" dirty="0"/>
              <a:t>?“). Er pflegt eine Feindschaft vor allem gegenüber </a:t>
            </a:r>
            <a:r>
              <a:rPr lang="de-DE" dirty="0">
                <a:hlinkClick r:id="rId11" tooltip="Golf GTI"/>
              </a:rPr>
              <a:t>VW-Golf-GTI</a:t>
            </a:r>
            <a:r>
              <a:rPr lang="de-DE" dirty="0"/>
              <a:t>-Fahrern („Golfkrieg“), mit denen er auch bevorzugt Wettrennen veranstaltet, und verunglückt mit seinem Auto in vielen Witzen tödlich.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93083-1FDF-4DB6-8D8C-DE0FDD3EE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7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3A0DA-2C77-47F9-AE1D-00317513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6967F-AB8E-406C-A937-AD756FF0C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de-DE" altLang="cs-CZ" sz="1600" b="1" dirty="0">
                <a:solidFill>
                  <a:srgbClr val="00B050"/>
                </a:solidFill>
              </a:rPr>
              <a:t>Subtextsorten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Orientierungstexte</a:t>
            </a:r>
            <a:r>
              <a:rPr lang="de-DE" altLang="cs-CZ" sz="1600" b="1" dirty="0"/>
              <a:t>: globale Übersicht, starke Wertungen, implizit werbender Charakter: konstatierend-</a:t>
            </a:r>
            <a:r>
              <a:rPr lang="de-DE" altLang="cs-CZ" sz="1600" b="1" dirty="0" err="1"/>
              <a:t>assertierend</a:t>
            </a:r>
            <a:r>
              <a:rPr lang="de-DE" altLang="cs-CZ" sz="1600" b="1" dirty="0"/>
              <a:t>-bewertend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Ratgebertexte</a:t>
            </a:r>
            <a:r>
              <a:rPr lang="de-DE" altLang="cs-CZ" sz="1600" b="1" dirty="0"/>
              <a:t>: Instruktion für die Reiseplanung bzw. –</a:t>
            </a:r>
            <a:r>
              <a:rPr lang="de-DE" altLang="cs-CZ" sz="1600" b="1" dirty="0" err="1"/>
              <a:t>durchführung</a:t>
            </a:r>
            <a:r>
              <a:rPr lang="de-DE" altLang="cs-CZ" sz="1600" b="1" dirty="0"/>
              <a:t>, Handlungsempfehlungen, praktische Hinweise (Einreisemodalitäten, Sicherheit, Hotelsuche…)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Besichtigungstexte</a:t>
            </a:r>
            <a:r>
              <a:rPr lang="de-DE" altLang="cs-CZ" sz="1600" b="1" dirty="0"/>
              <a:t>: Verbindung von Wissensvermittlung und Handlungsangebot: konstatierend-wissensbereitstellend, auch narrativ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Hintergrundtexte</a:t>
            </a:r>
            <a:r>
              <a:rPr lang="de-DE" altLang="cs-CZ" sz="1600" b="1" dirty="0"/>
              <a:t>: vertiefendes Wissen über historische, kulturelle, gesellschaftliche Themen: konstatierend-</a:t>
            </a:r>
            <a:r>
              <a:rPr lang="de-DE" altLang="cs-CZ" sz="1600" b="1" dirty="0" err="1"/>
              <a:t>assertierend</a:t>
            </a:r>
            <a:endParaRPr lang="cs-CZ" altLang="cs-CZ" sz="16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FCF1EE-34BC-464E-A7B6-9A520259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09.12.2024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2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2_TF56410444" id="{D9A60A82-AEBF-45C2-B5DF-1D3D356FACD2}" vid="{829DC7C5-F515-43FD-BAC4-4E2F13367B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{1A859A05-54B8-4991-9057-A3619AD7E6CC}tf56410444_win32</Template>
  <TotalTime>0</TotalTime>
  <Words>2015</Words>
  <Application>Microsoft Office PowerPoint</Application>
  <PresentationFormat>Širokoúhlá obrazovka</PresentationFormat>
  <Paragraphs>209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Avenir Next LT Pro</vt:lpstr>
      <vt:lpstr>Avenir Next LT Pro Light</vt:lpstr>
      <vt:lpstr>Calibri</vt:lpstr>
      <vt:lpstr>Garamond</vt:lpstr>
      <vt:lpstr>SavonVTI</vt:lpstr>
      <vt:lpstr>Textsorten</vt:lpstr>
      <vt:lpstr>Textsorten-Analyse</vt:lpstr>
      <vt:lpstr>Textsorten</vt:lpstr>
      <vt:lpstr>Textsorten</vt:lpstr>
      <vt:lpstr>1. Wissensbezogene Texte</vt:lpstr>
      <vt:lpstr>2. Handlungsbeeinflussende und handlungspräformierende Texte</vt:lpstr>
      <vt:lpstr>3. Expressiv-soziale, sinnsuchende Texte</vt:lpstr>
      <vt:lpstr>Witze</vt:lpstr>
      <vt:lpstr>Reiseführer</vt:lpstr>
      <vt:lpstr>Reiseführer: Orientierungstexte</vt:lpstr>
      <vt:lpstr>Reiseführer: Ratgebertexte</vt:lpstr>
      <vt:lpstr>Reiseführer: Besichtigungstexte</vt:lpstr>
      <vt:lpstr>Reiseführer: Hintergrundtexte</vt:lpstr>
      <vt:lpstr>Texsortenspezifische sprachliche Merkmale</vt:lpstr>
      <vt:lpstr>Textsorte Filmrezension</vt:lpstr>
      <vt:lpstr>Textsorte Filmrezension</vt:lpstr>
      <vt:lpstr>Textsorte Filmrezension</vt:lpstr>
      <vt:lpstr>Handlungsbeeinflussende und handlungspräformierende Texte</vt:lpstr>
      <vt:lpstr>Bedienungsanleitung (Handlungsanweisung):  sprachliche Realisierung </vt:lpstr>
      <vt:lpstr>Horoskope</vt:lpstr>
      <vt:lpstr>Beratend-moralisierende Funktion: Beratungstexte, Kummerkasten, ethische Betrachtungen, Predigten, Katechismen, Gewissensfragen </vt:lpstr>
      <vt:lpstr>Beratende Texte</vt:lpstr>
      <vt:lpstr>Beratende Texte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</dc:title>
  <dc:creator>Jiřina Malá</dc:creator>
  <cp:lastModifiedBy>Jiřina Malá</cp:lastModifiedBy>
  <cp:revision>11</cp:revision>
  <dcterms:created xsi:type="dcterms:W3CDTF">2021-10-21T10:47:37Z</dcterms:created>
  <dcterms:modified xsi:type="dcterms:W3CDTF">2024-12-09T12:52:08Z</dcterms:modified>
</cp:coreProperties>
</file>