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F46D5-2D74-49D2-9147-155CCDB5B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err="1"/>
              <a:t>Sprache</a:t>
            </a:r>
            <a:r>
              <a:rPr lang="cs-CZ" altLang="cs-CZ" dirty="0"/>
              <a:t> der </a:t>
            </a:r>
            <a:r>
              <a:rPr lang="cs-CZ" altLang="cs-CZ" dirty="0" err="1"/>
              <a:t>Massenmedien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2861C6-7F4D-4EE8-8DB4-F527FC3AB8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95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00C50-3F93-445D-A961-5D29C90AC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E4F160-C75C-4E5B-AF2D-709360351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Ende des 19. </a:t>
            </a:r>
            <a:r>
              <a:rPr lang="cs-CZ" altLang="cs-CZ" sz="2400" b="1" dirty="0" err="1"/>
              <a:t>Jhs</a:t>
            </a:r>
            <a:r>
              <a:rPr lang="cs-CZ" altLang="cs-CZ" sz="2400" b="1" dirty="0"/>
              <a:t>. – </a:t>
            </a:r>
            <a:r>
              <a:rPr lang="cs-CZ" altLang="cs-CZ" sz="2400" b="1" dirty="0" err="1"/>
              <a:t>Zeitung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als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Massenkommunikationsmittel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für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jedermann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verfügbar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billig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täglich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erhältlich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rasch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weltweit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informierend</a:t>
            </a:r>
            <a:endParaRPr lang="de-DE" altLang="cs-CZ" sz="2400" b="1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cs-CZ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 err="1"/>
              <a:t>Konsequenzen</a:t>
            </a:r>
            <a:r>
              <a:rPr lang="cs-CZ" altLang="cs-CZ" sz="2400" b="1" dirty="0"/>
              <a:t> f. </a:t>
            </a:r>
            <a:r>
              <a:rPr lang="cs-CZ" altLang="cs-CZ" sz="2400" b="1" dirty="0" err="1"/>
              <a:t>die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Sprache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selbständige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Produktionsformen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journalistische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Genres</a:t>
            </a:r>
            <a:r>
              <a:rPr lang="de-DE" altLang="cs-CZ" sz="2400" b="1" dirty="0"/>
              <a:t> (Textsorten):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Nachricht, Bericht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Kommentar (?)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Reportage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Feuilleton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Werbung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89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59645-B4E6-42DB-ACA0-75C5AFE7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80C6C-691F-4B50-AFB5-4CB182BAE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20. </a:t>
            </a:r>
            <a:r>
              <a:rPr lang="cs-CZ" altLang="cs-CZ" sz="2400" b="1" dirty="0" err="1">
                <a:solidFill>
                  <a:srgbClr val="FF0000"/>
                </a:solidFill>
              </a:rPr>
              <a:t>Jh</a:t>
            </a:r>
            <a:r>
              <a:rPr lang="cs-CZ" altLang="cs-CZ" sz="2400" b="1" dirty="0">
                <a:solidFill>
                  <a:srgbClr val="FF0000"/>
                </a:solidFill>
              </a:rPr>
              <a:t>.: 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u="sng" dirty="0">
                <a:solidFill>
                  <a:schemeClr val="bg1"/>
                </a:solidFill>
              </a:rPr>
              <a:t>der </a:t>
            </a:r>
            <a:r>
              <a:rPr lang="cs-CZ" altLang="cs-CZ" sz="2400" b="1" u="sng" dirty="0" err="1">
                <a:solidFill>
                  <a:schemeClr val="bg1"/>
                </a:solidFill>
              </a:rPr>
              <a:t>Rundfunk</a:t>
            </a:r>
            <a:r>
              <a:rPr lang="cs-CZ" altLang="cs-CZ" sz="2400" b="1" u="sng" dirty="0"/>
              <a:t>:</a:t>
            </a:r>
            <a:r>
              <a:rPr lang="cs-CZ" altLang="cs-CZ" sz="2400" b="1" dirty="0"/>
              <a:t> nach dem 1. </a:t>
            </a:r>
            <a:r>
              <a:rPr lang="cs-CZ" altLang="cs-CZ" sz="2400" b="1" dirty="0" err="1"/>
              <a:t>Weltkrieg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mündliche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Massenkommunikation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lange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Zeit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an</a:t>
            </a:r>
            <a:r>
              <a:rPr lang="cs-CZ" altLang="cs-CZ" sz="2400" b="1" dirty="0"/>
              <a:t> d</a:t>
            </a:r>
            <a:r>
              <a:rPr lang="de-DE" altLang="cs-CZ" sz="2400" b="1" dirty="0"/>
              <a:t>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schriftlichen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Vorbilder</a:t>
            </a:r>
            <a:r>
              <a:rPr lang="de-DE" altLang="cs-CZ" sz="2400" b="1" dirty="0"/>
              <a:t>n</a:t>
            </a:r>
            <a:r>
              <a:rPr lang="cs-CZ" altLang="cs-CZ" sz="2400" b="1" dirty="0"/>
              <a:t> von </a:t>
            </a:r>
            <a:r>
              <a:rPr lang="cs-CZ" altLang="cs-CZ" sz="2400" b="1" dirty="0" err="1"/>
              <a:t>Zeitungstexten</a:t>
            </a:r>
            <a:r>
              <a:rPr lang="de-DE" altLang="cs-CZ" sz="2400" b="1" dirty="0"/>
              <a:t> orientiert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Nachrichten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Reportagen</a:t>
            </a:r>
            <a:r>
              <a:rPr lang="cs-CZ" altLang="cs-CZ" sz="2400" b="1" dirty="0"/>
              <a:t> (E. E. </a:t>
            </a:r>
            <a:r>
              <a:rPr lang="cs-CZ" altLang="cs-CZ" sz="2400" b="1" dirty="0" err="1"/>
              <a:t>Kisch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Sportreportagen</a:t>
            </a:r>
            <a:r>
              <a:rPr lang="cs-CZ" altLang="cs-CZ" sz="2400" b="1" dirty="0"/>
              <a:t>), </a:t>
            </a:r>
            <a:r>
              <a:rPr lang="cs-CZ" altLang="cs-CZ" sz="2400" b="1" dirty="0" err="1"/>
              <a:t>wissenschaftliche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Vorträge</a:t>
            </a:r>
            <a:r>
              <a:rPr lang="cs-CZ" altLang="cs-CZ" sz="2400" b="1" dirty="0"/>
              <a:t>, Politik – </a:t>
            </a:r>
            <a:r>
              <a:rPr lang="cs-CZ" altLang="cs-CZ" sz="2400" b="1" dirty="0" err="1"/>
              <a:t>politische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Rede</a:t>
            </a:r>
            <a:r>
              <a:rPr lang="cs-CZ" altLang="cs-CZ" sz="2400" b="1" dirty="0"/>
              <a:t>, Propaganda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Musik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Unterhaltung</a:t>
            </a:r>
            <a:r>
              <a:rPr lang="cs-CZ" altLang="cs-CZ" sz="2400" b="1" dirty="0"/>
              <a:t>       </a:t>
            </a:r>
            <a:endParaRPr lang="cs-CZ" altLang="cs-CZ" sz="2400" b="1" u="sng" dirty="0"/>
          </a:p>
          <a:p>
            <a:pPr>
              <a:lnSpc>
                <a:spcPct val="90000"/>
              </a:lnSpc>
            </a:pPr>
            <a:r>
              <a:rPr lang="cs-CZ" altLang="cs-CZ" sz="2400" b="1" u="sng" dirty="0" err="1">
                <a:solidFill>
                  <a:schemeClr val="bg1"/>
                </a:solidFill>
              </a:rPr>
              <a:t>das</a:t>
            </a:r>
            <a:r>
              <a:rPr lang="cs-CZ" altLang="cs-CZ" sz="2400" b="1" u="sng" dirty="0">
                <a:solidFill>
                  <a:schemeClr val="bg1"/>
                </a:solidFill>
              </a:rPr>
              <a:t> </a:t>
            </a:r>
            <a:r>
              <a:rPr lang="cs-CZ" altLang="cs-CZ" sz="2400" b="1" u="sng" dirty="0" err="1">
                <a:solidFill>
                  <a:schemeClr val="bg1"/>
                </a:solidFill>
              </a:rPr>
              <a:t>Fernsehen</a:t>
            </a:r>
            <a:r>
              <a:rPr lang="cs-CZ" altLang="cs-CZ" sz="2400" b="1" dirty="0"/>
              <a:t>: nach dem 2. </a:t>
            </a:r>
            <a:r>
              <a:rPr lang="cs-CZ" altLang="cs-CZ" sz="2400" b="1" dirty="0" err="1"/>
              <a:t>Weltkrieg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als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Massenkommunikationsmittel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neue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Technologien</a:t>
            </a:r>
            <a:r>
              <a:rPr lang="cs-CZ" altLang="cs-CZ" sz="2400" b="1" dirty="0"/>
              <a:t> (70er, 80er, 90er </a:t>
            </a:r>
            <a:r>
              <a:rPr lang="cs-CZ" altLang="cs-CZ" sz="2400" b="1" dirty="0" err="1"/>
              <a:t>Jahre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Computer</a:t>
            </a:r>
            <a:r>
              <a:rPr lang="cs-CZ" altLang="cs-CZ" sz="2400" b="1" dirty="0"/>
              <a:t>, Internet.., live-</a:t>
            </a:r>
            <a:r>
              <a:rPr lang="cs-CZ" altLang="cs-CZ" sz="2400" b="1" dirty="0" err="1"/>
              <a:t>Sendungen</a:t>
            </a:r>
            <a:r>
              <a:rPr lang="cs-CZ" altLang="cs-CZ" sz="2400" b="1" dirty="0"/>
              <a:t>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59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A913C-5E7F-445C-BBE4-23294C2B0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18904-A281-40DA-89B7-F100261D1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 u="sng" dirty="0" err="1">
                <a:solidFill>
                  <a:schemeClr val="bg1"/>
                </a:solidFill>
              </a:rPr>
              <a:t>Printmedien</a:t>
            </a:r>
            <a:r>
              <a:rPr lang="de-DE" altLang="cs-CZ" b="1" u="sng" dirty="0"/>
              <a:t> heute</a:t>
            </a:r>
            <a:r>
              <a:rPr lang="cs-CZ" altLang="cs-CZ" b="1" dirty="0"/>
              <a:t>:  </a:t>
            </a:r>
            <a:r>
              <a:rPr lang="cs-CZ" altLang="cs-CZ" b="1" dirty="0" err="1"/>
              <a:t>trotz</a:t>
            </a:r>
            <a:r>
              <a:rPr lang="cs-CZ" altLang="cs-CZ" b="1" dirty="0"/>
              <a:t> der </a:t>
            </a:r>
            <a:r>
              <a:rPr lang="cs-CZ" altLang="cs-CZ" b="1" dirty="0" err="1"/>
              <a:t>großen</a:t>
            </a:r>
            <a:r>
              <a:rPr lang="cs-CZ" altLang="cs-CZ" b="1" dirty="0"/>
              <a:t> </a:t>
            </a:r>
            <a:r>
              <a:rPr lang="cs-CZ" altLang="cs-CZ" b="1" dirty="0" err="1"/>
              <a:t>Konkurrenz</a:t>
            </a:r>
            <a:r>
              <a:rPr lang="cs-CZ" altLang="cs-CZ" b="1" dirty="0"/>
              <a:t> von </a:t>
            </a:r>
            <a:r>
              <a:rPr lang="cs-CZ" altLang="cs-CZ" b="1" dirty="0" err="1"/>
              <a:t>elektronischen</a:t>
            </a:r>
            <a:r>
              <a:rPr lang="cs-CZ" altLang="cs-CZ" b="1" dirty="0"/>
              <a:t> </a:t>
            </a:r>
            <a:r>
              <a:rPr lang="cs-CZ" altLang="cs-CZ" b="1" dirty="0" err="1"/>
              <a:t>Medien</a:t>
            </a:r>
            <a:r>
              <a:rPr lang="cs-CZ" altLang="cs-CZ" b="1" dirty="0"/>
              <a:t>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de-DE" altLang="cs-CZ" b="1" dirty="0"/>
              <a:t>„</a:t>
            </a:r>
            <a:r>
              <a:rPr lang="cs-CZ" altLang="cs-CZ" b="1" dirty="0" err="1"/>
              <a:t>abgewürgt</a:t>
            </a:r>
            <a:r>
              <a:rPr lang="de-DE" altLang="cs-CZ" b="1" dirty="0"/>
              <a:t>“</a:t>
            </a:r>
            <a:r>
              <a:rPr lang="cs-CZ" altLang="cs-CZ" b="1" dirty="0"/>
              <a:t>, </a:t>
            </a:r>
            <a:r>
              <a:rPr lang="cs-CZ" altLang="cs-CZ" b="1" dirty="0" err="1"/>
              <a:t>weitere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, </a:t>
            </a:r>
            <a:r>
              <a:rPr lang="cs-CZ" altLang="cs-CZ" b="1" dirty="0" err="1"/>
              <a:t>Entstehung</a:t>
            </a:r>
            <a:r>
              <a:rPr lang="cs-CZ" altLang="cs-CZ" b="1" dirty="0"/>
              <a:t> von „</a:t>
            </a:r>
            <a:r>
              <a:rPr lang="cs-CZ" altLang="cs-CZ" b="1" dirty="0" err="1"/>
              <a:t>Boulevard</a:t>
            </a:r>
            <a:r>
              <a:rPr lang="cs-CZ" altLang="cs-CZ" b="1" dirty="0"/>
              <a:t>“, „</a:t>
            </a:r>
            <a:r>
              <a:rPr lang="cs-CZ" altLang="cs-CZ" b="1" dirty="0" err="1"/>
              <a:t>Regenbogenpresse</a:t>
            </a:r>
            <a:r>
              <a:rPr lang="cs-CZ" altLang="cs-CZ" b="1" dirty="0"/>
              <a:t>“...</a:t>
            </a:r>
          </a:p>
          <a:p>
            <a:pPr>
              <a:lnSpc>
                <a:spcPct val="90000"/>
              </a:lnSpc>
            </a:pPr>
            <a:r>
              <a:rPr lang="cs-CZ" altLang="cs-CZ" b="1" dirty="0" err="1"/>
              <a:t>Massenmedien</a:t>
            </a:r>
            <a:r>
              <a:rPr lang="cs-CZ" altLang="cs-CZ" b="1" dirty="0"/>
              <a:t> </a:t>
            </a:r>
            <a:r>
              <a:rPr lang="cs-CZ" altLang="cs-CZ" b="1" dirty="0" err="1"/>
              <a:t>heute</a:t>
            </a:r>
            <a:r>
              <a:rPr lang="cs-CZ" altLang="cs-CZ" b="1" dirty="0"/>
              <a:t>: </a:t>
            </a:r>
            <a:r>
              <a:rPr lang="cs-CZ" altLang="cs-CZ" b="1" dirty="0" err="1"/>
              <a:t>hochstrukturiertes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komplexes</a:t>
            </a:r>
            <a:r>
              <a:rPr lang="cs-CZ" altLang="cs-CZ" b="1" dirty="0"/>
              <a:t> </a:t>
            </a:r>
            <a:r>
              <a:rPr lang="cs-CZ" altLang="cs-CZ" b="1" dirty="0" err="1"/>
              <a:t>System</a:t>
            </a:r>
            <a:r>
              <a:rPr lang="cs-CZ" altLang="cs-CZ" b="1" dirty="0"/>
              <a:t>, </a:t>
            </a:r>
            <a:r>
              <a:rPr lang="cs-CZ" altLang="cs-CZ" b="1" dirty="0" err="1"/>
              <a:t>ausdiffernziert</a:t>
            </a:r>
            <a:r>
              <a:rPr lang="cs-CZ" altLang="cs-CZ" b="1" dirty="0"/>
              <a:t> </a:t>
            </a:r>
            <a:r>
              <a:rPr lang="cs-CZ" altLang="cs-CZ" b="1" dirty="0" err="1"/>
              <a:t>hinsichtlich</a:t>
            </a:r>
            <a:r>
              <a:rPr lang="cs-CZ" altLang="cs-CZ" b="1" dirty="0"/>
              <a:t> </a:t>
            </a:r>
            <a:r>
              <a:rPr lang="cs-CZ" altLang="cs-CZ" b="1" dirty="0" err="1"/>
              <a:t>ihrer</a:t>
            </a:r>
            <a:r>
              <a:rPr lang="cs-CZ" altLang="cs-CZ" b="1" dirty="0"/>
              <a:t> </a:t>
            </a:r>
            <a:r>
              <a:rPr lang="cs-CZ" altLang="cs-CZ" b="1" dirty="0" err="1"/>
              <a:t>Funktionen</a:t>
            </a:r>
            <a:r>
              <a:rPr lang="de-DE" altLang="cs-CZ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Online-Medien, Hypertext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6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63827-7D06-454F-B541-5F13FE5B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3. </a:t>
            </a:r>
            <a:r>
              <a:rPr lang="cs-CZ" altLang="cs-CZ" sz="3600" dirty="0" err="1"/>
              <a:t>Kommunikationstheoretische</a:t>
            </a:r>
            <a:r>
              <a:rPr lang="cs-CZ" altLang="cs-CZ" sz="3600" dirty="0"/>
              <a:t> Aspekte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73F049-EF95-4BEE-A538-CD85A0080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err="1"/>
              <a:t>Ausgangspunkt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Kommunikationsmodell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1. 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Kommunikator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/>
              <a:t>(</a:t>
            </a:r>
            <a:r>
              <a:rPr lang="cs-CZ" altLang="cs-CZ" sz="2400" b="1" dirty="0" err="1"/>
              <a:t>Textproduzent</a:t>
            </a:r>
            <a:r>
              <a:rPr lang="cs-CZ" altLang="cs-CZ" sz="2400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Journalist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Publizist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Redakteur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Reporter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Korrespondent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Moderator</a:t>
            </a:r>
            <a:r>
              <a:rPr lang="cs-CZ" altLang="cs-CZ" sz="2400" b="1" dirty="0"/>
              <a:t>...</a:t>
            </a:r>
            <a:r>
              <a:rPr lang="cs-CZ" altLang="cs-CZ" sz="2400" b="1" u="sng" dirty="0"/>
              <a:t>     </a:t>
            </a:r>
            <a:r>
              <a:rPr lang="cs-CZ" altLang="cs-CZ" sz="2400" b="1" dirty="0"/>
              <a:t>     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Boulevardpresse</a:t>
            </a:r>
            <a:r>
              <a:rPr lang="cs-CZ" altLang="cs-CZ" sz="2400" b="1" dirty="0"/>
              <a:t>: Texte nach </a:t>
            </a:r>
            <a:r>
              <a:rPr lang="cs-CZ" altLang="cs-CZ" sz="2400" b="1" dirty="0" err="1"/>
              <a:t>festen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Mustern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Spielregeln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verfasst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ein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Prinzip</a:t>
            </a:r>
            <a:r>
              <a:rPr lang="cs-CZ" altLang="cs-CZ" sz="2400" b="1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           </a:t>
            </a:r>
            <a:r>
              <a:rPr lang="cs-CZ" altLang="cs-CZ" sz="2400" b="1" u="sng" dirty="0" err="1"/>
              <a:t>austauschbarer</a:t>
            </a:r>
            <a:r>
              <a:rPr lang="cs-CZ" altLang="cs-CZ" sz="2400" b="1" u="sng" dirty="0"/>
              <a:t> </a:t>
            </a:r>
            <a:r>
              <a:rPr lang="cs-CZ" altLang="cs-CZ" sz="2400" b="1" u="sng" dirty="0" err="1"/>
              <a:t>Texter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solide </a:t>
            </a:r>
            <a:r>
              <a:rPr lang="cs-CZ" altLang="cs-CZ" sz="2400" b="1" dirty="0" err="1"/>
              <a:t>Presse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Spielraum</a:t>
            </a:r>
            <a:r>
              <a:rPr lang="cs-CZ" altLang="cs-CZ" sz="2400" b="1" dirty="0"/>
              <a:t> des </a:t>
            </a:r>
            <a:r>
              <a:rPr lang="cs-CZ" altLang="cs-CZ" sz="2400" b="1" dirty="0" err="1"/>
              <a:t>Redakteurs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Journalisten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einerseits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größer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investigative</a:t>
            </a:r>
            <a:r>
              <a:rPr lang="cs-CZ" altLang="cs-CZ" sz="2400" b="1" dirty="0"/>
              <a:t>  </a:t>
            </a:r>
            <a:r>
              <a:rPr lang="cs-CZ" altLang="cs-CZ" sz="2400" b="1" dirty="0" err="1"/>
              <a:t>Journalistik</a:t>
            </a:r>
            <a:r>
              <a:rPr lang="cs-CZ" altLang="cs-CZ" sz="2400" b="1" dirty="0"/>
              <a:t>), </a:t>
            </a:r>
            <a:r>
              <a:rPr lang="cs-CZ" altLang="cs-CZ" sz="2400" b="1" dirty="0" err="1"/>
              <a:t>andererseits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eingeschränkt</a:t>
            </a:r>
            <a:r>
              <a:rPr lang="cs-CZ" altLang="cs-CZ" sz="2400" b="1" dirty="0"/>
              <a:t> durch den </a:t>
            </a:r>
            <a:r>
              <a:rPr lang="cs-CZ" altLang="cs-CZ" sz="2400" b="1" dirty="0" err="1"/>
              <a:t>Druck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Agentursprache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Radio</a:t>
            </a:r>
            <a:r>
              <a:rPr lang="cs-CZ" altLang="cs-CZ" sz="2400" b="1" dirty="0"/>
              <a:t> u. </a:t>
            </a:r>
            <a:r>
              <a:rPr lang="cs-CZ" altLang="cs-CZ" sz="2400" b="1" dirty="0" err="1"/>
              <a:t>Fernsehen</a:t>
            </a:r>
            <a:r>
              <a:rPr lang="cs-CZ" altLang="cs-CZ" sz="2400" b="1" dirty="0"/>
              <a:t>: Texte von der </a:t>
            </a:r>
            <a:r>
              <a:rPr lang="cs-CZ" altLang="cs-CZ" sz="2400" b="1" dirty="0" err="1"/>
              <a:t>Redaktion</a:t>
            </a:r>
            <a:r>
              <a:rPr lang="cs-CZ" altLang="cs-CZ" sz="2400" b="1" dirty="0"/>
              <a:t>  </a:t>
            </a:r>
            <a:r>
              <a:rPr lang="cs-CZ" altLang="cs-CZ" sz="2400" b="1" dirty="0" err="1"/>
              <a:t>produziert</a:t>
            </a:r>
            <a:r>
              <a:rPr lang="cs-CZ" altLang="cs-CZ" sz="2400" b="1" dirty="0"/>
              <a:t>, dem </a:t>
            </a:r>
            <a:r>
              <a:rPr lang="cs-CZ" altLang="cs-CZ" sz="2400" b="1" dirty="0" err="1"/>
              <a:t>Rezipienten</a:t>
            </a:r>
            <a:r>
              <a:rPr lang="cs-CZ" altLang="cs-CZ" sz="2400" b="1" dirty="0"/>
              <a:t> durch den  </a:t>
            </a:r>
            <a:r>
              <a:rPr lang="cs-CZ" altLang="cs-CZ" sz="2400" b="1" dirty="0" err="1"/>
              <a:t>Sprecher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Moderator</a:t>
            </a:r>
            <a:r>
              <a:rPr lang="cs-CZ" altLang="cs-CZ" sz="2400" b="1" dirty="0"/>
              <a:t>) </a:t>
            </a:r>
            <a:r>
              <a:rPr lang="cs-CZ" altLang="cs-CZ" sz="2400" b="1" dirty="0" err="1"/>
              <a:t>übermittelt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eine</a:t>
            </a:r>
            <a:r>
              <a:rPr lang="cs-CZ" altLang="cs-CZ" b="1" dirty="0"/>
              <a:t> </a:t>
            </a:r>
            <a:r>
              <a:rPr lang="cs-CZ" altLang="cs-CZ" sz="2400" b="1" dirty="0"/>
              <a:t>quasi </a:t>
            </a:r>
            <a:r>
              <a:rPr lang="cs-CZ" altLang="cs-CZ" sz="2400" b="1" dirty="0" err="1"/>
              <a:t>ritualisierte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Funktion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20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4B4BD-4C46-4937-8C25-1C9F6F558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3. </a:t>
            </a:r>
            <a:r>
              <a:rPr lang="cs-CZ" altLang="cs-CZ" sz="3600" dirty="0" err="1"/>
              <a:t>Kommunikationstheoretische</a:t>
            </a:r>
            <a:r>
              <a:rPr lang="cs-CZ" altLang="cs-CZ" sz="3600" dirty="0"/>
              <a:t> Aspekte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1DCC4-A5E8-42CE-BEDB-D6C69525C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b="1" u="sng" dirty="0">
                <a:solidFill>
                  <a:srgbClr val="FF0000"/>
                </a:solidFill>
              </a:rPr>
              <a:t>2. der </a:t>
            </a:r>
            <a:r>
              <a:rPr lang="cs-CZ" altLang="cs-CZ" sz="2400" b="1" u="sng" dirty="0" err="1">
                <a:solidFill>
                  <a:srgbClr val="FF0000"/>
                </a:solidFill>
              </a:rPr>
              <a:t>Rezipient</a:t>
            </a:r>
            <a:r>
              <a:rPr lang="cs-CZ" altLang="cs-CZ" sz="2400" b="1" u="sng" dirty="0">
                <a:solidFill>
                  <a:srgbClr val="FF0000"/>
                </a:solidFill>
              </a:rPr>
              <a:t>: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schwierig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zu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bestimmen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Einweg-Kommunikation</a:t>
            </a:r>
            <a:r>
              <a:rPr lang="cs-CZ" altLang="cs-CZ" sz="2400" b="1" dirty="0"/>
              <a:t>)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das</a:t>
            </a:r>
            <a:r>
              <a:rPr lang="cs-CZ" altLang="cs-CZ" sz="2400" b="1" dirty="0"/>
              <a:t> Publikum – „</a:t>
            </a:r>
            <a:r>
              <a:rPr lang="cs-CZ" altLang="cs-CZ" sz="2400" b="1" dirty="0" err="1"/>
              <a:t>diffuse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Größe</a:t>
            </a:r>
            <a:r>
              <a:rPr lang="cs-CZ" altLang="cs-CZ" sz="2400" b="1" dirty="0"/>
              <a:t>“, anonym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Kommunikationswissenschaftler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viel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Mühe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über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diesen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anonymen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Rezipienten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mehr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zu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erfahren</a:t>
            </a:r>
            <a:endParaRPr lang="cs-CZ" altLang="cs-CZ" sz="24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Möglichkeiten</a:t>
            </a:r>
            <a:r>
              <a:rPr lang="cs-CZ" altLang="cs-CZ" sz="24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Printmedien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Leserbriefe</a:t>
            </a:r>
            <a:r>
              <a:rPr lang="cs-CZ" altLang="cs-CZ" sz="2400" b="1" dirty="0"/>
              <a:t>, e-mail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Elektronische</a:t>
            </a:r>
            <a:r>
              <a:rPr lang="cs-CZ" altLang="cs-CZ" sz="2400" b="1" dirty="0"/>
              <a:t> MM: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Registrierung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Einschaltquoten</a:t>
            </a:r>
            <a:r>
              <a:rPr lang="cs-CZ" altLang="cs-CZ" sz="2400" b="1" dirty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Telefon – </a:t>
            </a:r>
            <a:r>
              <a:rPr lang="cs-CZ" altLang="cs-CZ" sz="2400" b="1" dirty="0" err="1"/>
              <a:t>Wettbewerbe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Quizcharakter</a:t>
            </a:r>
            <a:endParaRPr lang="cs-CZ" altLang="cs-CZ" sz="24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                </a:t>
            </a:r>
            <a:r>
              <a:rPr lang="cs-CZ" altLang="cs-CZ" sz="2400" b="1" dirty="0" err="1"/>
              <a:t>Meinungsumfragen</a:t>
            </a:r>
            <a:endParaRPr lang="cs-CZ" altLang="cs-CZ" sz="24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                </a:t>
            </a:r>
            <a:r>
              <a:rPr lang="cs-CZ" altLang="cs-CZ" sz="2400" b="1" dirty="0" err="1"/>
              <a:t>Gespräche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Moderator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als</a:t>
            </a:r>
            <a:r>
              <a:rPr lang="cs-CZ" altLang="cs-CZ" b="1" dirty="0"/>
              <a:t> </a:t>
            </a:r>
            <a:r>
              <a:rPr lang="cs-CZ" altLang="cs-CZ" sz="2400" b="1" dirty="0" err="1"/>
              <a:t>Psychotherapeut</a:t>
            </a:r>
            <a:endParaRPr lang="cs-CZ" altLang="cs-CZ" sz="24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sz="2400" b="1" dirty="0" err="1"/>
              <a:t>Fernseh</a:t>
            </a:r>
            <a:r>
              <a:rPr lang="cs-CZ" altLang="cs-CZ" sz="2400" b="1" dirty="0"/>
              <a:t>-Studio – </a:t>
            </a:r>
            <a:r>
              <a:rPr lang="cs-CZ" altLang="cs-CZ" sz="2400" b="1" dirty="0" err="1"/>
              <a:t>Talkshows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Unterhaltung</a:t>
            </a:r>
            <a:r>
              <a:rPr lang="cs-CZ" altLang="cs-CZ" b="1" dirty="0"/>
              <a:t>, </a:t>
            </a:r>
            <a:r>
              <a:rPr lang="cs-CZ" altLang="cs-CZ" sz="2400" b="1" dirty="0" err="1"/>
              <a:t>die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Rolle</a:t>
            </a:r>
            <a:r>
              <a:rPr lang="cs-CZ" altLang="cs-CZ" sz="2400" b="1" dirty="0"/>
              <a:t> des „</a:t>
            </a:r>
            <a:r>
              <a:rPr lang="cs-CZ" altLang="cs-CZ" sz="2400" b="1" dirty="0" err="1"/>
              <a:t>Showmasters</a:t>
            </a:r>
            <a:r>
              <a:rPr lang="cs-CZ" altLang="cs-CZ" sz="2400" b="1" dirty="0"/>
              <a:t>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19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DB75C-BF70-47FD-ACA4-10383691A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3. </a:t>
            </a:r>
            <a:r>
              <a:rPr lang="cs-CZ" altLang="cs-CZ" sz="3600" dirty="0" err="1"/>
              <a:t>Kommunikationstheoretische</a:t>
            </a:r>
            <a:r>
              <a:rPr lang="cs-CZ" altLang="cs-CZ" sz="3600" dirty="0"/>
              <a:t> Aspekte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22E721-BDA6-41AA-BEA7-2EE0BE699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3) </a:t>
            </a:r>
            <a:r>
              <a:rPr lang="cs-CZ" altLang="cs-CZ" sz="2400" b="1" dirty="0" err="1">
                <a:solidFill>
                  <a:srgbClr val="FF0000"/>
                </a:solidFill>
              </a:rPr>
              <a:t>kommunikative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Funktionen</a:t>
            </a:r>
            <a:r>
              <a:rPr lang="cs-CZ" altLang="cs-CZ" sz="2400" b="1" dirty="0">
                <a:solidFill>
                  <a:srgbClr val="FF0000"/>
                </a:solidFill>
              </a:rPr>
              <a:t> 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publizistischen</a:t>
            </a:r>
            <a:r>
              <a:rPr lang="cs-CZ" altLang="cs-CZ" sz="2400" b="1" dirty="0">
                <a:solidFill>
                  <a:srgbClr val="FF0000"/>
                </a:solidFill>
              </a:rPr>
              <a:t> Texte</a:t>
            </a:r>
          </a:p>
          <a:p>
            <a:r>
              <a:rPr lang="cs-CZ" altLang="cs-CZ" sz="2400" b="1" dirty="0" err="1"/>
              <a:t>informative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Funktion</a:t>
            </a:r>
            <a:endParaRPr lang="cs-CZ" altLang="cs-CZ" sz="2400" b="1" dirty="0"/>
          </a:p>
          <a:p>
            <a:r>
              <a:rPr lang="cs-CZ" altLang="cs-CZ" sz="2400" b="1" dirty="0" err="1"/>
              <a:t>persuasive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Funktion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Überzeugung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Meinungsbeeinflussung</a:t>
            </a:r>
            <a:r>
              <a:rPr lang="cs-CZ" altLang="cs-CZ" sz="2400" b="1" dirty="0"/>
              <a:t>, -</a:t>
            </a:r>
            <a:r>
              <a:rPr lang="cs-CZ" altLang="cs-CZ" sz="2400" b="1" dirty="0" err="1"/>
              <a:t>lenkung</a:t>
            </a:r>
            <a:endParaRPr lang="cs-CZ" altLang="cs-CZ" sz="2400" b="1" dirty="0"/>
          </a:p>
          <a:p>
            <a:r>
              <a:rPr lang="cs-CZ" altLang="cs-CZ" sz="2400" b="1" dirty="0" err="1"/>
              <a:t>ein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sensibler</a:t>
            </a:r>
            <a:r>
              <a:rPr lang="cs-CZ" altLang="cs-CZ" sz="2400" b="1" dirty="0"/>
              <a:t> Punkt</a:t>
            </a:r>
          </a:p>
          <a:p>
            <a:r>
              <a:rPr lang="cs-CZ" altLang="cs-CZ" sz="2400" b="1" dirty="0" err="1"/>
              <a:t>phatische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Funktion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Unterhaltung</a:t>
            </a:r>
            <a:r>
              <a:rPr lang="cs-CZ" altLang="cs-CZ" sz="2400" b="1" dirty="0"/>
              <a:t>, Kontakt</a:t>
            </a:r>
          </a:p>
          <a:p>
            <a:r>
              <a:rPr lang="cs-CZ" altLang="cs-CZ" sz="2400" b="1" dirty="0" err="1">
                <a:solidFill>
                  <a:schemeClr val="bg1"/>
                </a:solidFill>
              </a:rPr>
              <a:t>Information</a:t>
            </a:r>
            <a:r>
              <a:rPr lang="cs-CZ" altLang="cs-CZ" sz="2400" b="1" dirty="0">
                <a:solidFill>
                  <a:schemeClr val="bg1"/>
                </a:solidFill>
              </a:rPr>
              <a:t> + </a:t>
            </a:r>
            <a:r>
              <a:rPr lang="cs-CZ" altLang="cs-CZ" sz="2400" b="1" dirty="0" err="1">
                <a:solidFill>
                  <a:schemeClr val="bg1"/>
                </a:solidFill>
              </a:rPr>
              <a:t>Entertainment</a:t>
            </a:r>
            <a:r>
              <a:rPr lang="cs-CZ" altLang="cs-CZ" sz="2400" b="1" dirty="0">
                <a:solidFill>
                  <a:schemeClr val="bg1"/>
                </a:solidFill>
              </a:rPr>
              <a:t> (</a:t>
            </a:r>
            <a:r>
              <a:rPr lang="cs-CZ" altLang="cs-CZ" sz="2400" b="1" dirty="0" err="1">
                <a:solidFill>
                  <a:schemeClr val="bg1"/>
                </a:solidFill>
              </a:rPr>
              <a:t>Unterhaltung</a:t>
            </a:r>
            <a:r>
              <a:rPr lang="cs-CZ" altLang="cs-CZ" sz="2400" b="1" dirty="0">
                <a:solidFill>
                  <a:schemeClr val="bg1"/>
                </a:solidFill>
              </a:rPr>
              <a:t>)</a:t>
            </a:r>
          </a:p>
          <a:p>
            <a:r>
              <a:rPr lang="cs-CZ" altLang="cs-CZ" sz="2400" b="1" dirty="0">
                <a:solidFill>
                  <a:schemeClr val="bg1"/>
                </a:solidFill>
              </a:rPr>
              <a:t>= Infotainment</a:t>
            </a:r>
            <a:r>
              <a:rPr lang="cs-CZ" altLang="cs-CZ" sz="2400" dirty="0">
                <a:solidFill>
                  <a:schemeClr val="bg1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8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8D58F-BF94-4BD4-8612-2F2545328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cs-CZ" dirty="0"/>
              <a:t>:</a:t>
            </a:r>
            <a:r>
              <a:rPr lang="de-DE" dirty="0"/>
              <a:t> Rundfunk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B613C-B83D-4BA8-87D1-1801BE819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4800" b="1" dirty="0">
                <a:solidFill>
                  <a:schemeClr val="bg1"/>
                </a:solidFill>
              </a:rPr>
              <a:t>1. Telefon-Dialog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Wettbewerbe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mit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Quiz</a:t>
            </a:r>
            <a:r>
              <a:rPr lang="cs-CZ" altLang="cs-CZ" sz="4800" b="1" dirty="0"/>
              <a:t>-Charakter, </a:t>
            </a:r>
            <a:r>
              <a:rPr lang="cs-CZ" altLang="cs-CZ" sz="4800" b="1" dirty="0" err="1"/>
              <a:t>Meinungsumfragen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zu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bestimmten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Themen</a:t>
            </a:r>
            <a:endParaRPr lang="cs-CZ" altLang="cs-CZ" sz="4800" b="1" dirty="0"/>
          </a:p>
          <a:p>
            <a:pPr>
              <a:lnSpc>
                <a:spcPct val="80000"/>
              </a:lnSpc>
            </a:pPr>
            <a:r>
              <a:rPr lang="cs-CZ" altLang="cs-CZ" sz="4800" b="1" dirty="0" err="1"/>
              <a:t>Magazin-Sendung</a:t>
            </a:r>
            <a:r>
              <a:rPr lang="cs-CZ" altLang="cs-CZ" sz="4800" b="1" dirty="0"/>
              <a:t> von Ö-</a:t>
            </a:r>
            <a:r>
              <a:rPr lang="cs-CZ" altLang="cs-CZ" sz="4800" b="1" dirty="0" err="1"/>
              <a:t>Regional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lokaler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Sender</a:t>
            </a:r>
            <a:r>
              <a:rPr lang="cs-CZ" altLang="cs-CZ" sz="48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/>
              <a:t>Moderatorin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steuert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das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Gespr</a:t>
            </a:r>
            <a:r>
              <a:rPr lang="de-DE" altLang="cs-CZ" sz="4800" b="1" dirty="0"/>
              <a:t>ä</a:t>
            </a:r>
            <a:r>
              <a:rPr lang="cs-CZ" altLang="cs-CZ" sz="4800" b="1" dirty="0"/>
              <a:t>ch: </a:t>
            </a:r>
            <a:r>
              <a:rPr lang="cs-CZ" altLang="cs-CZ" sz="4800" b="1" dirty="0" err="1"/>
              <a:t>ritualisiert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kommunikative</a:t>
            </a:r>
            <a:r>
              <a:rPr lang="cs-CZ" altLang="cs-CZ" sz="4800" b="1" dirty="0"/>
              <a:t> N</a:t>
            </a:r>
            <a:r>
              <a:rPr lang="de-DE" altLang="cs-CZ" sz="4800" b="1" dirty="0"/>
              <a:t>ä</a:t>
            </a:r>
            <a:r>
              <a:rPr lang="cs-CZ" altLang="cs-CZ" sz="4800" b="1" dirty="0"/>
              <a:t>he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     </a:t>
            </a:r>
            <a:r>
              <a:rPr lang="cs-CZ" altLang="cs-CZ" sz="4800" b="1" dirty="0" err="1"/>
              <a:t>sprachliche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Mittel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Gemeinpl</a:t>
            </a:r>
            <a:r>
              <a:rPr lang="de-DE" altLang="cs-CZ" sz="4800" b="1" dirty="0"/>
              <a:t>ä</a:t>
            </a:r>
            <a:r>
              <a:rPr lang="cs-CZ" altLang="cs-CZ" sz="4800" b="1" dirty="0" err="1"/>
              <a:t>tze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Sprichw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rter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Phraseologie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Klischees</a:t>
            </a:r>
            <a:endParaRPr lang="cs-CZ" altLang="cs-CZ" sz="4800" b="1" dirty="0"/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H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rerin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ugs</a:t>
            </a:r>
            <a:r>
              <a:rPr lang="cs-CZ" altLang="cs-CZ" sz="4800" b="1" dirty="0"/>
              <a:t>., Dialekt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m</a:t>
            </a:r>
            <a:r>
              <a:rPr lang="de-DE" altLang="cs-CZ" sz="4800" b="1" dirty="0"/>
              <a:t>ü</a:t>
            </a:r>
            <a:r>
              <a:rPr lang="cs-CZ" altLang="cs-CZ" sz="4800" b="1" dirty="0" err="1"/>
              <a:t>ndliche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Ko</a:t>
            </a:r>
            <a:r>
              <a:rPr lang="cs-CZ" altLang="cs-CZ" sz="48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/>
              <a:t>Zustimmungssignale</a:t>
            </a:r>
            <a:r>
              <a:rPr lang="cs-CZ" altLang="cs-CZ" sz="4800" b="1" dirty="0"/>
              <a:t>: hmm, </a:t>
            </a:r>
            <a:r>
              <a:rPr lang="cs-CZ" altLang="cs-CZ" sz="4800" b="1" dirty="0" err="1"/>
              <a:t>ja</a:t>
            </a:r>
            <a:r>
              <a:rPr lang="cs-CZ" altLang="cs-CZ" sz="4800" b="1" dirty="0"/>
              <a:t>, na </a:t>
            </a:r>
            <a:r>
              <a:rPr lang="cs-CZ" altLang="cs-CZ" sz="4800" b="1" dirty="0" err="1"/>
              <a:t>klar</a:t>
            </a:r>
            <a:r>
              <a:rPr lang="cs-CZ" altLang="cs-CZ" sz="4800" b="1" dirty="0"/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/>
              <a:t>Pausenlaute</a:t>
            </a:r>
            <a:r>
              <a:rPr lang="cs-CZ" altLang="cs-CZ" sz="4800" b="1" dirty="0"/>
              <a:t>: </a:t>
            </a:r>
            <a:r>
              <a:rPr lang="cs-CZ" altLang="cs-CZ" sz="4800" b="1" dirty="0" err="1"/>
              <a:t>eh</a:t>
            </a:r>
            <a:r>
              <a:rPr lang="cs-CZ" altLang="cs-CZ" sz="4800" b="1" dirty="0"/>
              <a:t>..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/>
              <a:t>Simultansprechen</a:t>
            </a:r>
            <a:endParaRPr lang="cs-CZ" altLang="cs-CZ" sz="4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89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FBC2C-900D-40C9-AD77-6FA433E19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de-DE" dirty="0"/>
              <a:t>: Fernsehen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E0F1B-9880-4624-AE83-097C599F6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2. </a:t>
            </a:r>
            <a:r>
              <a:rPr lang="cs-CZ" altLang="cs-CZ" b="1" dirty="0" err="1">
                <a:solidFill>
                  <a:schemeClr val="bg1"/>
                </a:solidFill>
              </a:rPr>
              <a:t>Unterhaltungssendungen</a:t>
            </a:r>
            <a:r>
              <a:rPr lang="cs-CZ" altLang="cs-CZ" b="1" dirty="0">
                <a:solidFill>
                  <a:schemeClr val="bg1"/>
                </a:solidFill>
              </a:rPr>
              <a:t> </a:t>
            </a:r>
            <a:r>
              <a:rPr lang="cs-CZ" altLang="cs-CZ" b="1" dirty="0" err="1">
                <a:solidFill>
                  <a:schemeClr val="bg1"/>
                </a:solidFill>
              </a:rPr>
              <a:t>im</a:t>
            </a:r>
            <a:r>
              <a:rPr lang="cs-CZ" altLang="cs-CZ" b="1" dirty="0">
                <a:solidFill>
                  <a:schemeClr val="bg1"/>
                </a:solidFill>
              </a:rPr>
              <a:t> </a:t>
            </a:r>
            <a:r>
              <a:rPr lang="cs-CZ" altLang="cs-CZ" b="1" dirty="0" err="1">
                <a:solidFill>
                  <a:schemeClr val="bg1"/>
                </a:solidFill>
              </a:rPr>
              <a:t>Fernsehen</a:t>
            </a:r>
            <a:r>
              <a:rPr lang="cs-CZ" altLang="cs-CZ" b="1" dirty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Showmaster</a:t>
            </a:r>
            <a:r>
              <a:rPr lang="cs-CZ" altLang="cs-CZ" b="1" dirty="0"/>
              <a:t> </a:t>
            </a:r>
            <a:r>
              <a:rPr lang="cs-CZ" altLang="cs-CZ" b="1" dirty="0" err="1"/>
              <a:t>Kulenkampff</a:t>
            </a:r>
            <a:r>
              <a:rPr lang="cs-CZ" altLang="cs-CZ" b="1" dirty="0"/>
              <a:t>: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 </a:t>
            </a:r>
            <a:r>
              <a:rPr lang="cs-CZ" altLang="cs-CZ" b="1" dirty="0" err="1"/>
              <a:t>gewinnen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Fernseh</a:t>
            </a:r>
            <a:r>
              <a:rPr lang="cs-CZ" altLang="cs-CZ" b="1" dirty="0"/>
              <a:t>-Studio, Publikum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talkshows</a:t>
            </a:r>
            <a:r>
              <a:rPr lang="cs-CZ" altLang="cs-CZ" b="1" dirty="0"/>
              <a:t>: Mimik, Gestik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Lockerheit</a:t>
            </a:r>
            <a:r>
              <a:rPr lang="cs-CZ" altLang="cs-CZ" b="1" dirty="0"/>
              <a:t>, </a:t>
            </a:r>
            <a:r>
              <a:rPr lang="cs-CZ" altLang="cs-CZ" b="1" dirty="0" err="1"/>
              <a:t>Frechheit</a:t>
            </a:r>
            <a:r>
              <a:rPr lang="cs-CZ" altLang="cs-CZ" b="1" dirty="0"/>
              <a:t>, </a:t>
            </a:r>
            <a:r>
              <a:rPr lang="cs-CZ" altLang="cs-CZ" b="1" dirty="0" err="1"/>
              <a:t>Privatsph</a:t>
            </a:r>
            <a:r>
              <a:rPr lang="de-DE" altLang="cs-CZ" b="1" dirty="0"/>
              <a:t>ä</a:t>
            </a:r>
            <a:r>
              <a:rPr lang="cs-CZ" altLang="cs-CZ" b="1" dirty="0"/>
              <a:t>re </a:t>
            </a:r>
            <a:r>
              <a:rPr lang="cs-CZ" altLang="cs-CZ" b="1" dirty="0" err="1"/>
              <a:t>angesprochen</a:t>
            </a:r>
            <a:r>
              <a:rPr lang="cs-CZ" altLang="cs-CZ" b="1" dirty="0"/>
              <a:t>, </a:t>
            </a:r>
            <a:r>
              <a:rPr lang="cs-CZ" altLang="cs-CZ" b="1" dirty="0" err="1"/>
              <a:t>Exhibitionistisches</a:t>
            </a:r>
            <a:r>
              <a:rPr lang="cs-CZ" altLang="cs-CZ" b="1" dirty="0"/>
              <a:t> </a:t>
            </a:r>
            <a:r>
              <a:rPr lang="cs-CZ" altLang="cs-CZ" b="1" dirty="0" err="1"/>
              <a:t>Vergn</a:t>
            </a:r>
            <a:r>
              <a:rPr lang="de-DE" altLang="cs-CZ" b="1" dirty="0"/>
              <a:t>ü</a:t>
            </a:r>
            <a:r>
              <a:rPr lang="cs-CZ" altLang="cs-CZ" b="1" dirty="0"/>
              <a:t>gen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Interjektionen</a:t>
            </a:r>
            <a:r>
              <a:rPr lang="cs-CZ" altLang="cs-CZ" b="1" dirty="0"/>
              <a:t>, </a:t>
            </a:r>
            <a:r>
              <a:rPr lang="cs-CZ" altLang="cs-CZ" b="1" dirty="0" err="1"/>
              <a:t>Laute</a:t>
            </a:r>
            <a:r>
              <a:rPr lang="cs-CZ" altLang="cs-CZ" b="1" dirty="0"/>
              <a:t>, </a:t>
            </a:r>
            <a:r>
              <a:rPr lang="cs-CZ" altLang="cs-CZ" b="1" dirty="0" err="1"/>
              <a:t>Umg</a:t>
            </a:r>
            <a:r>
              <a:rPr lang="cs-CZ" altLang="cs-CZ" b="1" dirty="0"/>
              <a:t>. , </a:t>
            </a:r>
            <a:r>
              <a:rPr lang="cs-CZ" altLang="cs-CZ" b="1" dirty="0" err="1"/>
              <a:t>Phrasen</a:t>
            </a:r>
            <a:r>
              <a:rPr lang="cs-CZ" altLang="cs-CZ" b="1" dirty="0"/>
              <a:t> (</a:t>
            </a:r>
            <a:r>
              <a:rPr lang="cs-CZ" altLang="cs-CZ" b="1" dirty="0" err="1"/>
              <a:t>Phraseologismen</a:t>
            </a:r>
            <a:r>
              <a:rPr lang="cs-CZ" altLang="cs-CZ" b="1" dirty="0"/>
              <a:t>)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cs-CZ" dirty="0" err="1">
                <a:solidFill>
                  <a:srgbClr val="FF0000"/>
                </a:solidFill>
              </a:rPr>
              <a:t>Schweizer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Tagesschau</a:t>
            </a:r>
            <a:r>
              <a:rPr lang="cs-CZ" dirty="0">
                <a:solidFill>
                  <a:srgbClr val="FF0000"/>
                </a:solidFill>
              </a:rPr>
              <a:t> (2013):</a:t>
            </a:r>
          </a:p>
          <a:p>
            <a:r>
              <a:rPr lang="cs-CZ" dirty="0"/>
              <a:t>Intertextualit</a:t>
            </a:r>
            <a:r>
              <a:rPr lang="de-DE" dirty="0" err="1"/>
              <a:t>ät</a:t>
            </a:r>
            <a:r>
              <a:rPr lang="de-DE" dirty="0"/>
              <a:t> (Moderator, Sprecherin, </a:t>
            </a:r>
            <a:r>
              <a:rPr lang="de-DE" dirty="0" err="1"/>
              <a:t>Interwiewte</a:t>
            </a:r>
            <a:r>
              <a:rPr lang="de-DE" dirty="0"/>
              <a:t>)</a:t>
            </a:r>
          </a:p>
          <a:p>
            <a:r>
              <a:rPr lang="de-DE" dirty="0"/>
              <a:t>Zitate</a:t>
            </a:r>
          </a:p>
          <a:p>
            <a:r>
              <a:rPr lang="de-DE" dirty="0"/>
              <a:t>mit Bildern begleitet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06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FD10B-525F-41EF-B239-42BB9A865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„</a:t>
            </a:r>
            <a:r>
              <a:rPr lang="cs-CZ" altLang="cs-CZ" dirty="0"/>
              <a:t>Re</a:t>
            </a:r>
            <a:r>
              <a:rPr lang="de-DE" altLang="cs-CZ" dirty="0" err="1"/>
              <a:t>alitätsfernsehen</a:t>
            </a:r>
            <a:r>
              <a:rPr lang="de-DE" altLang="cs-CZ" dirty="0"/>
              <a:t>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7E115F-3C76-48EC-A6BF-93BDA123C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Fernsehprogramme, bei denen </a:t>
            </a:r>
            <a:r>
              <a:rPr lang="de-DE" altLang="cs-CZ" b="1" dirty="0">
                <a:solidFill>
                  <a:srgbClr val="FF0000"/>
                </a:solidFill>
              </a:rPr>
              <a:t>nicht professionelle </a:t>
            </a:r>
            <a:r>
              <a:rPr lang="de-DE" altLang="cs-CZ" b="1" dirty="0"/>
              <a:t>Teilnehmer sich selbst „spielen“ oder ihren Alltag dem massenmedialen Publikum als „Ereignis“ anbieten: Inszenierung, Stilisierung</a:t>
            </a:r>
          </a:p>
          <a:p>
            <a:r>
              <a:rPr lang="de-DE" altLang="cs-CZ" b="1" dirty="0"/>
              <a:t>„</a:t>
            </a:r>
            <a:r>
              <a:rPr lang="de-DE" altLang="cs-CZ" b="1" i="1" dirty="0"/>
              <a:t>Raus aus den Schulden</a:t>
            </a:r>
            <a:r>
              <a:rPr lang="de-DE" altLang="cs-CZ" b="1" dirty="0"/>
              <a:t>“, „</a:t>
            </a:r>
            <a:r>
              <a:rPr lang="de-DE" altLang="cs-CZ" b="1" i="1" dirty="0"/>
              <a:t>Bauer sucht Frau</a:t>
            </a:r>
            <a:r>
              <a:rPr lang="de-DE" altLang="cs-CZ" b="1" dirty="0"/>
              <a:t>“ u.a.</a:t>
            </a:r>
          </a:p>
          <a:p>
            <a:r>
              <a:rPr lang="de-DE" altLang="cs-CZ" b="1" dirty="0"/>
              <a:t>Internationale Lizenzen</a:t>
            </a:r>
            <a:r>
              <a:rPr lang="cs-CZ" altLang="cs-CZ" b="1" dirty="0"/>
              <a:t>: </a:t>
            </a:r>
            <a:r>
              <a:rPr lang="cs-CZ" altLang="cs-CZ" b="1" i="1" dirty="0"/>
              <a:t>Star Dance…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13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CDD43-5C6A-416F-83CB-BAA148509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B0DDAA-ADF9-4D20-B5DB-2DC214815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1. </a:t>
            </a:r>
            <a:r>
              <a:rPr lang="cs-CZ" altLang="cs-CZ" sz="2400" b="1" dirty="0" err="1"/>
              <a:t>Einleitung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Einteilung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Massenmedien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2. </a:t>
            </a:r>
            <a:r>
              <a:rPr lang="cs-CZ" altLang="cs-CZ" sz="2400" b="1" dirty="0" err="1"/>
              <a:t>Historische</a:t>
            </a:r>
            <a:r>
              <a:rPr lang="cs-CZ" altLang="cs-CZ" sz="2400" b="1" dirty="0"/>
              <a:t> Aspekte</a:t>
            </a:r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3. </a:t>
            </a:r>
            <a:r>
              <a:rPr lang="cs-CZ" altLang="cs-CZ" sz="2400" b="1" dirty="0" err="1"/>
              <a:t>Kommunikationstheoretische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Merkmale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4. </a:t>
            </a:r>
            <a:r>
              <a:rPr lang="cs-CZ" altLang="cs-CZ" sz="2400" b="1" dirty="0" err="1"/>
              <a:t>Linguistische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Merkmale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rhetorisch-stilistische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Mittel</a:t>
            </a:r>
            <a:r>
              <a:rPr lang="cs-CZ" altLang="cs-CZ" sz="2400" b="1" dirty="0"/>
              <a:t>)</a:t>
            </a:r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5. </a:t>
            </a:r>
            <a:r>
              <a:rPr lang="cs-CZ" altLang="cs-CZ" sz="2400" b="1" dirty="0" err="1"/>
              <a:t>Metaphorik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Idiomatik in der </a:t>
            </a:r>
            <a:r>
              <a:rPr lang="cs-CZ" altLang="cs-CZ" sz="2400" b="1" dirty="0" err="1"/>
              <a:t>Mediensprache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6. </a:t>
            </a:r>
            <a:r>
              <a:rPr lang="cs-CZ" altLang="cs-CZ" sz="2400" b="1" dirty="0" err="1"/>
              <a:t>Zur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Sprache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einiger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Printmedien</a:t>
            </a:r>
            <a:r>
              <a:rPr lang="cs-CZ" altLang="cs-CZ" sz="2400" b="1" dirty="0"/>
              <a:t>:</a:t>
            </a:r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6</a:t>
            </a:r>
            <a:r>
              <a:rPr lang="cs-CZ" altLang="cs-CZ" sz="2400" b="1" dirty="0"/>
              <a:t>.1.	Der Spiegel</a:t>
            </a:r>
          </a:p>
          <a:p>
            <a:pPr marL="609600" indent="-609600">
              <a:lnSpc>
                <a:spcPct val="90000"/>
              </a:lnSpc>
            </a:pPr>
            <a:r>
              <a:rPr lang="de-DE" altLang="cs-CZ" sz="2400" b="1" dirty="0"/>
              <a:t>6</a:t>
            </a:r>
            <a:r>
              <a:rPr lang="cs-CZ" altLang="cs-CZ" sz="2400" b="1" dirty="0"/>
              <a:t>.2.	</a:t>
            </a:r>
            <a:r>
              <a:rPr lang="cs-CZ" altLang="cs-CZ" sz="2400" b="1" dirty="0" err="1"/>
              <a:t>Bildzeitung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7.  </a:t>
            </a:r>
            <a:r>
              <a:rPr lang="cs-CZ" altLang="cs-CZ" sz="2400" b="1" dirty="0" err="1"/>
              <a:t>Textsorten</a:t>
            </a:r>
            <a:r>
              <a:rPr lang="cs-CZ" altLang="cs-CZ" sz="2400" b="1" dirty="0"/>
              <a:t> in den </a:t>
            </a:r>
            <a:r>
              <a:rPr lang="cs-CZ" altLang="cs-CZ" sz="2400" b="1" dirty="0" err="1"/>
              <a:t>Massenmedien</a:t>
            </a:r>
            <a:endParaRPr lang="cs-CZ" alt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400" b="1" dirty="0"/>
              <a:t>8. Online-</a:t>
            </a:r>
            <a:r>
              <a:rPr lang="cs-CZ" altLang="cs-CZ" sz="2400" b="1" dirty="0" err="1"/>
              <a:t>Medien</a:t>
            </a:r>
            <a:r>
              <a:rPr lang="cs-CZ" altLang="cs-CZ" sz="2400" b="1" dirty="0"/>
              <a:t>: Hypertext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81323-5220-4B11-9F19-54B3639F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D9C06-DCCA-4AFD-91BA-F489567DE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/>
              <a:t>Burger, Harald: </a:t>
            </a:r>
            <a:r>
              <a:rPr lang="cs-CZ" altLang="cs-CZ" sz="2400" b="1" dirty="0" err="1"/>
              <a:t>Sprache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Massenmedien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Berlin</a:t>
            </a:r>
            <a:r>
              <a:rPr lang="cs-CZ" altLang="cs-CZ" sz="2400" b="1" dirty="0"/>
              <a:t>-New York 1990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Burger, Harald: </a:t>
            </a:r>
            <a:r>
              <a:rPr lang="cs-CZ" altLang="cs-CZ" sz="2400" b="1" dirty="0" err="1">
                <a:solidFill>
                  <a:srgbClr val="FF0000"/>
                </a:solidFill>
              </a:rPr>
              <a:t>Mediensprache</a:t>
            </a:r>
            <a:r>
              <a:rPr lang="cs-CZ" altLang="cs-CZ" sz="2400" b="1" dirty="0">
                <a:solidFill>
                  <a:srgbClr val="FF0000"/>
                </a:solidFill>
              </a:rPr>
              <a:t>, 4. </a:t>
            </a:r>
            <a:r>
              <a:rPr lang="de-DE" altLang="cs-CZ" sz="2400" b="1" dirty="0">
                <a:solidFill>
                  <a:srgbClr val="FF0000"/>
                </a:solidFill>
              </a:rPr>
              <a:t>neu bearbeitete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und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erweiterte</a:t>
            </a:r>
            <a:r>
              <a:rPr lang="de-DE" altLang="cs-CZ" sz="2400" b="1" dirty="0">
                <a:solidFill>
                  <a:srgbClr val="FF0000"/>
                </a:solidFill>
              </a:rPr>
              <a:t> Auflage,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Berlin</a:t>
            </a:r>
            <a:r>
              <a:rPr lang="cs-CZ" altLang="cs-CZ" sz="2400" b="1" dirty="0">
                <a:solidFill>
                  <a:srgbClr val="FF0000"/>
                </a:solidFill>
              </a:rPr>
              <a:t>-New York 2005</a:t>
            </a:r>
            <a:r>
              <a:rPr lang="de-DE" altLang="cs-CZ" sz="2400" b="1" dirty="0">
                <a:solidFill>
                  <a:srgbClr val="FF0000"/>
                </a:solidFill>
              </a:rPr>
              <a:t> und weitere Auflagen</a:t>
            </a:r>
            <a:r>
              <a:rPr lang="cs-CZ" altLang="cs-CZ" sz="2400" b="1" dirty="0">
                <a:solidFill>
                  <a:srgbClr val="FF0000"/>
                </a:solidFill>
              </a:rPr>
              <a:t> (2014)</a:t>
            </a:r>
          </a:p>
          <a:p>
            <a:r>
              <a:rPr lang="cs-CZ" altLang="cs-CZ" sz="2400" b="1" dirty="0" err="1"/>
              <a:t>Lüger</a:t>
            </a:r>
            <a:r>
              <a:rPr lang="cs-CZ" altLang="cs-CZ" sz="2400" b="1" dirty="0"/>
              <a:t>, Heinz-Helmut: </a:t>
            </a:r>
            <a:r>
              <a:rPr lang="cs-CZ" altLang="cs-CZ" sz="2400" b="1" dirty="0" err="1"/>
              <a:t>Pressesprache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Tübingen</a:t>
            </a:r>
            <a:r>
              <a:rPr lang="cs-CZ" altLang="cs-CZ" sz="2400" b="1" dirty="0"/>
              <a:t> 1995</a:t>
            </a:r>
          </a:p>
          <a:p>
            <a:pPr marL="0" indent="0">
              <a:buNone/>
            </a:pPr>
            <a:endParaRPr lang="cs-CZ" altLang="cs-CZ" sz="2400" b="1" dirty="0"/>
          </a:p>
          <a:p>
            <a:r>
              <a:rPr lang="cs-CZ" altLang="cs-CZ" sz="2400" b="1" dirty="0" err="1"/>
              <a:t>Abschlu</a:t>
            </a:r>
            <a:r>
              <a:rPr lang="de-DE" altLang="cs-CZ" sz="2400" b="1" dirty="0"/>
              <a:t>ß</a:t>
            </a:r>
            <a:r>
              <a:rPr lang="cs-CZ" altLang="cs-CZ" sz="2400" b="1" dirty="0"/>
              <a:t>: </a:t>
            </a:r>
            <a:r>
              <a:rPr lang="de-DE" altLang="cs-CZ" sz="2400" b="1" dirty="0"/>
              <a:t>schriftlich: </a:t>
            </a:r>
            <a:r>
              <a:rPr lang="cs-CZ" altLang="cs-CZ" sz="2400" b="1" dirty="0" err="1"/>
              <a:t>Textananalyse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41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84580-495F-42EE-B9F0-329BAC8C4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63070"/>
            <a:ext cx="9905998" cy="1478570"/>
          </a:xfrm>
        </p:spPr>
        <p:txBody>
          <a:bodyPr/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Einleitung</a:t>
            </a:r>
            <a:r>
              <a:rPr lang="cs-CZ" altLang="cs-CZ" sz="3600" b="1" dirty="0"/>
              <a:t>: </a:t>
            </a:r>
            <a:r>
              <a:rPr lang="cs-CZ" altLang="cs-CZ" sz="3600" b="1" dirty="0" err="1"/>
              <a:t>Einteilung</a:t>
            </a:r>
            <a:r>
              <a:rPr lang="cs-CZ" altLang="cs-CZ" sz="3600" b="1" dirty="0"/>
              <a:t> der </a:t>
            </a:r>
            <a:r>
              <a:rPr lang="cs-CZ" altLang="cs-CZ" sz="3600" b="1" dirty="0" err="1"/>
              <a:t>Massenmedien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EBD421-89EE-4F6F-8DD2-BD52680B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 err="1"/>
              <a:t>Massenmedien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ein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gesellschaftliches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Gebiet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auf</a:t>
            </a:r>
            <a:r>
              <a:rPr lang="cs-CZ" altLang="cs-CZ" sz="2400" b="1" dirty="0"/>
              <a:t> dem </a:t>
            </a:r>
            <a:r>
              <a:rPr lang="cs-CZ" altLang="cs-CZ" sz="2400" b="1" dirty="0" err="1"/>
              <a:t>soziologische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psychologische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politische</a:t>
            </a:r>
            <a:r>
              <a:rPr lang="de-DE" altLang="cs-CZ" sz="2400" b="1" dirty="0"/>
              <a:t>, </a:t>
            </a:r>
            <a:r>
              <a:rPr lang="cs-CZ" altLang="cs-CZ" sz="2400" b="1" dirty="0" err="1">
                <a:solidFill>
                  <a:srgbClr val="FF0000"/>
                </a:solidFill>
              </a:rPr>
              <a:t>linguistische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u.a</a:t>
            </a:r>
            <a:r>
              <a:rPr lang="cs-CZ" altLang="cs-CZ" sz="2400" b="1" dirty="0"/>
              <a:t>.</a:t>
            </a:r>
            <a:r>
              <a:rPr lang="de-DE" altLang="cs-CZ" sz="2400" b="1" dirty="0"/>
              <a:t> </a:t>
            </a:r>
            <a:r>
              <a:rPr lang="cs-CZ" altLang="cs-CZ" sz="2400" b="1" dirty="0" err="1"/>
              <a:t>Fragestellungen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zusammenfließen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Journalistik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>
                <a:solidFill>
                  <a:srgbClr val="FF0000"/>
                </a:solidFill>
              </a:rPr>
              <a:t>Medienforschung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Rezeptionsprobleme</a:t>
            </a:r>
            <a:r>
              <a:rPr lang="de-DE" altLang="cs-CZ" b="1" dirty="0"/>
              <a:t>, </a:t>
            </a:r>
            <a:r>
              <a:rPr lang="cs-CZ" altLang="cs-CZ" sz="2400" b="1" dirty="0" err="1"/>
              <a:t>Probleme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Bewusstseinsbeeinflussung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Frage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Verständlichkeit</a:t>
            </a:r>
            <a:r>
              <a:rPr lang="de-DE" altLang="cs-CZ" sz="2400" b="1" dirty="0"/>
              <a:t> und Sprachkultur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>
                <a:solidFill>
                  <a:srgbClr val="FFC000"/>
                </a:solidFill>
              </a:rPr>
              <a:t>Linguistik</a:t>
            </a:r>
            <a:r>
              <a:rPr lang="de-DE" altLang="cs-CZ" b="1" dirty="0"/>
              <a:t>: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Stilistik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Textlinguistik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Sprachpfleg</a:t>
            </a:r>
            <a:r>
              <a:rPr lang="de-DE" altLang="cs-CZ" sz="2400" b="1" dirty="0"/>
              <a:t>e</a:t>
            </a:r>
            <a:r>
              <a:rPr lang="cs-CZ" altLang="cs-CZ" sz="24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5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E4F95-5210-40C6-B722-EE6123643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Einteilung</a:t>
            </a:r>
            <a:r>
              <a:rPr lang="cs-CZ" altLang="cs-CZ" sz="3600" b="1" dirty="0"/>
              <a:t> der </a:t>
            </a:r>
            <a:r>
              <a:rPr lang="cs-CZ" altLang="cs-CZ" sz="3600" b="1" dirty="0" err="1"/>
              <a:t>Massenmedien</a:t>
            </a:r>
            <a:r>
              <a:rPr lang="de-DE" altLang="cs-CZ" sz="3600" b="1" dirty="0"/>
              <a:t>: </a:t>
            </a:r>
            <a:r>
              <a:rPr lang="cs-CZ" altLang="cs-CZ" b="1" dirty="0" err="1"/>
              <a:t>Einteilungskriterien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8613F-3C5B-4AED-A68C-7CFA89585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1. </a:t>
            </a:r>
            <a:r>
              <a:rPr lang="de-DE" altLang="cs-CZ" sz="2400" b="1" dirty="0">
                <a:solidFill>
                  <a:srgbClr val="FF0000"/>
                </a:solidFill>
              </a:rPr>
              <a:t>Ü</a:t>
            </a:r>
            <a:r>
              <a:rPr lang="cs-CZ" altLang="cs-CZ" sz="2400" b="1" dirty="0" err="1">
                <a:solidFill>
                  <a:srgbClr val="FF0000"/>
                </a:solidFill>
              </a:rPr>
              <a:t>bertragungskanal</a:t>
            </a:r>
            <a:r>
              <a:rPr lang="cs-CZ" altLang="cs-CZ" sz="2400" b="1" dirty="0">
                <a:solidFill>
                  <a:srgbClr val="FF0000"/>
                </a:solidFill>
              </a:rPr>
              <a:t> (Medium): </a:t>
            </a:r>
            <a:r>
              <a:rPr lang="cs-CZ" altLang="cs-CZ" sz="2400" b="1" dirty="0" err="1"/>
              <a:t>Druck</a:t>
            </a:r>
            <a:r>
              <a:rPr lang="cs-CZ" altLang="cs-CZ" sz="2400" b="1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C00000"/>
                </a:solidFill>
              </a:rPr>
              <a:t>1.1. </a:t>
            </a:r>
            <a:r>
              <a:rPr lang="cs-CZ" altLang="cs-CZ" sz="2400" b="1" dirty="0" err="1">
                <a:solidFill>
                  <a:srgbClr val="C00000"/>
                </a:solidFill>
              </a:rPr>
              <a:t>Printmedien</a:t>
            </a:r>
            <a:r>
              <a:rPr lang="cs-CZ" altLang="cs-CZ" sz="2400" b="1" dirty="0">
                <a:solidFill>
                  <a:srgbClr val="C00000"/>
                </a:solidFill>
              </a:rPr>
              <a:t>:  </a:t>
            </a:r>
            <a:r>
              <a:rPr lang="cs-CZ" altLang="cs-CZ" sz="2400" b="1" dirty="0" err="1"/>
              <a:t>Zeitungen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Zeitschriften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Magazine</a:t>
            </a:r>
            <a:r>
              <a:rPr lang="de-DE" altLang="cs-CZ" sz="2400" b="1" dirty="0"/>
              <a:t>, Illustrierte</a:t>
            </a:r>
            <a:endParaRPr lang="cs-CZ" altLang="cs-CZ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 dirty="0"/>
              <a:t>    </a:t>
            </a:r>
            <a:r>
              <a:rPr lang="cs-CZ" altLang="cs-CZ" sz="2400" b="1" dirty="0">
                <a:solidFill>
                  <a:srgbClr val="C00000"/>
                </a:solidFill>
              </a:rPr>
              <a:t>1.2. </a:t>
            </a:r>
            <a:r>
              <a:rPr lang="cs-CZ" altLang="cs-CZ" sz="2400" b="1" dirty="0" err="1">
                <a:solidFill>
                  <a:srgbClr val="C00000"/>
                </a:solidFill>
              </a:rPr>
              <a:t>elektronische</a:t>
            </a:r>
            <a:r>
              <a:rPr lang="cs-CZ" altLang="cs-CZ" sz="2400" b="1" dirty="0">
                <a:solidFill>
                  <a:srgbClr val="C00000"/>
                </a:solidFill>
              </a:rPr>
              <a:t> </a:t>
            </a:r>
            <a:r>
              <a:rPr lang="cs-CZ" altLang="cs-CZ" sz="2400" b="1" dirty="0" err="1">
                <a:solidFill>
                  <a:srgbClr val="C00000"/>
                </a:solidFill>
              </a:rPr>
              <a:t>Medien</a:t>
            </a:r>
            <a:r>
              <a:rPr lang="cs-CZ" altLang="cs-CZ" sz="2400" b="1" dirty="0">
                <a:solidFill>
                  <a:srgbClr val="C00000"/>
                </a:solidFill>
              </a:rPr>
              <a:t>: </a:t>
            </a:r>
            <a:r>
              <a:rPr lang="cs-CZ" altLang="cs-CZ" sz="2400" b="1" dirty="0" err="1"/>
              <a:t>Rundfunk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Fernsehen</a:t>
            </a:r>
            <a:endParaRPr lang="cs-CZ" altLang="cs-CZ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00B0F0"/>
                </a:solidFill>
              </a:rPr>
              <a:t>    </a:t>
            </a:r>
            <a:r>
              <a:rPr lang="cs-CZ" altLang="cs-CZ" sz="2400" b="1" dirty="0">
                <a:solidFill>
                  <a:srgbClr val="C00000"/>
                </a:solidFill>
              </a:rPr>
              <a:t>1.3. Internet</a:t>
            </a:r>
            <a:r>
              <a:rPr lang="de-DE" altLang="cs-CZ" sz="2400" b="1" dirty="0">
                <a:solidFill>
                  <a:srgbClr val="C00000"/>
                </a:solidFill>
              </a:rPr>
              <a:t>: </a:t>
            </a:r>
            <a:r>
              <a:rPr lang="de-DE" altLang="cs-CZ" b="1" dirty="0"/>
              <a:t>O</a:t>
            </a:r>
            <a:r>
              <a:rPr lang="de-DE" altLang="cs-CZ" sz="2400" b="1" dirty="0"/>
              <a:t>nline-</a:t>
            </a:r>
            <a:r>
              <a:rPr lang="cs-CZ" altLang="cs-CZ" sz="2400" b="1" dirty="0" err="1"/>
              <a:t>Medien</a:t>
            </a:r>
            <a:r>
              <a:rPr lang="de-DE" altLang="cs-CZ" sz="2400" b="1" dirty="0"/>
              <a:t> – „Hypertext“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2. </a:t>
            </a:r>
            <a:r>
              <a:rPr lang="cs-CZ" altLang="cs-CZ" sz="2400" b="1" dirty="0" err="1">
                <a:solidFill>
                  <a:srgbClr val="FF0000"/>
                </a:solidFill>
              </a:rPr>
              <a:t>Rezipientenorientierung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bg1"/>
                </a:solidFill>
              </a:rPr>
              <a:t>2.1. solide/</a:t>
            </a:r>
            <a:r>
              <a:rPr lang="de-DE" altLang="cs-CZ" sz="2400" b="1" dirty="0">
                <a:solidFill>
                  <a:schemeClr val="bg1"/>
                </a:solidFill>
              </a:rPr>
              <a:t>seriöse</a:t>
            </a:r>
            <a:r>
              <a:rPr lang="cs-CZ" altLang="cs-CZ" sz="2400" b="1" dirty="0">
                <a:solidFill>
                  <a:schemeClr val="bg1"/>
                </a:solidFill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</a:rPr>
              <a:t>Presse</a:t>
            </a:r>
            <a:r>
              <a:rPr lang="cs-CZ" altLang="cs-CZ" sz="2400" b="1" dirty="0">
                <a:solidFill>
                  <a:schemeClr val="bg1"/>
                </a:solidFill>
              </a:rPr>
              <a:t>: </a:t>
            </a:r>
            <a:r>
              <a:rPr lang="cs-CZ" altLang="cs-CZ" sz="2400" b="1" dirty="0"/>
              <a:t>Abonnement</a:t>
            </a:r>
            <a:r>
              <a:rPr lang="de-DE" altLang="cs-CZ" sz="2400" b="1" dirty="0"/>
              <a:t>presse</a:t>
            </a:r>
            <a:r>
              <a:rPr lang="cs-CZ" altLang="cs-CZ" sz="2400" b="1" dirty="0"/>
              <a:t> FAZ, SZ, Die </a:t>
            </a:r>
            <a:r>
              <a:rPr lang="cs-CZ" altLang="cs-CZ" sz="2400" b="1" dirty="0" err="1"/>
              <a:t>Zeit</a:t>
            </a:r>
            <a:r>
              <a:rPr lang="cs-CZ" altLang="cs-CZ" sz="2400" b="1" dirty="0"/>
              <a:t>, Die Welt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 dirty="0"/>
              <a:t>    Der Spiegel, FOCUS</a:t>
            </a:r>
            <a:r>
              <a:rPr lang="de-DE" altLang="cs-CZ" sz="2400" b="1" dirty="0"/>
              <a:t> - Wochenmagazine</a:t>
            </a:r>
            <a:endParaRPr lang="cs-CZ" altLang="cs-CZ" sz="24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 dirty="0"/>
              <a:t>    </a:t>
            </a:r>
            <a:r>
              <a:rPr lang="de-DE" altLang="cs-CZ" sz="2400" b="1" dirty="0"/>
              <a:t>Ö: </a:t>
            </a:r>
            <a:r>
              <a:rPr lang="cs-CZ" altLang="cs-CZ" sz="2400" b="1" dirty="0"/>
              <a:t>Der Standard,</a:t>
            </a:r>
            <a:r>
              <a:rPr lang="de-DE" altLang="cs-CZ" sz="2400" b="1" dirty="0"/>
              <a:t> </a:t>
            </a:r>
            <a:r>
              <a:rPr lang="cs-CZ" altLang="cs-CZ" sz="2400" b="1" dirty="0"/>
              <a:t>Die </a:t>
            </a:r>
            <a:r>
              <a:rPr lang="cs-CZ" altLang="cs-CZ" sz="2400" b="1" dirty="0" err="1"/>
              <a:t>Presse</a:t>
            </a:r>
            <a:r>
              <a:rPr lang="cs-CZ" altLang="cs-CZ" sz="2400" b="1" dirty="0"/>
              <a:t>, profil, </a:t>
            </a:r>
            <a:r>
              <a:rPr lang="cs-CZ" altLang="cs-CZ" sz="2400" b="1" dirty="0" err="1"/>
              <a:t>News</a:t>
            </a:r>
            <a:r>
              <a:rPr lang="cs-CZ" altLang="cs-CZ" sz="2400" b="1" dirty="0"/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b="1" dirty="0"/>
              <a:t>    </a:t>
            </a:r>
            <a:r>
              <a:rPr lang="de-DE" altLang="cs-CZ" sz="2400" b="1" dirty="0"/>
              <a:t>die Schweiz: </a:t>
            </a:r>
            <a:r>
              <a:rPr lang="cs-CZ" altLang="cs-CZ" sz="2400" b="1" dirty="0"/>
              <a:t>NZZ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58AA5-D8B7-43BD-A070-C181343E1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Einteilungskriterien: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690E7-8AEA-4ED8-8D1B-A625F9FBF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B050"/>
                </a:solidFill>
              </a:rPr>
              <a:t> </a:t>
            </a:r>
            <a:r>
              <a:rPr lang="cs-CZ" altLang="cs-CZ" sz="2400" b="1" dirty="0">
                <a:solidFill>
                  <a:schemeClr val="bg1"/>
                </a:solidFill>
              </a:rPr>
              <a:t>2.2. </a:t>
            </a:r>
            <a:r>
              <a:rPr lang="cs-CZ" altLang="cs-CZ" sz="2400" b="1" dirty="0" err="1">
                <a:solidFill>
                  <a:schemeClr val="bg1"/>
                </a:solidFill>
              </a:rPr>
              <a:t>lokale</a:t>
            </a:r>
            <a:r>
              <a:rPr lang="cs-CZ" altLang="cs-CZ" sz="2400" b="1" dirty="0">
                <a:solidFill>
                  <a:schemeClr val="bg1"/>
                </a:solidFill>
              </a:rPr>
              <a:t> </a:t>
            </a:r>
            <a:r>
              <a:rPr lang="cs-CZ" altLang="cs-CZ" sz="2400" b="1" dirty="0" err="1">
                <a:solidFill>
                  <a:schemeClr val="bg1"/>
                </a:solidFill>
              </a:rPr>
              <a:t>Presse</a:t>
            </a:r>
            <a:endParaRPr lang="cs-CZ" altLang="cs-CZ" sz="24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B050"/>
                </a:solidFill>
              </a:rPr>
              <a:t> </a:t>
            </a:r>
            <a:r>
              <a:rPr lang="cs-CZ" altLang="cs-CZ" sz="2400" b="1" dirty="0">
                <a:solidFill>
                  <a:schemeClr val="bg1"/>
                </a:solidFill>
              </a:rPr>
              <a:t>2.3. </a:t>
            </a:r>
            <a:r>
              <a:rPr lang="cs-CZ" altLang="cs-CZ" sz="2400" b="1" dirty="0" err="1">
                <a:solidFill>
                  <a:schemeClr val="bg1"/>
                </a:solidFill>
              </a:rPr>
              <a:t>Boulevardpresse</a:t>
            </a:r>
            <a:r>
              <a:rPr lang="cs-CZ" altLang="cs-CZ" sz="2400" b="1" dirty="0">
                <a:solidFill>
                  <a:schemeClr val="bg1"/>
                </a:solidFill>
              </a:rPr>
              <a:t>: </a:t>
            </a:r>
            <a:r>
              <a:rPr lang="cs-CZ" altLang="cs-CZ" sz="2400" b="1" dirty="0"/>
              <a:t>Die </a:t>
            </a:r>
            <a:r>
              <a:rPr lang="cs-CZ" altLang="cs-CZ" sz="2400" b="1" dirty="0" err="1"/>
              <a:t>Bildzeitun</a:t>
            </a:r>
            <a:r>
              <a:rPr lang="de-DE" altLang="cs-CZ" sz="2400" b="1" dirty="0"/>
              <a:t>g u.a.</a:t>
            </a:r>
            <a:endParaRPr lang="cs-CZ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Tendenz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zur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Boulevardisierung</a:t>
            </a:r>
            <a:r>
              <a:rPr lang="cs-CZ" altLang="cs-CZ" sz="2400" b="1" dirty="0"/>
              <a:t>: Infotainment:</a:t>
            </a:r>
            <a:r>
              <a:rPr lang="de-DE" altLang="cs-CZ" sz="2400" b="1" dirty="0"/>
              <a:t> </a:t>
            </a:r>
            <a:r>
              <a:rPr lang="cs-CZ" altLang="cs-CZ" sz="2400" b="1" dirty="0" err="1"/>
              <a:t>Information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Entertainment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Unterhaltung</a:t>
            </a:r>
            <a:r>
              <a:rPr lang="cs-CZ" altLang="cs-CZ" sz="2400" b="1" dirty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B050"/>
                </a:solidFill>
              </a:rPr>
              <a:t> </a:t>
            </a:r>
            <a:r>
              <a:rPr lang="cs-CZ" altLang="cs-CZ" sz="2400" b="1" dirty="0">
                <a:solidFill>
                  <a:schemeClr val="bg1"/>
                </a:solidFill>
              </a:rPr>
              <a:t>2.4. </a:t>
            </a:r>
            <a:r>
              <a:rPr lang="cs-CZ" altLang="cs-CZ" sz="2400" b="1" dirty="0" err="1">
                <a:solidFill>
                  <a:schemeClr val="bg1"/>
                </a:solidFill>
              </a:rPr>
              <a:t>Zeitschriften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Regenbogenbogenpresse</a:t>
            </a:r>
            <a:r>
              <a:rPr lang="de-DE" altLang="cs-CZ" sz="2400" b="1" dirty="0"/>
              <a:t>,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Illustrierte</a:t>
            </a:r>
            <a:endParaRPr lang="cs-CZ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M</a:t>
            </a:r>
            <a:r>
              <a:rPr lang="de-DE" altLang="cs-CZ" sz="2400" b="1" dirty="0"/>
              <a:t>ä</a:t>
            </a:r>
            <a:r>
              <a:rPr lang="cs-CZ" altLang="cs-CZ" sz="2400" b="1" dirty="0" err="1"/>
              <a:t>nner</a:t>
            </a:r>
            <a:r>
              <a:rPr lang="cs-CZ" altLang="cs-CZ" sz="2400" b="1" dirty="0"/>
              <a:t>-, </a:t>
            </a:r>
            <a:r>
              <a:rPr lang="de-DE" altLang="cs-CZ" sz="2400" b="1" dirty="0"/>
              <a:t> </a:t>
            </a:r>
            <a:r>
              <a:rPr lang="cs-CZ" altLang="cs-CZ" sz="2400" b="1" dirty="0" err="1"/>
              <a:t>Frauenzeitschriften</a:t>
            </a:r>
            <a:r>
              <a:rPr lang="cs-CZ" altLang="cs-CZ" sz="2400" b="1" dirty="0"/>
              <a:t>: exklusive (</a:t>
            </a:r>
            <a:r>
              <a:rPr lang="cs-CZ" altLang="cs-CZ" sz="2400" b="1" dirty="0" err="1"/>
              <a:t>international</a:t>
            </a:r>
            <a:r>
              <a:rPr lang="cs-CZ" altLang="cs-CZ" sz="2400" b="1" dirty="0"/>
              <a:t>): Vogue, Elle, </a:t>
            </a:r>
            <a:r>
              <a:rPr lang="cs-CZ" altLang="cs-CZ" sz="2400" b="1" dirty="0" err="1"/>
              <a:t>Cosmopolitan</a:t>
            </a:r>
            <a:r>
              <a:rPr lang="cs-CZ" altLang="cs-CZ" sz="2400" b="1" dirty="0"/>
              <a:t>...</a:t>
            </a:r>
            <a:endParaRPr lang="de-DE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Hobby</a:t>
            </a:r>
            <a:r>
              <a:rPr lang="cs-CZ" altLang="cs-CZ" sz="2400" b="1" dirty="0"/>
              <a:t>-</a:t>
            </a:r>
            <a:r>
              <a:rPr lang="de-DE" altLang="cs-CZ" sz="2400" b="1" dirty="0"/>
              <a:t>, Programmzeitschriften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Gratispresse</a:t>
            </a:r>
            <a:endParaRPr lang="cs-CZ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chemeClr val="bg1"/>
                </a:solidFill>
              </a:rPr>
              <a:t>2.5. </a:t>
            </a:r>
            <a:r>
              <a:rPr lang="cs-CZ" altLang="cs-CZ" sz="2400" b="1" dirty="0" err="1">
                <a:solidFill>
                  <a:schemeClr val="bg1"/>
                </a:solidFill>
              </a:rPr>
              <a:t>Fachzeitschriften</a:t>
            </a:r>
            <a:r>
              <a:rPr lang="cs-CZ" altLang="cs-CZ" sz="2400" b="1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 err="1">
                <a:solidFill>
                  <a:srgbClr val="FF0000"/>
                </a:solidFill>
              </a:rPr>
              <a:t>elektronische</a:t>
            </a:r>
            <a:r>
              <a:rPr lang="de-DE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MM: </a:t>
            </a:r>
          </a:p>
          <a:p>
            <a:pPr>
              <a:lnSpc>
                <a:spcPct val="90000"/>
              </a:lnSpc>
              <a:defRPr/>
            </a:pPr>
            <a:r>
              <a:rPr lang="de-DE" altLang="cs-CZ" sz="2400" b="1" dirty="0"/>
              <a:t>ö</a:t>
            </a:r>
            <a:r>
              <a:rPr lang="cs-CZ" altLang="cs-CZ" sz="2400" b="1" dirty="0" err="1"/>
              <a:t>ffentlich-rechtliche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Sender</a:t>
            </a:r>
            <a:r>
              <a:rPr lang="cs-CZ" altLang="cs-CZ" sz="2400" b="1" dirty="0"/>
              <a:t>: ARD, ZDF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 err="1"/>
              <a:t>private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Sender</a:t>
            </a:r>
            <a:r>
              <a:rPr lang="de-DE" altLang="cs-CZ" sz="2400" b="1" dirty="0"/>
              <a:t>: </a:t>
            </a:r>
            <a:r>
              <a:rPr lang="cs-CZ" altLang="cs-CZ" sz="2400" b="1" dirty="0" err="1"/>
              <a:t>komerziell</a:t>
            </a:r>
            <a:r>
              <a:rPr lang="de-DE" altLang="cs-CZ" sz="2400" b="1" dirty="0"/>
              <a:t>, Musik, Werbung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76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7619B-F5D0-47AB-A57C-4791AC1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r>
              <a:rPr lang="de-DE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Entwicklung</a:t>
            </a:r>
            <a:r>
              <a:rPr lang="cs-CZ" altLang="cs-CZ" sz="3600" b="1" dirty="0">
                <a:solidFill>
                  <a:srgbClr val="FF0000"/>
                </a:solidFill>
              </a:rPr>
              <a:t> der M</a:t>
            </a:r>
            <a:r>
              <a:rPr lang="de-DE" altLang="cs-CZ" sz="3600" b="1" dirty="0" err="1">
                <a:solidFill>
                  <a:srgbClr val="FF0000"/>
                </a:solidFill>
              </a:rPr>
              <a:t>assen</a:t>
            </a:r>
            <a:r>
              <a:rPr lang="cs-CZ" altLang="cs-CZ" sz="3600" b="1" dirty="0">
                <a:solidFill>
                  <a:srgbClr val="FF0000"/>
                </a:solidFill>
              </a:rPr>
              <a:t>M</a:t>
            </a:r>
            <a:r>
              <a:rPr lang="de-DE" altLang="cs-CZ" sz="3600" b="1" dirty="0" err="1">
                <a:solidFill>
                  <a:srgbClr val="FF0000"/>
                </a:solidFill>
              </a:rPr>
              <a:t>edien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9781-DD31-47F4-92E1-33A3CCB09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err="1"/>
              <a:t>Vorläufer</a:t>
            </a:r>
            <a:r>
              <a:rPr lang="cs-CZ" altLang="cs-CZ" sz="2400" b="1" dirty="0"/>
              <a:t>: </a:t>
            </a:r>
            <a:r>
              <a:rPr lang="cs-CZ" altLang="cs-CZ" sz="2400" b="1" dirty="0" err="1">
                <a:solidFill>
                  <a:schemeClr val="bg1"/>
                </a:solidFill>
              </a:rPr>
              <a:t>Flugblätter</a:t>
            </a:r>
            <a:endParaRPr lang="cs-CZ" altLang="cs-CZ" sz="24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15. </a:t>
            </a:r>
            <a:r>
              <a:rPr lang="cs-CZ" altLang="cs-CZ" sz="2400" b="1" dirty="0" err="1"/>
              <a:t>Jh</a:t>
            </a:r>
            <a:r>
              <a:rPr lang="cs-CZ" altLang="cs-CZ" sz="2400" b="1" dirty="0"/>
              <a:t>. – </a:t>
            </a:r>
            <a:r>
              <a:rPr lang="cs-CZ" altLang="cs-CZ" sz="2400" b="1" dirty="0" err="1"/>
              <a:t>Holzschnitte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z.B</a:t>
            </a:r>
            <a:r>
              <a:rPr lang="cs-CZ" altLang="cs-CZ" sz="2400" b="1" dirty="0"/>
              <a:t>. Texte der </a:t>
            </a:r>
            <a:r>
              <a:rPr lang="cs-CZ" altLang="cs-CZ" sz="2400" b="1" dirty="0" err="1"/>
              <a:t>Mystiker</a:t>
            </a:r>
            <a:r>
              <a:rPr lang="cs-CZ" altLang="cs-CZ" sz="24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Mitte des 15. </a:t>
            </a:r>
            <a:r>
              <a:rPr lang="cs-CZ" altLang="cs-CZ" sz="2400" b="1" dirty="0" err="1"/>
              <a:t>Jhs</a:t>
            </a:r>
            <a:r>
              <a:rPr lang="cs-CZ" altLang="cs-CZ" sz="2400" b="1" dirty="0"/>
              <a:t>. – um 1450 – </a:t>
            </a:r>
            <a:r>
              <a:rPr lang="cs-CZ" altLang="cs-CZ" sz="2400" b="1" dirty="0" err="1"/>
              <a:t>Buchdruck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16. </a:t>
            </a:r>
            <a:r>
              <a:rPr lang="cs-CZ" altLang="cs-CZ" sz="2400" b="1" dirty="0" err="1"/>
              <a:t>Jh</a:t>
            </a:r>
            <a:r>
              <a:rPr lang="cs-CZ" altLang="cs-CZ" sz="2400" b="1" dirty="0"/>
              <a:t>.: </a:t>
            </a:r>
            <a:r>
              <a:rPr lang="cs-CZ" altLang="cs-CZ" sz="2400" b="1" dirty="0" err="1"/>
              <a:t>religöse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Blätter</a:t>
            </a:r>
            <a:r>
              <a:rPr lang="de-DE" altLang="cs-CZ" b="1" dirty="0"/>
              <a:t>: </a:t>
            </a:r>
            <a:r>
              <a:rPr lang="cs-CZ" altLang="cs-CZ" sz="2400" b="1" dirty="0" err="1"/>
              <a:t>Reformation</a:t>
            </a:r>
            <a:r>
              <a:rPr lang="cs-CZ" altLang="cs-CZ" sz="2400" b="1" dirty="0"/>
              <a:t>, Humanismus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politische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Blätter</a:t>
            </a:r>
            <a:r>
              <a:rPr lang="cs-CZ" altLang="cs-CZ" sz="2400" b="1" dirty="0"/>
              <a:t>: Sebastian </a:t>
            </a:r>
            <a:r>
              <a:rPr lang="cs-CZ" altLang="cs-CZ" sz="2400" b="1" dirty="0" err="1"/>
              <a:t>Brant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Narrenschiff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moralische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Blätter</a:t>
            </a:r>
            <a:r>
              <a:rPr lang="cs-CZ" altLang="cs-CZ" sz="2400" b="1" dirty="0"/>
              <a:t>: Hans </a:t>
            </a:r>
            <a:r>
              <a:rPr lang="cs-CZ" altLang="cs-CZ" sz="2400" b="1" dirty="0" err="1"/>
              <a:t>Sachs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Informationsmedium</a:t>
            </a:r>
            <a:r>
              <a:rPr lang="cs-CZ" altLang="cs-CZ" sz="2400" b="1" dirty="0"/>
              <a:t> – </a:t>
            </a:r>
            <a:r>
              <a:rPr lang="cs-CZ" altLang="cs-CZ" sz="2400" b="1" dirty="0" err="1"/>
              <a:t>Schlachten</a:t>
            </a:r>
            <a:r>
              <a:rPr lang="cs-CZ" altLang="cs-CZ" sz="2400" b="1" dirty="0"/>
              <a:t>, </a:t>
            </a:r>
            <a:r>
              <a:rPr lang="de-DE" altLang="cs-CZ" sz="2400" b="1" dirty="0" err="1"/>
              <a:t>Kri</a:t>
            </a:r>
            <a:r>
              <a:rPr lang="cs-CZ" altLang="cs-CZ" sz="2400" b="1" dirty="0"/>
              <a:t>e</a:t>
            </a:r>
            <a:r>
              <a:rPr lang="de-DE" altLang="cs-CZ" sz="2400" b="1" dirty="0" err="1"/>
              <a:t>ge</a:t>
            </a:r>
            <a:r>
              <a:rPr lang="de-DE" altLang="cs-CZ" sz="2400" b="1" dirty="0"/>
              <a:t>, </a:t>
            </a:r>
            <a:r>
              <a:rPr lang="cs-CZ" altLang="cs-CZ" sz="2400" b="1" dirty="0" err="1"/>
              <a:t>Katastrophen</a:t>
            </a:r>
            <a:endParaRPr lang="cs-CZ" altLang="cs-CZ" sz="2400" b="1" dirty="0"/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Werbung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Ratschläge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für</a:t>
            </a:r>
            <a:r>
              <a:rPr lang="cs-CZ" altLang="cs-CZ" sz="2400" b="1" dirty="0"/>
              <a:t> den </a:t>
            </a:r>
            <a:r>
              <a:rPr lang="cs-CZ" altLang="cs-CZ" sz="2400" b="1" dirty="0" err="1"/>
              <a:t>Haushalt</a:t>
            </a:r>
            <a:r>
              <a:rPr lang="cs-CZ" altLang="cs-CZ" sz="2400" b="1" dirty="0"/>
              <a:t>…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 err="1"/>
              <a:t>Handel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Messerelationen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aus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Köln</a:t>
            </a:r>
            <a:r>
              <a:rPr lang="cs-CZ" altLang="cs-CZ" sz="2400" b="1" dirty="0"/>
              <a:t> – 1588 - 1593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50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18829-A2BB-4A69-8685-7DCE9938A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42C5A-DA1D-406B-84DD-6796FCB75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 </a:t>
            </a:r>
            <a:r>
              <a:rPr lang="cs-CZ" altLang="cs-CZ" sz="2400" b="1" dirty="0"/>
              <a:t>1609 – </a:t>
            </a:r>
            <a:r>
              <a:rPr lang="cs-CZ" altLang="cs-CZ" sz="2400" b="1" dirty="0" err="1"/>
              <a:t>die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erste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Wochen</a:t>
            </a:r>
            <a:r>
              <a:rPr lang="cs-CZ" altLang="cs-CZ" sz="2400" b="1" dirty="0"/>
              <a:t>)</a:t>
            </a:r>
            <a:r>
              <a:rPr lang="cs-CZ" altLang="cs-CZ" sz="2400" b="1" dirty="0" err="1"/>
              <a:t>zeitung</a:t>
            </a:r>
            <a:r>
              <a:rPr lang="cs-CZ" altLang="cs-CZ" sz="2400" b="1" dirty="0"/>
              <a:t>:</a:t>
            </a:r>
            <a:r>
              <a:rPr lang="de-DE" altLang="cs-CZ" sz="2400" b="1" dirty="0"/>
              <a:t> </a:t>
            </a:r>
            <a:r>
              <a:rPr lang="cs-CZ" altLang="cs-CZ" sz="2400" b="1" dirty="0" err="1"/>
              <a:t>Strassburger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Relation</a:t>
            </a:r>
            <a:endParaRPr lang="de-DE" alt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(</a:t>
            </a:r>
            <a:r>
              <a:rPr lang="cs-CZ" altLang="cs-CZ" sz="2400" b="1" dirty="0" err="1"/>
              <a:t>Inhaber</a:t>
            </a:r>
            <a:r>
              <a:rPr lang="cs-CZ" altLang="cs-CZ" sz="2400" b="1" dirty="0"/>
              <a:t> der </a:t>
            </a:r>
            <a:r>
              <a:rPr lang="cs-CZ" altLang="cs-CZ" sz="2400" b="1" dirty="0" err="1"/>
              <a:t>Druckerei</a:t>
            </a:r>
            <a:r>
              <a:rPr lang="cs-CZ" altLang="cs-CZ" sz="2400" b="1" dirty="0"/>
              <a:t> Johannes </a:t>
            </a:r>
            <a:r>
              <a:rPr lang="cs-CZ" altLang="cs-CZ" sz="2400" b="1" dirty="0" err="1"/>
              <a:t>Carolus</a:t>
            </a:r>
            <a:r>
              <a:rPr lang="cs-CZ" altLang="cs-CZ" sz="2400" b="1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Wolfenbüttel</a:t>
            </a:r>
            <a:r>
              <a:rPr lang="cs-CZ" altLang="cs-CZ" sz="2400" b="1" dirty="0"/>
              <a:t> – Aviso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 </a:t>
            </a:r>
            <a:r>
              <a:rPr lang="cs-CZ" altLang="cs-CZ" sz="2400" b="1" dirty="0" err="1"/>
              <a:t>Nachrichten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Informationen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aus</a:t>
            </a:r>
            <a:r>
              <a:rPr lang="cs-CZ" altLang="cs-CZ" sz="2400" b="1" dirty="0"/>
              <a:t> In- 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Ausland</a:t>
            </a:r>
            <a:endParaRPr lang="cs-CZ" alt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17. </a:t>
            </a:r>
            <a:r>
              <a:rPr lang="cs-CZ" altLang="cs-CZ" sz="2400" b="1" dirty="0" err="1"/>
              <a:t>Jh</a:t>
            </a:r>
            <a:r>
              <a:rPr lang="cs-CZ" altLang="cs-CZ" sz="2400" b="1" dirty="0"/>
              <a:t>. – der </a:t>
            </a:r>
            <a:r>
              <a:rPr lang="cs-CZ" altLang="cs-CZ" sz="2400" b="1" dirty="0" err="1"/>
              <a:t>dreißigjährige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Krieg</a:t>
            </a:r>
            <a:endParaRPr lang="cs-CZ" alt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/>
              <a:t>18. </a:t>
            </a:r>
            <a:r>
              <a:rPr lang="cs-CZ" altLang="cs-CZ" sz="2400" b="1" dirty="0" err="1"/>
              <a:t>Jh</a:t>
            </a:r>
            <a:r>
              <a:rPr lang="cs-CZ" altLang="cs-CZ" sz="2400" b="1" dirty="0"/>
              <a:t>. – </a:t>
            </a:r>
            <a:r>
              <a:rPr lang="cs-CZ" altLang="cs-CZ" sz="2400" b="1" dirty="0" err="1"/>
              <a:t>Aufklärung</a:t>
            </a:r>
            <a:endParaRPr lang="cs-CZ" alt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b="1" dirty="0" err="1"/>
              <a:t>Beispieltexte</a:t>
            </a:r>
            <a:r>
              <a:rPr lang="cs-CZ" altLang="cs-CZ" sz="2400" b="1"/>
              <a:t>: 1676, 1782</a:t>
            </a:r>
            <a:endParaRPr lang="cs-CZ" altLang="cs-CZ" sz="2400" b="1" dirty="0"/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cs-CZ" altLang="cs-CZ" sz="2400" b="1" dirty="0"/>
              <a:t>                        </a:t>
            </a:r>
            <a:r>
              <a:rPr lang="de-DE" altLang="cs-CZ" sz="2400" b="1" dirty="0"/>
              <a:t> </a:t>
            </a:r>
            <a:r>
              <a:rPr lang="cs-CZ" altLang="cs-CZ" sz="2400" b="1" dirty="0"/>
              <a:t>1863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71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D50B2-BA95-4260-BCD5-5232D3E58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2. </a:t>
            </a:r>
            <a:r>
              <a:rPr lang="cs-CZ" altLang="cs-CZ" sz="3600" b="1" dirty="0" err="1">
                <a:solidFill>
                  <a:srgbClr val="FF0000"/>
                </a:solidFill>
              </a:rPr>
              <a:t>Historische</a:t>
            </a:r>
            <a:r>
              <a:rPr lang="cs-CZ" altLang="cs-CZ" sz="3600" b="1" dirty="0">
                <a:solidFill>
                  <a:srgbClr val="FF0000"/>
                </a:solidFill>
              </a:rPr>
              <a:t> Aspekte: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D4281-8943-436B-B6D4-853F887F5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19. </a:t>
            </a:r>
            <a:r>
              <a:rPr lang="cs-CZ" altLang="cs-CZ" sz="2400" b="1" dirty="0" err="1"/>
              <a:t>Jh</a:t>
            </a:r>
            <a:r>
              <a:rPr lang="cs-CZ" altLang="cs-CZ" sz="2400" b="1" dirty="0"/>
              <a:t>. – </a:t>
            </a:r>
            <a:r>
              <a:rPr lang="cs-CZ" altLang="cs-CZ" sz="2400" b="1" dirty="0" err="1"/>
              <a:t>Professionalisierung</a:t>
            </a:r>
            <a:r>
              <a:rPr lang="cs-CZ" altLang="cs-CZ" sz="2400" b="1" dirty="0"/>
              <a:t> des </a:t>
            </a:r>
            <a:r>
              <a:rPr lang="cs-CZ" altLang="cs-CZ" sz="2400" b="1" dirty="0" err="1"/>
              <a:t>Journalismus</a:t>
            </a:r>
            <a:endParaRPr lang="cs-CZ" altLang="cs-CZ" sz="2400" b="1" dirty="0"/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 err="1"/>
              <a:t>Beruf</a:t>
            </a:r>
            <a:r>
              <a:rPr lang="cs-CZ" altLang="cs-CZ" sz="2400" b="1" dirty="0"/>
              <a:t> des </a:t>
            </a:r>
            <a:r>
              <a:rPr lang="cs-CZ" altLang="cs-CZ" sz="2400" b="1" dirty="0" err="1"/>
              <a:t>Journalisten</a:t>
            </a:r>
            <a:r>
              <a:rPr lang="de-DE" altLang="cs-CZ" sz="2400" b="1" dirty="0"/>
              <a:t>:</a:t>
            </a:r>
            <a:r>
              <a:rPr lang="cs-CZ" altLang="cs-CZ" sz="2400" b="1" dirty="0"/>
              <a:t> (</a:t>
            </a:r>
            <a:r>
              <a:rPr lang="de-DE" altLang="cs-CZ" sz="2400" b="1" dirty="0"/>
              <a:t>Chef)</a:t>
            </a:r>
            <a:r>
              <a:rPr lang="cs-CZ" altLang="cs-CZ" sz="2400" b="1" dirty="0" err="1"/>
              <a:t>Redakteur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Korresponden</a:t>
            </a:r>
            <a:r>
              <a:rPr lang="de-DE" altLang="cs-CZ" sz="2400" b="1" dirty="0"/>
              <a:t>t: z.B. im Bürgerkrieg in Amerika – 60er Jahre des 19. </a:t>
            </a:r>
            <a:r>
              <a:rPr lang="de-DE" altLang="cs-CZ" sz="2400" b="1" dirty="0" err="1"/>
              <a:t>Jhs</a:t>
            </a:r>
            <a:r>
              <a:rPr lang="de-DE" altLang="cs-CZ" sz="2400" b="1" dirty="0"/>
              <a:t>.</a:t>
            </a:r>
            <a:r>
              <a:rPr lang="cs-CZ" altLang="cs-CZ" sz="2400" b="1" dirty="0"/>
              <a:t>)</a:t>
            </a:r>
            <a:endParaRPr lang="de-DE" altLang="cs-CZ" sz="2400" b="1" dirty="0"/>
          </a:p>
          <a:p>
            <a:pPr>
              <a:defRPr/>
            </a:pPr>
            <a:r>
              <a:rPr lang="cs-CZ" sz="2400" b="1" dirty="0"/>
              <a:t>19. </a:t>
            </a:r>
            <a:r>
              <a:rPr lang="cs-CZ" sz="2400" b="1" dirty="0" err="1"/>
              <a:t>Jh</a:t>
            </a:r>
            <a:r>
              <a:rPr lang="cs-CZ" sz="2400" b="1" dirty="0"/>
              <a:t>.: 1833 – </a:t>
            </a:r>
            <a:r>
              <a:rPr lang="cs-CZ" sz="2400" b="1" dirty="0" err="1"/>
              <a:t>Erfindung</a:t>
            </a:r>
            <a:r>
              <a:rPr lang="cs-CZ" sz="2400" b="1" dirty="0"/>
              <a:t> des </a:t>
            </a:r>
            <a:r>
              <a:rPr lang="cs-CZ" sz="2400" b="1" dirty="0" err="1"/>
              <a:t>Telegraphen</a:t>
            </a:r>
            <a:endParaRPr lang="cs-CZ" sz="2400" b="1" dirty="0"/>
          </a:p>
          <a:p>
            <a:pPr marL="0" indent="0">
              <a:buFontTx/>
              <a:buNone/>
              <a:defRPr/>
            </a:pPr>
            <a:r>
              <a:rPr lang="cs-CZ" sz="2400" b="1" dirty="0"/>
              <a:t>          um  1860 – </a:t>
            </a:r>
            <a:r>
              <a:rPr lang="cs-CZ" sz="2400" b="1" dirty="0" err="1"/>
              <a:t>das</a:t>
            </a:r>
            <a:r>
              <a:rPr lang="cs-CZ" sz="2400" b="1" dirty="0"/>
              <a:t> Telefon</a:t>
            </a:r>
          </a:p>
          <a:p>
            <a:pPr>
              <a:defRPr/>
            </a:pPr>
            <a:r>
              <a:rPr lang="cs-CZ" sz="2400" b="1" dirty="0" err="1"/>
              <a:t>Beschleunigung</a:t>
            </a:r>
            <a:r>
              <a:rPr lang="cs-CZ" sz="2400" b="1" dirty="0"/>
              <a:t> des </a:t>
            </a:r>
            <a:r>
              <a:rPr lang="cs-CZ" sz="2400" b="1" dirty="0" err="1"/>
              <a:t>Nachrichtenflusses</a:t>
            </a:r>
            <a:r>
              <a:rPr lang="de-DE" sz="2400" b="1" dirty="0"/>
              <a:t>, Verkürzung sprachlicher Formulierungen</a:t>
            </a:r>
            <a:endParaRPr lang="cs-CZ" sz="2400" b="1" dirty="0"/>
          </a:p>
          <a:p>
            <a:pPr>
              <a:defRPr/>
            </a:pPr>
            <a:r>
              <a:rPr lang="cs-CZ" sz="2400" b="1" dirty="0" err="1"/>
              <a:t>Unterst</a:t>
            </a:r>
            <a:r>
              <a:rPr lang="de-DE" sz="2400" b="1" dirty="0" err="1"/>
              <a:t>ützung</a:t>
            </a:r>
            <a:r>
              <a:rPr lang="de-DE" sz="2400" b="1" dirty="0"/>
              <a:t> der Professionalität</a:t>
            </a:r>
          </a:p>
          <a:p>
            <a:pPr>
              <a:defRPr/>
            </a:pPr>
            <a:r>
              <a:rPr lang="de-DE" sz="2400" b="1" dirty="0"/>
              <a:t>Kommerzialisierung der Nachrichtenzulieferung: Entstehung der Nachrichtenagenturen: </a:t>
            </a:r>
          </a:p>
          <a:p>
            <a:pPr>
              <a:defRPr/>
            </a:pPr>
            <a:r>
              <a:rPr lang="de-DE" sz="2400" b="1" dirty="0"/>
              <a:t>1835: Agence Havas in Paris</a:t>
            </a:r>
          </a:p>
          <a:p>
            <a:pPr>
              <a:defRPr/>
            </a:pPr>
            <a:r>
              <a:rPr lang="de-DE" sz="2400" b="1" dirty="0"/>
              <a:t>1848: Associated Press in New York</a:t>
            </a:r>
          </a:p>
          <a:p>
            <a:pPr>
              <a:defRPr/>
            </a:pPr>
            <a:r>
              <a:rPr lang="de-DE" sz="2400" b="1" dirty="0"/>
              <a:t>1849: Wolffs Telegraphische</a:t>
            </a:r>
            <a:r>
              <a:rPr lang="cs-CZ" sz="2400" b="1" dirty="0"/>
              <a:t>s</a:t>
            </a:r>
            <a:r>
              <a:rPr lang="de-DE" sz="2400" b="1" dirty="0"/>
              <a:t> Büro Berlin</a:t>
            </a:r>
          </a:p>
          <a:p>
            <a:pPr>
              <a:defRPr/>
            </a:pPr>
            <a:r>
              <a:rPr lang="de-DE" sz="2400" b="1" dirty="0"/>
              <a:t>1851: Reuter in London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2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4226E3C4DC89E4A85F5B1670B9F371B" ma:contentTypeVersion="13" ma:contentTypeDescription="Vytvoří nový dokument" ma:contentTypeScope="" ma:versionID="e27f03766dc33ef407ff03021f35567a">
  <xsd:schema xmlns:xsd="http://www.w3.org/2001/XMLSchema" xmlns:xs="http://www.w3.org/2001/XMLSchema" xmlns:p="http://schemas.microsoft.com/office/2006/metadata/properties" xmlns:ns3="d85dbea8-0774-4761-a5c8-0813b718f2f4" targetNamespace="http://schemas.microsoft.com/office/2006/metadata/properties" ma:root="true" ma:fieldsID="a6df975b27dccdf2c87fb3292509497b" ns3:_="">
    <xsd:import namespace="d85dbea8-0774-4761-a5c8-0813b718f2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dbea8-0774-4761-a5c8-0813b718f2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0B5D22-41A3-437E-88C9-1544F249FA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5dbea8-0774-4761-a5c8-0813b718f2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64ABFF-FF24-444F-829A-705BD462EB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518B6A-5039-45F2-8B4B-B036D606AFDB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d85dbea8-0774-4761-a5c8-0813b718f2f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2</TotalTime>
  <Words>1165</Words>
  <Application>Microsoft Office PowerPoint</Application>
  <PresentationFormat>Širokoúhlá obrazovka</PresentationFormat>
  <Paragraphs>150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Tw Cen MT</vt:lpstr>
      <vt:lpstr>Obvod</vt:lpstr>
      <vt:lpstr>Sprache der Massenmedien</vt:lpstr>
      <vt:lpstr>Schwerpunkte:</vt:lpstr>
      <vt:lpstr>Fachliteratur</vt:lpstr>
      <vt:lpstr>1. Einleitung: Einteilung der Massenmedien </vt:lpstr>
      <vt:lpstr>1. Einteilung der Massenmedien: Einteilungskriterien </vt:lpstr>
      <vt:lpstr>Einteilungskriterien:</vt:lpstr>
      <vt:lpstr>2. Historische Aspekte: Entwicklung der MassenMedien</vt:lpstr>
      <vt:lpstr>2. Historische Aspekte:</vt:lpstr>
      <vt:lpstr>2. Historische Aspekte:</vt:lpstr>
      <vt:lpstr>2. Historische Aspekte:</vt:lpstr>
      <vt:lpstr>2. Historische Aspekte:</vt:lpstr>
      <vt:lpstr>2. Historische Aspekte:</vt:lpstr>
      <vt:lpstr>3. Kommunikationstheoretische Aspekte</vt:lpstr>
      <vt:lpstr>3. Kommunikationstheoretische Aspekte</vt:lpstr>
      <vt:lpstr>3. Kommunikationstheoretische Aspekte</vt:lpstr>
      <vt:lpstr>Textbeispiele: Rundfunk</vt:lpstr>
      <vt:lpstr>TextBeispiele: Fernsehen</vt:lpstr>
      <vt:lpstr>„Realitätsfernsehen“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 der Massenmedien</dc:title>
  <dc:creator>Jiřina Malá</dc:creator>
  <cp:lastModifiedBy>Jiřina Malá</cp:lastModifiedBy>
  <cp:revision>11</cp:revision>
  <dcterms:created xsi:type="dcterms:W3CDTF">2021-09-16T08:49:33Z</dcterms:created>
  <dcterms:modified xsi:type="dcterms:W3CDTF">2024-10-04T07:11:16Z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0x010100D4226E3C4DC89E4A85F5B1670B9F371B</vt:lpwstr>
  </property>
</Properties>
</file>