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2C6621-FCFE-4705-8E2B-51D7B32255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Textsorten</a:t>
            </a:r>
            <a:r>
              <a:rPr lang="cs-CZ" dirty="0"/>
              <a:t> in </a:t>
            </a:r>
            <a:r>
              <a:rPr lang="cs-CZ" dirty="0" err="1"/>
              <a:t>Massenmedien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52169F-0E4D-4551-9387-1EA7C46B44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Jornalistische</a:t>
            </a:r>
            <a:r>
              <a:rPr lang="cs-CZ" dirty="0"/>
              <a:t> </a:t>
            </a:r>
            <a:r>
              <a:rPr lang="cs-CZ" dirty="0" err="1"/>
              <a:t>Genres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361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CF3055-F529-49F7-885C-9F9AEBA05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>
                <a:solidFill>
                  <a:srgbClr val="FF0000"/>
                </a:solidFill>
              </a:rPr>
              <a:t>2.	</a:t>
            </a:r>
            <a:r>
              <a:rPr lang="cs-CZ" altLang="cs-CZ" sz="3600" b="1" dirty="0" err="1">
                <a:solidFill>
                  <a:srgbClr val="FF0000"/>
                </a:solidFill>
              </a:rPr>
              <a:t>Meinungsbetont-persuasive</a:t>
            </a:r>
            <a:r>
              <a:rPr lang="cs-CZ" altLang="cs-CZ" sz="3600" b="1" dirty="0">
                <a:solidFill>
                  <a:srgbClr val="FF0000"/>
                </a:solidFill>
              </a:rPr>
              <a:t> </a:t>
            </a:r>
            <a:r>
              <a:rPr lang="cs-CZ" altLang="cs-CZ" sz="3600" b="1" dirty="0" err="1">
                <a:solidFill>
                  <a:srgbClr val="FF0000"/>
                </a:solidFill>
              </a:rPr>
              <a:t>Textsorten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72C1D9-4FA8-44AA-855B-7EDEA7B56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d</a:t>
            </a:r>
            <a:r>
              <a:rPr lang="de-DE" altLang="cs-CZ" sz="2000" b="1" dirty="0">
                <a:solidFill>
                  <a:srgbClr val="FF0000"/>
                </a:solidFill>
              </a:rPr>
              <a:t>er Kommentar</a:t>
            </a:r>
            <a:r>
              <a:rPr lang="de-DE" altLang="cs-CZ" sz="2000" dirty="0"/>
              <a:t>:</a:t>
            </a:r>
            <a:endParaRPr lang="cs-CZ" altLang="cs-CZ" sz="2000" b="1" dirty="0"/>
          </a:p>
          <a:p>
            <a:pPr eaLnBrk="1" hangingPunct="1"/>
            <a:r>
              <a:rPr lang="de-DE" altLang="cs-CZ" sz="1800" b="1" dirty="0"/>
              <a:t>Äußerung von Meinungen, Urteil, Kritik, sog. „räsonierende Darstellung“</a:t>
            </a:r>
          </a:p>
          <a:p>
            <a:pPr eaLnBrk="1" hangingPunct="1"/>
            <a:r>
              <a:rPr lang="de-DE" altLang="cs-CZ" sz="1800" b="1" dirty="0"/>
              <a:t>Unabhängige Interpretation, Erklärung von Tagesereignissen, Zeitströmungen und politischen Entscheidungen</a:t>
            </a:r>
          </a:p>
          <a:p>
            <a:pPr eaLnBrk="1" hangingPunct="1"/>
            <a:r>
              <a:rPr lang="de-DE" altLang="cs-CZ" sz="1800" b="1" dirty="0"/>
              <a:t>Intention: Bewerten, Evaluieren</a:t>
            </a:r>
          </a:p>
          <a:p>
            <a:pPr eaLnBrk="1" hangingPunct="1"/>
            <a:r>
              <a:rPr lang="de-DE" altLang="cs-CZ" sz="1800" b="1" dirty="0"/>
              <a:t>Autor: mit vollem Namen oder Chiffre</a:t>
            </a:r>
          </a:p>
          <a:p>
            <a:pPr eaLnBrk="1" hangingPunct="1"/>
            <a:r>
              <a:rPr lang="de-DE" altLang="cs-CZ" sz="1800" b="1" dirty="0"/>
              <a:t>Ausgangspunkt: Problematisierung eines Sachverhalts</a:t>
            </a:r>
          </a:p>
          <a:p>
            <a:pPr eaLnBrk="1" hangingPunct="1"/>
            <a:r>
              <a:rPr lang="de-DE" altLang="cs-CZ" sz="1800" b="1" dirty="0"/>
              <a:t>Ziel: beim Adressaten bestimmte Einstellungen zu fördern oder zu verändern, zu überzeugen</a:t>
            </a:r>
          </a:p>
          <a:p>
            <a:pPr eaLnBrk="1" hangingPunct="1"/>
            <a:r>
              <a:rPr lang="de-DE" altLang="cs-CZ" sz="1800" b="1" dirty="0"/>
              <a:t>Argumentationsmodell: These</a:t>
            </a:r>
            <a:r>
              <a:rPr lang="cs-CZ" altLang="cs-CZ" sz="1800" dirty="0"/>
              <a:t> - </a:t>
            </a:r>
            <a:r>
              <a:rPr lang="de-DE" altLang="cs-CZ" sz="1800" b="1" dirty="0"/>
              <a:t> Argumente</a:t>
            </a:r>
          </a:p>
          <a:p>
            <a:pPr eaLnBrk="1" hangingPunct="1"/>
            <a:r>
              <a:rPr lang="de-DE" altLang="cs-CZ" sz="1800" b="1" dirty="0"/>
              <a:t>Sprachstilistische Realisierung: bewertende Prädikate, Expressivität: Metaphorik und Idiomatik, syntaktische Abweichungen, Kausalsätze, Anspielungen, rhetorische Fragen</a:t>
            </a:r>
            <a:r>
              <a:rPr lang="cs-CZ" altLang="cs-CZ" sz="1800" b="1" dirty="0">
                <a:latin typeface="Arial" panose="020B0604020202020204" pitchFamily="34" charset="0"/>
              </a:rPr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28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2AB19-3B61-46F0-889C-D5F50C9A1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Das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Feature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ED0F66-989C-49A2-A424-05E3125BB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„</a:t>
            </a:r>
            <a:r>
              <a:rPr lang="cs-CZ" altLang="cs-CZ" b="1" dirty="0" err="1"/>
              <a:t>Mischform</a:t>
            </a:r>
            <a:r>
              <a:rPr lang="cs-CZ" altLang="cs-CZ" b="1" dirty="0"/>
              <a:t>“ – </a:t>
            </a:r>
            <a:r>
              <a:rPr lang="cs-CZ" altLang="cs-CZ" b="1" dirty="0" err="1"/>
              <a:t>Bericht</a:t>
            </a:r>
            <a:r>
              <a:rPr lang="cs-CZ" altLang="cs-CZ" b="1" dirty="0"/>
              <a:t> – </a:t>
            </a:r>
            <a:r>
              <a:rPr lang="cs-CZ" altLang="cs-CZ" b="1" dirty="0" err="1"/>
              <a:t>Reportage</a:t>
            </a:r>
            <a:r>
              <a:rPr lang="cs-CZ" altLang="cs-CZ" b="1" dirty="0"/>
              <a:t> – (</a:t>
            </a:r>
            <a:r>
              <a:rPr lang="cs-CZ" altLang="cs-CZ" b="1" dirty="0" err="1"/>
              <a:t>Kommentar</a:t>
            </a:r>
            <a:r>
              <a:rPr lang="cs-CZ" altLang="cs-CZ" b="1" dirty="0"/>
              <a:t> – Interview)</a:t>
            </a:r>
          </a:p>
          <a:p>
            <a:r>
              <a:rPr lang="cs-CZ" altLang="cs-CZ" b="1" dirty="0" err="1"/>
              <a:t>berichtend</a:t>
            </a:r>
            <a:r>
              <a:rPr lang="cs-CZ" altLang="cs-CZ" b="1" dirty="0"/>
              <a:t> – </a:t>
            </a:r>
            <a:r>
              <a:rPr lang="cs-CZ" altLang="cs-CZ" b="1" dirty="0" err="1"/>
              <a:t>Informationen</a:t>
            </a:r>
            <a:endParaRPr lang="cs-CZ" altLang="cs-CZ" b="1" dirty="0"/>
          </a:p>
          <a:p>
            <a:r>
              <a:rPr lang="cs-CZ" altLang="cs-CZ" b="1" dirty="0" err="1"/>
              <a:t>reportierend</a:t>
            </a:r>
            <a:r>
              <a:rPr lang="cs-CZ" altLang="cs-CZ" b="1" dirty="0"/>
              <a:t> – </a:t>
            </a:r>
            <a:r>
              <a:rPr lang="cs-CZ" altLang="cs-CZ" b="1" dirty="0" err="1"/>
              <a:t>Szeneneinstieg</a:t>
            </a:r>
            <a:r>
              <a:rPr lang="cs-CZ" altLang="cs-CZ" b="1" dirty="0"/>
              <a:t>, P</a:t>
            </a:r>
            <a:r>
              <a:rPr lang="de-DE" altLang="cs-CZ" b="1" dirty="0" err="1"/>
              <a:t>ersonalisierung</a:t>
            </a:r>
            <a:r>
              <a:rPr lang="de-DE" altLang="cs-CZ" b="1" dirty="0"/>
              <a:t> und E</a:t>
            </a:r>
            <a:r>
              <a:rPr lang="cs-CZ" altLang="cs-CZ" b="1" dirty="0" err="1"/>
              <a:t>motional</a:t>
            </a:r>
            <a:r>
              <a:rPr lang="de-DE" altLang="cs-CZ" b="1" dirty="0" err="1"/>
              <a:t>isierung</a:t>
            </a:r>
            <a:endParaRPr lang="cs-CZ" altLang="cs-CZ" b="1" dirty="0"/>
          </a:p>
          <a:p>
            <a:r>
              <a:rPr lang="cs-CZ" altLang="cs-CZ" b="1" dirty="0" err="1"/>
              <a:t>Hintergr</a:t>
            </a:r>
            <a:r>
              <a:rPr lang="de-DE" altLang="cs-CZ" b="1" dirty="0" err="1"/>
              <a:t>ünde</a:t>
            </a:r>
            <a:r>
              <a:rPr lang="de-DE" altLang="cs-CZ" b="1" dirty="0"/>
              <a:t>, Aufklärung, Orientierung – kommentierend</a:t>
            </a:r>
          </a:p>
          <a:p>
            <a:r>
              <a:rPr lang="de-DE" altLang="cs-CZ" b="1" dirty="0"/>
              <a:t>Zitate, direkte Rede</a:t>
            </a:r>
            <a:r>
              <a:rPr lang="cs-CZ" altLang="cs-CZ" b="1" dirty="0"/>
              <a:t> – s Interview</a:t>
            </a:r>
          </a:p>
          <a:p>
            <a:r>
              <a:rPr lang="cs-CZ" altLang="cs-CZ" b="1" dirty="0" err="1"/>
              <a:t>Vermischung</a:t>
            </a:r>
            <a:r>
              <a:rPr lang="cs-CZ" altLang="cs-CZ" b="1" dirty="0"/>
              <a:t> von </a:t>
            </a:r>
            <a:r>
              <a:rPr lang="cs-CZ" altLang="cs-CZ" b="1" dirty="0" err="1"/>
              <a:t>Textsorten</a:t>
            </a:r>
            <a:r>
              <a:rPr lang="cs-CZ" altLang="cs-CZ" b="1" dirty="0"/>
              <a:t> –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Tendenz</a:t>
            </a:r>
            <a:r>
              <a:rPr lang="cs-CZ" altLang="cs-CZ" b="1" dirty="0"/>
              <a:t> in der </a:t>
            </a:r>
            <a:r>
              <a:rPr lang="cs-CZ" altLang="cs-CZ" b="1" dirty="0" err="1"/>
              <a:t>Journalistik</a:t>
            </a:r>
            <a:r>
              <a:rPr lang="cs-CZ" altLang="cs-CZ" b="1" dirty="0"/>
              <a:t>, </a:t>
            </a:r>
            <a:r>
              <a:rPr lang="cs-CZ" altLang="cs-CZ" b="1" dirty="0" err="1"/>
              <a:t>besonders</a:t>
            </a:r>
            <a:r>
              <a:rPr lang="cs-CZ" altLang="cs-CZ" b="1" dirty="0"/>
              <a:t> in online-</a:t>
            </a:r>
            <a:r>
              <a:rPr lang="cs-CZ" altLang="cs-CZ" b="1" dirty="0" err="1"/>
              <a:t>Medien</a:t>
            </a:r>
            <a:endParaRPr lang="cs-CZ" altLang="cs-CZ" b="1" dirty="0"/>
          </a:p>
          <a:p>
            <a:pPr marL="0" indent="0">
              <a:buNone/>
            </a:pPr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37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6CBD6E-88A5-42A4-8A2C-B833C2A73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Reportage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23B29D-0286-4DD1-A9D5-54E265C14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1800" b="1" dirty="0" err="1"/>
              <a:t>spezielle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Form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Informationspräsentation</a:t>
            </a:r>
            <a:endParaRPr lang="cs-CZ" altLang="cs-CZ" sz="1800" b="1" dirty="0"/>
          </a:p>
          <a:p>
            <a:r>
              <a:rPr lang="cs-CZ" altLang="cs-CZ" sz="1800" b="1" dirty="0" err="1"/>
              <a:t>Bericht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mit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Phantasie</a:t>
            </a:r>
            <a:endParaRPr lang="cs-CZ" altLang="cs-CZ" sz="1800" b="1" dirty="0"/>
          </a:p>
          <a:p>
            <a:r>
              <a:rPr lang="cs-CZ" altLang="cs-CZ" sz="1800" b="1" dirty="0"/>
              <a:t>quasi-</a:t>
            </a:r>
            <a:r>
              <a:rPr lang="cs-CZ" altLang="cs-CZ" sz="1800" b="1" dirty="0" err="1"/>
              <a:t>literarisches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Genre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berühmte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Reportagen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E.E.Kisch</a:t>
            </a:r>
            <a:r>
              <a:rPr lang="cs-CZ" altLang="cs-CZ" sz="1800" b="1" dirty="0"/>
              <a:t>- „der </a:t>
            </a:r>
            <a:r>
              <a:rPr lang="cs-CZ" altLang="cs-CZ" sz="1800" b="1" dirty="0" err="1"/>
              <a:t>rasende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Reporter</a:t>
            </a:r>
            <a:r>
              <a:rPr lang="cs-CZ" altLang="cs-CZ" sz="1800" b="1" dirty="0"/>
              <a:t>“</a:t>
            </a:r>
          </a:p>
          <a:p>
            <a:r>
              <a:rPr lang="cs-CZ" altLang="cs-CZ" sz="1800" b="1" dirty="0"/>
              <a:t>s „</a:t>
            </a:r>
            <a:r>
              <a:rPr lang="cs-CZ" altLang="cs-CZ" sz="1800" b="1" dirty="0" err="1"/>
              <a:t>Kronjuwel</a:t>
            </a:r>
            <a:r>
              <a:rPr lang="cs-CZ" altLang="cs-CZ" sz="1800" b="1" dirty="0"/>
              <a:t>“ </a:t>
            </a:r>
            <a:r>
              <a:rPr lang="cs-CZ" altLang="cs-CZ" sz="1800" b="1" dirty="0" err="1"/>
              <a:t>journalistischer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Formen</a:t>
            </a:r>
            <a:r>
              <a:rPr lang="cs-CZ" altLang="cs-CZ" sz="1800" b="1" dirty="0"/>
              <a:t> oder </a:t>
            </a:r>
            <a:r>
              <a:rPr lang="cs-CZ" altLang="cs-CZ" sz="1800" b="1" dirty="0" err="1"/>
              <a:t>billige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Massenware</a:t>
            </a:r>
            <a:r>
              <a:rPr lang="cs-CZ" altLang="cs-CZ" sz="1800" b="1" dirty="0"/>
              <a:t>?</a:t>
            </a:r>
          </a:p>
          <a:p>
            <a:r>
              <a:rPr lang="cs-CZ" altLang="cs-CZ" sz="1800" b="1" dirty="0" err="1"/>
              <a:t>konkrete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stark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persönlich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gefärbte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Geschehens</a:t>
            </a:r>
            <a:r>
              <a:rPr lang="cs-CZ" altLang="cs-CZ" sz="1800" b="1" dirty="0"/>
              <a:t>-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Situationsdarstellung</a:t>
            </a:r>
            <a:endParaRPr lang="cs-CZ" altLang="cs-CZ" sz="1800" b="1" dirty="0"/>
          </a:p>
          <a:p>
            <a:r>
              <a:rPr lang="cs-CZ" altLang="cs-CZ" sz="1800" b="1" dirty="0" err="1"/>
              <a:t>nicht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nur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</a:t>
            </a:r>
            <a:r>
              <a:rPr lang="cs-CZ" altLang="cs-CZ" sz="1800" b="1" dirty="0"/>
              <a:t> den </a:t>
            </a:r>
            <a:r>
              <a:rPr lang="cs-CZ" altLang="cs-CZ" sz="1800" b="1" dirty="0" err="1"/>
              <a:t>Gegenstand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bezogen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sondern</a:t>
            </a:r>
            <a:r>
              <a:rPr lang="cs-CZ" altLang="cs-CZ" sz="1800" b="1" dirty="0"/>
              <a:t> durch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Perspektive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das</a:t>
            </a:r>
            <a:r>
              <a:rPr lang="cs-CZ" altLang="cs-CZ" sz="1800" b="1" dirty="0"/>
              <a:t> Temperament des </a:t>
            </a:r>
            <a:r>
              <a:rPr lang="cs-CZ" altLang="cs-CZ" sz="1800" b="1" dirty="0" err="1"/>
              <a:t>Reporters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mitbestimmt</a:t>
            </a:r>
            <a:endParaRPr lang="cs-CZ" altLang="cs-CZ" sz="1800" b="1" dirty="0"/>
          </a:p>
          <a:p>
            <a:r>
              <a:rPr lang="cs-CZ" altLang="cs-CZ" sz="1800" b="1" dirty="0" err="1"/>
              <a:t>strenge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Bindung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Fakten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aktuelle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Ereignisse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Vorgänge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aber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persönliches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Engegement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ansprechen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aufrütteln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fesseln</a:t>
            </a:r>
            <a:r>
              <a:rPr lang="cs-CZ" altLang="cs-CZ" sz="1800" b="1" dirty="0"/>
              <a:t> des </a:t>
            </a:r>
            <a:r>
              <a:rPr lang="cs-CZ" altLang="cs-CZ" sz="1800" b="1" dirty="0" err="1"/>
              <a:t>breiten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Leserkreises</a:t>
            </a: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137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7E9408-AE1B-460E-AC93-C19946122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Reportage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204877-207C-4613-A936-BE16FE86D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 b="1" dirty="0"/>
              <a:t>Makro-Ebene: </a:t>
            </a:r>
            <a:r>
              <a:rPr lang="cs-CZ" altLang="cs-CZ" b="1" dirty="0" err="1">
                <a:solidFill>
                  <a:srgbClr val="FF0000"/>
                </a:solidFill>
              </a:rPr>
              <a:t>drei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globale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Textebenen</a:t>
            </a:r>
            <a:r>
              <a:rPr lang="cs-CZ" altLang="cs-CZ" b="1" dirty="0"/>
              <a:t>:</a:t>
            </a:r>
            <a:endParaRPr lang="cs-CZ" altLang="cs-CZ" dirty="0"/>
          </a:p>
          <a:p>
            <a:r>
              <a:rPr lang="cs-CZ" altLang="cs-CZ" b="1" dirty="0"/>
              <a:t>1.	</a:t>
            </a:r>
            <a:r>
              <a:rPr lang="cs-CZ" altLang="cs-CZ" b="1" dirty="0" err="1">
                <a:solidFill>
                  <a:srgbClr val="00B0F0"/>
                </a:solidFill>
              </a:rPr>
              <a:t>die</a:t>
            </a:r>
            <a:r>
              <a:rPr lang="cs-CZ" altLang="cs-CZ" b="1" dirty="0">
                <a:solidFill>
                  <a:srgbClr val="00B0F0"/>
                </a:solidFill>
              </a:rPr>
              <a:t> Vor-Ort-</a:t>
            </a:r>
            <a:r>
              <a:rPr lang="cs-CZ" altLang="cs-CZ" b="1" dirty="0" err="1">
                <a:solidFill>
                  <a:srgbClr val="00B0F0"/>
                </a:solidFill>
              </a:rPr>
              <a:t>Reportage</a:t>
            </a:r>
            <a:endParaRPr lang="cs-CZ" altLang="cs-CZ" dirty="0">
              <a:solidFill>
                <a:srgbClr val="00B0F0"/>
              </a:solidFill>
            </a:endParaRPr>
          </a:p>
          <a:p>
            <a:r>
              <a:rPr lang="cs-CZ" altLang="cs-CZ" b="1" dirty="0"/>
              <a:t>2.	</a:t>
            </a:r>
            <a:r>
              <a:rPr lang="cs-CZ" altLang="cs-CZ" b="1" dirty="0" err="1">
                <a:solidFill>
                  <a:srgbClr val="00B0F0"/>
                </a:solidFill>
              </a:rPr>
              <a:t>die</a:t>
            </a:r>
            <a:r>
              <a:rPr lang="cs-CZ" altLang="cs-CZ" b="1" dirty="0">
                <a:solidFill>
                  <a:srgbClr val="00B0F0"/>
                </a:solidFill>
              </a:rPr>
              <a:t> </a:t>
            </a:r>
            <a:r>
              <a:rPr lang="cs-CZ" altLang="cs-CZ" b="1" dirty="0" err="1">
                <a:solidFill>
                  <a:srgbClr val="00B0F0"/>
                </a:solidFill>
              </a:rPr>
              <a:t>Dokumentationsebene</a:t>
            </a:r>
            <a:r>
              <a:rPr lang="cs-CZ" altLang="cs-CZ" b="1" dirty="0">
                <a:solidFill>
                  <a:srgbClr val="00B0F0"/>
                </a:solidFill>
              </a:rPr>
              <a:t>: </a:t>
            </a:r>
            <a:r>
              <a:rPr lang="cs-CZ" altLang="cs-CZ" b="1" dirty="0" err="1">
                <a:solidFill>
                  <a:srgbClr val="00B0F0"/>
                </a:solidFill>
              </a:rPr>
              <a:t>Hintergrundreportage</a:t>
            </a:r>
            <a:endParaRPr lang="cs-CZ" altLang="cs-CZ" dirty="0">
              <a:solidFill>
                <a:srgbClr val="00B0F0"/>
              </a:solidFill>
            </a:endParaRPr>
          </a:p>
          <a:p>
            <a:r>
              <a:rPr lang="cs-CZ" altLang="cs-CZ" b="1" dirty="0"/>
              <a:t>3.	</a:t>
            </a:r>
            <a:r>
              <a:rPr lang="cs-CZ" altLang="cs-CZ" b="1" dirty="0" err="1">
                <a:solidFill>
                  <a:srgbClr val="00B0F0"/>
                </a:solidFill>
              </a:rPr>
              <a:t>die</a:t>
            </a:r>
            <a:r>
              <a:rPr lang="cs-CZ" altLang="cs-CZ" b="1" dirty="0">
                <a:solidFill>
                  <a:srgbClr val="00B0F0"/>
                </a:solidFill>
              </a:rPr>
              <a:t> </a:t>
            </a:r>
            <a:r>
              <a:rPr lang="cs-CZ" altLang="cs-CZ" b="1" dirty="0" err="1">
                <a:solidFill>
                  <a:srgbClr val="00B0F0"/>
                </a:solidFill>
              </a:rPr>
              <a:t>Personenebene</a:t>
            </a:r>
            <a:r>
              <a:rPr lang="cs-CZ" altLang="cs-CZ" b="1" dirty="0">
                <a:solidFill>
                  <a:srgbClr val="00B0F0"/>
                </a:solidFill>
              </a:rPr>
              <a:t> – </a:t>
            </a:r>
            <a:r>
              <a:rPr lang="cs-CZ" altLang="cs-CZ" b="1" dirty="0" err="1">
                <a:solidFill>
                  <a:srgbClr val="00B0F0"/>
                </a:solidFill>
              </a:rPr>
              <a:t>Rollenreportage</a:t>
            </a:r>
            <a:endParaRPr lang="cs-CZ" altLang="cs-CZ" dirty="0">
              <a:solidFill>
                <a:srgbClr val="00B0F0"/>
              </a:solidFill>
            </a:endParaRPr>
          </a:p>
          <a:p>
            <a:r>
              <a:rPr lang="cs-CZ" altLang="cs-CZ" b="1" dirty="0"/>
              <a:t> </a:t>
            </a:r>
            <a:r>
              <a:rPr lang="cs-CZ" altLang="cs-CZ" b="1" u="sng" dirty="0" err="1"/>
              <a:t>Aufbau</a:t>
            </a:r>
            <a:r>
              <a:rPr lang="cs-CZ" altLang="cs-CZ" b="1" dirty="0"/>
              <a:t>:</a:t>
            </a:r>
            <a:endParaRPr lang="cs-CZ" altLang="cs-CZ" dirty="0"/>
          </a:p>
          <a:p>
            <a:r>
              <a:rPr lang="cs-CZ" altLang="cs-CZ" b="1" dirty="0" err="1"/>
              <a:t>szenische</a:t>
            </a:r>
            <a:r>
              <a:rPr lang="cs-CZ" altLang="cs-CZ" b="1" dirty="0"/>
              <a:t> </a:t>
            </a:r>
            <a:r>
              <a:rPr lang="cs-CZ" altLang="cs-CZ" b="1" dirty="0" err="1"/>
              <a:t>Eröffnung</a:t>
            </a:r>
            <a:endParaRPr lang="cs-CZ" altLang="cs-CZ" dirty="0"/>
          </a:p>
          <a:p>
            <a:r>
              <a:rPr lang="cs-CZ" altLang="cs-CZ" b="1" dirty="0" err="1"/>
              <a:t>Perspektivwechsel</a:t>
            </a:r>
            <a:r>
              <a:rPr lang="cs-CZ" altLang="cs-CZ" b="1" dirty="0"/>
              <a:t> – </a:t>
            </a:r>
            <a:r>
              <a:rPr lang="cs-CZ" altLang="cs-CZ" b="1" dirty="0" err="1"/>
              <a:t>vom</a:t>
            </a:r>
            <a:r>
              <a:rPr lang="cs-CZ" altLang="cs-CZ" b="1" dirty="0"/>
              <a:t> </a:t>
            </a:r>
            <a:r>
              <a:rPr lang="cs-CZ" altLang="cs-CZ" b="1" dirty="0" err="1"/>
              <a:t>personalen</a:t>
            </a:r>
            <a:r>
              <a:rPr lang="cs-CZ" altLang="cs-CZ" b="1" dirty="0"/>
              <a:t> </a:t>
            </a:r>
            <a:r>
              <a:rPr lang="cs-CZ" altLang="cs-CZ" b="1" dirty="0" err="1"/>
              <a:t>zum</a:t>
            </a:r>
            <a:r>
              <a:rPr lang="cs-CZ" altLang="cs-CZ" b="1" dirty="0"/>
              <a:t> </a:t>
            </a:r>
            <a:r>
              <a:rPr lang="cs-CZ" altLang="cs-CZ" b="1" dirty="0" err="1"/>
              <a:t>auktorialen</a:t>
            </a:r>
            <a:r>
              <a:rPr lang="cs-CZ" altLang="cs-CZ" b="1" dirty="0"/>
              <a:t> </a:t>
            </a:r>
            <a:r>
              <a:rPr lang="cs-CZ" altLang="cs-CZ" b="1" dirty="0" err="1"/>
              <a:t>Blickwinkel</a:t>
            </a:r>
            <a:endParaRPr lang="cs-CZ" altLang="cs-CZ" dirty="0"/>
          </a:p>
          <a:p>
            <a:r>
              <a:rPr lang="cs-CZ" altLang="cs-CZ" b="1" dirty="0" err="1"/>
              <a:t>Einschübe</a:t>
            </a:r>
            <a:r>
              <a:rPr lang="cs-CZ" altLang="cs-CZ" b="1" dirty="0"/>
              <a:t>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direkter</a:t>
            </a:r>
            <a:r>
              <a:rPr lang="cs-CZ" altLang="cs-CZ" b="1" dirty="0"/>
              <a:t> </a:t>
            </a:r>
            <a:r>
              <a:rPr lang="cs-CZ" altLang="cs-CZ" b="1" dirty="0" err="1"/>
              <a:t>Rede</a:t>
            </a:r>
            <a:r>
              <a:rPr lang="cs-CZ" altLang="cs-CZ" b="1" dirty="0"/>
              <a:t>, </a:t>
            </a:r>
            <a:r>
              <a:rPr lang="cs-CZ" altLang="cs-CZ" b="1" dirty="0" err="1"/>
              <a:t>Zitate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29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9DCFD-D189-43DF-9576-EA94C4BD8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Reportage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006AFE-2464-4971-9447-C62CF2A02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u="sng" dirty="0" err="1">
                <a:solidFill>
                  <a:srgbClr val="FF0000"/>
                </a:solidFill>
              </a:rPr>
              <a:t>sprachliche</a:t>
            </a:r>
            <a:r>
              <a:rPr lang="cs-CZ" altLang="cs-CZ" b="1" u="sng" dirty="0">
                <a:solidFill>
                  <a:srgbClr val="FF0000"/>
                </a:solidFill>
              </a:rPr>
              <a:t> </a:t>
            </a:r>
            <a:r>
              <a:rPr lang="cs-CZ" altLang="cs-CZ" b="1" u="sng" dirty="0" err="1">
                <a:solidFill>
                  <a:srgbClr val="FF0000"/>
                </a:solidFill>
              </a:rPr>
              <a:t>Mittel</a:t>
            </a:r>
            <a:r>
              <a:rPr lang="cs-CZ" altLang="cs-CZ" b="1" u="sng" dirty="0">
                <a:solidFill>
                  <a:srgbClr val="FF0000"/>
                </a:solidFill>
              </a:rPr>
              <a:t>:</a:t>
            </a:r>
            <a:endParaRPr lang="cs-CZ" altLang="cs-CZ" dirty="0">
              <a:solidFill>
                <a:srgbClr val="FF0000"/>
              </a:solidFill>
            </a:endParaRPr>
          </a:p>
          <a:p>
            <a:r>
              <a:rPr lang="cs-CZ" altLang="cs-CZ" b="1" dirty="0" err="1"/>
              <a:t>oft</a:t>
            </a:r>
            <a:r>
              <a:rPr lang="cs-CZ" altLang="cs-CZ" b="1" dirty="0"/>
              <a:t> </a:t>
            </a:r>
            <a:r>
              <a:rPr lang="cs-CZ" altLang="cs-CZ" b="1" dirty="0" err="1"/>
              <a:t>Ich-Form</a:t>
            </a:r>
            <a:r>
              <a:rPr lang="cs-CZ" altLang="cs-CZ" b="1" dirty="0"/>
              <a:t>: </a:t>
            </a:r>
            <a:r>
              <a:rPr lang="cs-CZ" altLang="cs-CZ" b="1" dirty="0" err="1"/>
              <a:t>konkrete</a:t>
            </a:r>
            <a:r>
              <a:rPr lang="cs-CZ" altLang="cs-CZ" b="1" dirty="0"/>
              <a:t> </a:t>
            </a:r>
            <a:r>
              <a:rPr lang="cs-CZ" altLang="cs-CZ" b="1" dirty="0" err="1"/>
              <a:t>Wiedergabe</a:t>
            </a:r>
            <a:r>
              <a:rPr lang="cs-CZ" altLang="cs-CZ" b="1" dirty="0"/>
              <a:t> von </a:t>
            </a:r>
            <a:r>
              <a:rPr lang="cs-CZ" altLang="cs-CZ" b="1" dirty="0" err="1"/>
              <a:t>Eindrücken</a:t>
            </a:r>
            <a:r>
              <a:rPr lang="cs-CZ" altLang="cs-CZ" b="1" dirty="0"/>
              <a:t>, </a:t>
            </a:r>
            <a:r>
              <a:rPr lang="cs-CZ" altLang="cs-CZ" b="1" dirty="0" err="1"/>
              <a:t>Gefühlen</a:t>
            </a:r>
            <a:r>
              <a:rPr lang="cs-CZ" altLang="cs-CZ" b="1" dirty="0"/>
              <a:t>, </a:t>
            </a:r>
            <a:r>
              <a:rPr lang="cs-CZ" altLang="cs-CZ" b="1" dirty="0" err="1"/>
              <a:t>Einstellungen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Wertungen</a:t>
            </a:r>
            <a:endParaRPr lang="cs-CZ" altLang="cs-CZ" dirty="0"/>
          </a:p>
          <a:p>
            <a:r>
              <a:rPr lang="cs-CZ" altLang="cs-CZ" b="1" dirty="0" err="1"/>
              <a:t>Erlebnisperspektive</a:t>
            </a:r>
            <a:r>
              <a:rPr lang="cs-CZ" altLang="cs-CZ" b="1" dirty="0"/>
              <a:t>: </a:t>
            </a:r>
            <a:r>
              <a:rPr lang="cs-CZ" altLang="cs-CZ" b="1" dirty="0" err="1"/>
              <a:t>Tempuswahl</a:t>
            </a:r>
            <a:r>
              <a:rPr lang="cs-CZ" altLang="cs-CZ" b="1" dirty="0"/>
              <a:t>: </a:t>
            </a:r>
            <a:r>
              <a:rPr lang="cs-CZ" altLang="cs-CZ" b="1" dirty="0" err="1"/>
              <a:t>Prät</a:t>
            </a:r>
            <a:r>
              <a:rPr lang="cs-CZ" altLang="cs-CZ" b="1" dirty="0"/>
              <a:t>., </a:t>
            </a:r>
            <a:r>
              <a:rPr lang="cs-CZ" altLang="cs-CZ" b="1" dirty="0" err="1"/>
              <a:t>aktualisierendes</a:t>
            </a:r>
            <a:r>
              <a:rPr lang="cs-CZ" altLang="cs-CZ" b="1" dirty="0"/>
              <a:t> </a:t>
            </a:r>
            <a:r>
              <a:rPr lang="cs-CZ" altLang="cs-CZ" b="1" dirty="0" err="1"/>
              <a:t>Präsens</a:t>
            </a:r>
            <a:endParaRPr lang="cs-CZ" altLang="cs-CZ" dirty="0"/>
          </a:p>
          <a:p>
            <a:r>
              <a:rPr lang="cs-CZ" altLang="cs-CZ" b="1" dirty="0" err="1"/>
              <a:t>Aktualisierung</a:t>
            </a:r>
            <a:r>
              <a:rPr lang="cs-CZ" altLang="cs-CZ" b="1" dirty="0"/>
              <a:t>: </a:t>
            </a:r>
            <a:r>
              <a:rPr lang="cs-CZ" altLang="cs-CZ" b="1" dirty="0" err="1"/>
              <a:t>Temporaldeiktika</a:t>
            </a:r>
            <a:r>
              <a:rPr lang="cs-CZ" altLang="cs-CZ" b="1" dirty="0"/>
              <a:t> u. </a:t>
            </a:r>
            <a:r>
              <a:rPr lang="cs-CZ" altLang="cs-CZ" b="1" dirty="0" err="1"/>
              <a:t>Adverbialbestimmungen</a:t>
            </a:r>
            <a:r>
              <a:rPr lang="cs-CZ" altLang="cs-CZ" b="1" dirty="0"/>
              <a:t>, </a:t>
            </a:r>
            <a:r>
              <a:rPr lang="cs-CZ" altLang="cs-CZ" b="1" dirty="0" err="1"/>
              <a:t>Ortsangaben</a:t>
            </a:r>
            <a:endParaRPr lang="cs-CZ" altLang="cs-CZ" dirty="0"/>
          </a:p>
          <a:p>
            <a:r>
              <a:rPr lang="cs-CZ" altLang="cs-CZ" b="1" dirty="0" err="1"/>
              <a:t>Wiedergabe</a:t>
            </a:r>
            <a:r>
              <a:rPr lang="cs-CZ" altLang="cs-CZ" b="1" dirty="0"/>
              <a:t> </a:t>
            </a:r>
            <a:r>
              <a:rPr lang="cs-CZ" altLang="cs-CZ" b="1" dirty="0" err="1"/>
              <a:t>gruppenspezifischer</a:t>
            </a:r>
            <a:r>
              <a:rPr lang="cs-CZ" altLang="cs-CZ" b="1" dirty="0"/>
              <a:t> </a:t>
            </a:r>
            <a:r>
              <a:rPr lang="cs-CZ" altLang="cs-CZ" b="1" dirty="0" err="1"/>
              <a:t>Rede</a:t>
            </a:r>
            <a:r>
              <a:rPr lang="cs-CZ" altLang="cs-CZ" b="1" dirty="0"/>
              <a:t>, </a:t>
            </a:r>
            <a:r>
              <a:rPr lang="cs-CZ" altLang="cs-CZ" b="1" dirty="0" err="1"/>
              <a:t>Zitate</a:t>
            </a:r>
            <a:r>
              <a:rPr lang="cs-CZ" altLang="cs-CZ" b="1" dirty="0"/>
              <a:t>, </a:t>
            </a:r>
            <a:r>
              <a:rPr lang="cs-CZ" altLang="cs-CZ" b="1" dirty="0" err="1"/>
              <a:t>direkte</a:t>
            </a:r>
            <a:r>
              <a:rPr lang="cs-CZ" altLang="cs-CZ" b="1" dirty="0"/>
              <a:t> </a:t>
            </a:r>
            <a:r>
              <a:rPr lang="cs-CZ" altLang="cs-CZ" b="1" dirty="0" err="1"/>
              <a:t>Rede</a:t>
            </a:r>
            <a:endParaRPr lang="cs-CZ" altLang="cs-CZ" dirty="0"/>
          </a:p>
          <a:p>
            <a:r>
              <a:rPr lang="cs-CZ" altLang="cs-CZ" b="1" dirty="0" err="1"/>
              <a:t>Rhetorische</a:t>
            </a:r>
            <a:r>
              <a:rPr lang="cs-CZ" altLang="cs-CZ" b="1" dirty="0"/>
              <a:t> </a:t>
            </a:r>
            <a:r>
              <a:rPr lang="cs-CZ" altLang="cs-CZ" b="1" dirty="0" err="1"/>
              <a:t>Fragen</a:t>
            </a:r>
            <a:endParaRPr lang="cs-CZ" altLang="cs-CZ" dirty="0"/>
          </a:p>
          <a:p>
            <a:r>
              <a:rPr lang="cs-CZ" altLang="cs-CZ" b="1" dirty="0" err="1"/>
              <a:t>Beschreibungen</a:t>
            </a:r>
            <a:r>
              <a:rPr lang="cs-CZ" altLang="cs-CZ" b="1" dirty="0"/>
              <a:t>, </a:t>
            </a:r>
            <a:r>
              <a:rPr lang="cs-CZ" altLang="cs-CZ" b="1" dirty="0" err="1"/>
              <a:t>Schilderungen</a:t>
            </a:r>
            <a:r>
              <a:rPr lang="cs-CZ" altLang="cs-CZ" b="1" dirty="0"/>
              <a:t> </a:t>
            </a:r>
            <a:r>
              <a:rPr lang="cs-CZ" altLang="cs-CZ" b="1" dirty="0" err="1"/>
              <a:t>charakteristischer</a:t>
            </a:r>
            <a:r>
              <a:rPr lang="cs-CZ" altLang="cs-CZ" b="1" dirty="0"/>
              <a:t> </a:t>
            </a:r>
            <a:r>
              <a:rPr lang="cs-CZ" altLang="cs-CZ" b="1" dirty="0" err="1"/>
              <a:t>Situationen</a:t>
            </a:r>
            <a:endParaRPr lang="cs-CZ" altLang="cs-CZ" dirty="0"/>
          </a:p>
          <a:p>
            <a:r>
              <a:rPr lang="cs-CZ" altLang="cs-CZ" b="1" dirty="0" err="1"/>
              <a:t>Umgangssprache</a:t>
            </a:r>
            <a:endParaRPr lang="cs-CZ" altLang="cs-CZ" dirty="0"/>
          </a:p>
          <a:p>
            <a:r>
              <a:rPr lang="cs-CZ" altLang="cs-CZ" b="1" dirty="0" err="1"/>
              <a:t>syntaktisch</a:t>
            </a:r>
            <a:r>
              <a:rPr lang="cs-CZ" altLang="cs-CZ" b="1" dirty="0"/>
              <a:t> </a:t>
            </a:r>
            <a:r>
              <a:rPr lang="cs-CZ" altLang="cs-CZ" b="1" dirty="0" err="1"/>
              <a:t>einfach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überschaubar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26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4DDA5F-BB9A-4743-863E-F29A09234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Definition</a:t>
            </a:r>
            <a:r>
              <a:rPr lang="cs-CZ" altLang="cs-CZ" dirty="0"/>
              <a:t> der </a:t>
            </a:r>
            <a:r>
              <a:rPr lang="cs-CZ" altLang="cs-CZ" dirty="0" err="1"/>
              <a:t>Textsorte</a:t>
            </a:r>
            <a:r>
              <a:rPr lang="cs-CZ" altLang="cs-CZ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2957D8-E1C6-4711-A090-D379F5808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r>
              <a:rPr lang="cs-CZ" altLang="cs-CZ" b="1" dirty="0"/>
              <a:t> – nach der </a:t>
            </a:r>
            <a:r>
              <a:rPr lang="cs-CZ" altLang="cs-CZ" b="1" dirty="0" err="1"/>
              <a:t>kommunikationsorientierten</a:t>
            </a:r>
            <a:r>
              <a:rPr lang="cs-CZ" altLang="cs-CZ" b="1" dirty="0"/>
              <a:t> Text-</a:t>
            </a:r>
            <a:r>
              <a:rPr lang="cs-CZ" altLang="cs-CZ" b="1" dirty="0" err="1"/>
              <a:t>Konzeption</a:t>
            </a:r>
            <a:r>
              <a:rPr lang="cs-CZ" altLang="cs-CZ" b="1" dirty="0"/>
              <a:t>:</a:t>
            </a:r>
          </a:p>
          <a:p>
            <a:pPr eaLnBrk="1" hangingPunct="1"/>
            <a:r>
              <a:rPr lang="cs-CZ" altLang="cs-CZ" b="1" dirty="0"/>
              <a:t> </a:t>
            </a:r>
            <a:r>
              <a:rPr lang="cs-CZ" altLang="cs-CZ" b="1" dirty="0" err="1"/>
              <a:t>Sprachhandlungsschemata</a:t>
            </a:r>
            <a:r>
              <a:rPr lang="cs-CZ" altLang="cs-CZ" b="1" dirty="0"/>
              <a:t>, </a:t>
            </a:r>
            <a:r>
              <a:rPr lang="cs-CZ" altLang="cs-CZ" b="1" dirty="0" err="1"/>
              <a:t>die</a:t>
            </a:r>
            <a:r>
              <a:rPr lang="cs-CZ" altLang="cs-CZ" b="1" dirty="0"/>
              <a:t> nach </a:t>
            </a:r>
            <a:r>
              <a:rPr lang="cs-CZ" altLang="cs-CZ" b="1" dirty="0" err="1"/>
              <a:t>bestimmten</a:t>
            </a:r>
            <a:r>
              <a:rPr lang="cs-CZ" altLang="cs-CZ" b="1" dirty="0"/>
              <a:t> </a:t>
            </a:r>
            <a:r>
              <a:rPr lang="cs-CZ" altLang="cs-CZ" b="1" dirty="0" err="1"/>
              <a:t>Textmustern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–</a:t>
            </a:r>
            <a:r>
              <a:rPr lang="cs-CZ" altLang="cs-CZ" b="1" dirty="0" err="1"/>
              <a:t>strategien</a:t>
            </a:r>
            <a:r>
              <a:rPr lang="cs-CZ" altLang="cs-CZ" b="1" dirty="0"/>
              <a:t> </a:t>
            </a:r>
            <a:r>
              <a:rPr lang="cs-CZ" altLang="cs-CZ" b="1" dirty="0" err="1"/>
              <a:t>jeweils</a:t>
            </a:r>
            <a:r>
              <a:rPr lang="cs-CZ" altLang="cs-CZ" b="1" dirty="0"/>
              <a:t> </a:t>
            </a:r>
            <a:r>
              <a:rPr lang="cs-CZ" altLang="cs-CZ" b="1" dirty="0" err="1"/>
              <a:t>spezifische</a:t>
            </a:r>
            <a:r>
              <a:rPr lang="cs-CZ" altLang="cs-CZ" b="1" dirty="0"/>
              <a:t> </a:t>
            </a:r>
            <a:r>
              <a:rPr lang="cs-CZ" altLang="cs-CZ" b="1" dirty="0" err="1"/>
              <a:t>Vermittlungsaufgaben</a:t>
            </a:r>
            <a:r>
              <a:rPr lang="cs-CZ" altLang="cs-CZ" b="1" dirty="0"/>
              <a:t> (</a:t>
            </a:r>
            <a:r>
              <a:rPr lang="cs-CZ" altLang="cs-CZ" b="1" dirty="0" err="1"/>
              <a:t>Funktionen</a:t>
            </a:r>
            <a:r>
              <a:rPr lang="cs-CZ" altLang="cs-CZ" b="1" dirty="0"/>
              <a:t>) </a:t>
            </a:r>
            <a:r>
              <a:rPr lang="cs-CZ" altLang="cs-CZ" b="1" dirty="0" err="1"/>
              <a:t>erfüllen</a:t>
            </a:r>
            <a:endParaRPr lang="cs-CZ" altLang="cs-CZ" b="1" dirty="0"/>
          </a:p>
          <a:p>
            <a:pPr eaLnBrk="1" hangingPunct="1"/>
            <a:r>
              <a:rPr lang="cs-CZ" altLang="cs-CZ" b="1" dirty="0" err="1"/>
              <a:t>Textmuster</a:t>
            </a:r>
            <a:endParaRPr lang="cs-CZ" altLang="cs-CZ" b="1" dirty="0"/>
          </a:p>
          <a:p>
            <a:pPr eaLnBrk="1" hangingPunct="1"/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: </a:t>
            </a:r>
            <a:r>
              <a:rPr lang="cs-CZ" altLang="cs-CZ" b="1" dirty="0" err="1"/>
              <a:t>Informieren</a:t>
            </a:r>
            <a:r>
              <a:rPr lang="cs-CZ" altLang="cs-CZ" b="1" dirty="0"/>
              <a:t>, </a:t>
            </a:r>
            <a:r>
              <a:rPr lang="cs-CZ" altLang="cs-CZ" b="1" dirty="0" err="1"/>
              <a:t>Appellieren</a:t>
            </a:r>
            <a:r>
              <a:rPr lang="cs-CZ" altLang="cs-CZ" b="1" dirty="0"/>
              <a:t>, Kontakt-</a:t>
            </a:r>
            <a:r>
              <a:rPr lang="cs-CZ" altLang="cs-CZ" b="1" dirty="0" err="1"/>
              <a:t>Unterhaltung</a:t>
            </a:r>
            <a:r>
              <a:rPr lang="cs-CZ" altLang="cs-CZ" b="1" dirty="0"/>
              <a:t>, </a:t>
            </a:r>
            <a:r>
              <a:rPr lang="cs-CZ" altLang="cs-CZ" b="1" dirty="0" err="1"/>
              <a:t>Belehrung</a:t>
            </a:r>
            <a:r>
              <a:rPr lang="cs-CZ" altLang="cs-CZ" b="1" dirty="0"/>
              <a:t>/</a:t>
            </a:r>
            <a:r>
              <a:rPr lang="cs-CZ" altLang="cs-CZ" b="1" dirty="0" err="1"/>
              <a:t>Anweisung</a:t>
            </a:r>
            <a:r>
              <a:rPr lang="cs-CZ" altLang="cs-CZ" b="1" dirty="0"/>
              <a:t>…</a:t>
            </a:r>
          </a:p>
          <a:p>
            <a:pPr eaLnBrk="1" hangingPunct="1"/>
            <a:r>
              <a:rPr lang="cs-CZ" altLang="cs-CZ" b="1" dirty="0"/>
              <a:t>ca 1600 </a:t>
            </a:r>
            <a:r>
              <a:rPr lang="cs-CZ" altLang="cs-CZ" b="1" dirty="0" err="1"/>
              <a:t>Textsorten</a:t>
            </a:r>
            <a:r>
              <a:rPr lang="cs-CZ" altLang="cs-CZ" b="1" dirty="0"/>
              <a:t> in allen </a:t>
            </a:r>
            <a:r>
              <a:rPr lang="cs-CZ" altLang="cs-CZ" b="1" dirty="0" err="1"/>
              <a:t>Kommunikationsbereichen</a:t>
            </a:r>
            <a:endParaRPr lang="cs-CZ" altLang="cs-CZ" b="1" dirty="0"/>
          </a:p>
          <a:p>
            <a:pPr eaLnBrk="1" hangingPunct="1"/>
            <a:r>
              <a:rPr lang="cs-CZ" altLang="cs-CZ" b="1" dirty="0"/>
              <a:t>MM: </a:t>
            </a:r>
            <a:r>
              <a:rPr lang="cs-CZ" altLang="cs-CZ" b="1" dirty="0" err="1"/>
              <a:t>journalistische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Genres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348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14EDE7-267E-498C-844B-30BAC10E6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Einteilung</a:t>
            </a:r>
            <a:r>
              <a:rPr lang="cs-CZ" altLang="cs-CZ" dirty="0"/>
              <a:t> der </a:t>
            </a:r>
            <a:r>
              <a:rPr lang="cs-CZ" altLang="cs-CZ" dirty="0" err="1"/>
              <a:t>Textsorten</a:t>
            </a:r>
            <a:r>
              <a:rPr lang="cs-CZ" altLang="cs-CZ" dirty="0"/>
              <a:t> in MM: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777881-B155-4CFA-9026-3010C1723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FF0000"/>
                </a:solidFill>
              </a:rPr>
              <a:t>1.Informationsbetonte </a:t>
            </a:r>
            <a:r>
              <a:rPr lang="cs-CZ" b="1" dirty="0" err="1">
                <a:solidFill>
                  <a:srgbClr val="FF0000"/>
                </a:solidFill>
              </a:rPr>
              <a:t>Textsorten</a:t>
            </a:r>
            <a:r>
              <a:rPr lang="cs-CZ" b="1" dirty="0">
                <a:solidFill>
                  <a:srgbClr val="FF0000"/>
                </a:solidFill>
              </a:rPr>
              <a:t>: </a:t>
            </a:r>
            <a:r>
              <a:rPr lang="cs-CZ" b="1" dirty="0" err="1"/>
              <a:t>Meldung</a:t>
            </a:r>
            <a:r>
              <a:rPr lang="cs-CZ" b="1" dirty="0"/>
              <a:t>, </a:t>
            </a:r>
            <a:r>
              <a:rPr lang="cs-CZ" b="1" dirty="0" err="1"/>
              <a:t>Nachricht</a:t>
            </a:r>
            <a:r>
              <a:rPr lang="cs-CZ" b="1" dirty="0"/>
              <a:t>, </a:t>
            </a:r>
            <a:r>
              <a:rPr lang="cs-CZ" b="1" dirty="0" err="1"/>
              <a:t>Bericht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/>
              <a:t> 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FF0000"/>
                </a:solidFill>
              </a:rPr>
              <a:t>2. </a:t>
            </a:r>
            <a:r>
              <a:rPr lang="cs-CZ" b="1" dirty="0" err="1">
                <a:solidFill>
                  <a:srgbClr val="FF0000"/>
                </a:solidFill>
              </a:rPr>
              <a:t>Meinungsbetont-persuasive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Textsorten</a:t>
            </a:r>
            <a:r>
              <a:rPr lang="cs-CZ" b="1" dirty="0">
                <a:solidFill>
                  <a:srgbClr val="FF0000"/>
                </a:solidFill>
              </a:rPr>
              <a:t>: </a:t>
            </a:r>
            <a:r>
              <a:rPr lang="cs-CZ" b="1" dirty="0" err="1"/>
              <a:t>Leitartikel</a:t>
            </a:r>
            <a:r>
              <a:rPr lang="cs-CZ" b="1" dirty="0"/>
              <a:t>, </a:t>
            </a:r>
            <a:r>
              <a:rPr lang="cs-CZ" b="1" dirty="0" err="1"/>
              <a:t>Kommentar</a:t>
            </a:r>
            <a:r>
              <a:rPr lang="cs-CZ" b="1" dirty="0"/>
              <a:t>, </a:t>
            </a:r>
            <a:r>
              <a:rPr lang="cs-CZ" b="1" dirty="0" err="1"/>
              <a:t>Kolumne</a:t>
            </a:r>
            <a:r>
              <a:rPr lang="cs-CZ" b="1" dirty="0"/>
              <a:t>,  </a:t>
            </a:r>
            <a:r>
              <a:rPr lang="cs-CZ" b="1" dirty="0" err="1"/>
              <a:t>Glosse</a:t>
            </a:r>
            <a:r>
              <a:rPr lang="cs-CZ" b="1" dirty="0"/>
              <a:t>, </a:t>
            </a:r>
            <a:r>
              <a:rPr lang="cs-CZ" b="1" dirty="0" err="1"/>
              <a:t>Essay</a:t>
            </a:r>
            <a:r>
              <a:rPr lang="cs-CZ" b="1" dirty="0"/>
              <a:t>, </a:t>
            </a:r>
            <a:r>
              <a:rPr lang="cs-CZ" b="1" dirty="0" err="1"/>
              <a:t>Rezension</a:t>
            </a:r>
            <a:r>
              <a:rPr lang="cs-CZ" b="1" dirty="0"/>
              <a:t>/Kritik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FF0000"/>
                </a:solidFill>
              </a:rPr>
              <a:t>3. </a:t>
            </a:r>
            <a:r>
              <a:rPr lang="cs-CZ" b="1" dirty="0" err="1">
                <a:solidFill>
                  <a:srgbClr val="FF0000"/>
                </a:solidFill>
              </a:rPr>
              <a:t>Kontaktherstellende</a:t>
            </a:r>
            <a:r>
              <a:rPr lang="cs-CZ" b="1" dirty="0">
                <a:solidFill>
                  <a:srgbClr val="FF0000"/>
                </a:solidFill>
              </a:rPr>
              <a:t>, </a:t>
            </a:r>
            <a:r>
              <a:rPr lang="cs-CZ" b="1" dirty="0" err="1">
                <a:solidFill>
                  <a:srgbClr val="FF0000"/>
                </a:solidFill>
              </a:rPr>
              <a:t>unterhaltende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belletristische</a:t>
            </a:r>
            <a:r>
              <a:rPr lang="cs-CZ" b="1" dirty="0">
                <a:solidFill>
                  <a:srgbClr val="FF0000"/>
                </a:solidFill>
              </a:rPr>
              <a:t> Texte: </a:t>
            </a:r>
            <a:r>
              <a:rPr lang="cs-CZ" b="1" dirty="0">
                <a:solidFill>
                  <a:schemeClr val="tx1"/>
                </a:solidFill>
              </a:rPr>
              <a:t>„</a:t>
            </a:r>
            <a:r>
              <a:rPr lang="cs-CZ" b="1" dirty="0"/>
              <a:t>soft </a:t>
            </a:r>
            <a:r>
              <a:rPr lang="cs-CZ" b="1" dirty="0" err="1"/>
              <a:t>news</a:t>
            </a:r>
            <a:r>
              <a:rPr lang="cs-CZ" b="1" dirty="0"/>
              <a:t>“, </a:t>
            </a:r>
            <a:r>
              <a:rPr lang="cs-CZ" b="1" dirty="0" err="1"/>
              <a:t>Feuilleton</a:t>
            </a:r>
            <a:r>
              <a:rPr lang="cs-CZ" b="1" dirty="0"/>
              <a:t>, </a:t>
            </a:r>
            <a:r>
              <a:rPr lang="cs-CZ" b="1" dirty="0" err="1"/>
              <a:t>Kurzgeschichte</a:t>
            </a:r>
            <a:r>
              <a:rPr lang="cs-CZ" b="1" dirty="0"/>
              <a:t>, Horoskop, Comics, </a:t>
            </a:r>
            <a:r>
              <a:rPr lang="cs-CZ" b="1" dirty="0" err="1"/>
              <a:t>Kreutzworträtsel</a:t>
            </a:r>
            <a:r>
              <a:rPr lang="cs-CZ" b="1" dirty="0"/>
              <a:t>, </a:t>
            </a:r>
            <a:r>
              <a:rPr lang="cs-CZ" b="1" dirty="0" err="1"/>
              <a:t>Quiz</a:t>
            </a:r>
            <a:r>
              <a:rPr lang="cs-CZ" b="1" dirty="0"/>
              <a:t>...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14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38061-40CB-4039-AD29-0BADCC28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6750" y="519335"/>
            <a:ext cx="8911687" cy="1280890"/>
          </a:xfrm>
        </p:spPr>
        <p:txBody>
          <a:bodyPr/>
          <a:lstStyle/>
          <a:p>
            <a:r>
              <a:rPr lang="cs-CZ" dirty="0" err="1"/>
              <a:t>Spezifische</a:t>
            </a:r>
            <a:r>
              <a:rPr lang="cs-CZ" dirty="0"/>
              <a:t> </a:t>
            </a:r>
            <a:r>
              <a:rPr lang="cs-CZ" dirty="0" err="1"/>
              <a:t>Textsorten</a:t>
            </a:r>
            <a:r>
              <a:rPr lang="cs-CZ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8A395D-BA08-4AE5-AB07-FFD869C29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b="1" dirty="0" err="1">
                <a:solidFill>
                  <a:srgbClr val="FF0000"/>
                </a:solidFill>
              </a:rPr>
              <a:t>Reportage</a:t>
            </a:r>
            <a:r>
              <a:rPr lang="cs-CZ" altLang="cs-CZ" b="1" dirty="0">
                <a:solidFill>
                  <a:srgbClr val="FF0000"/>
                </a:solidFill>
              </a:rPr>
              <a:t> : </a:t>
            </a:r>
            <a:r>
              <a:rPr lang="cs-CZ" altLang="cs-CZ" b="1" dirty="0"/>
              <a:t>„</a:t>
            </a:r>
            <a:r>
              <a:rPr lang="cs-CZ" altLang="cs-CZ" b="1" dirty="0" err="1"/>
              <a:t>Bericht</a:t>
            </a:r>
            <a:r>
              <a:rPr lang="cs-CZ" altLang="cs-CZ" b="1" dirty="0"/>
              <a:t>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Phantasie</a:t>
            </a:r>
            <a:r>
              <a:rPr lang="cs-CZ" altLang="cs-CZ" b="1" dirty="0"/>
              <a:t>“ – </a:t>
            </a:r>
            <a:r>
              <a:rPr lang="cs-CZ" altLang="cs-CZ" b="1" dirty="0" err="1"/>
              <a:t>Infos</a:t>
            </a:r>
            <a:r>
              <a:rPr lang="cs-CZ" altLang="cs-CZ" b="1" dirty="0"/>
              <a:t> </a:t>
            </a:r>
            <a:r>
              <a:rPr lang="cs-CZ" altLang="cs-CZ" b="1" dirty="0" err="1"/>
              <a:t>aus</a:t>
            </a:r>
            <a:r>
              <a:rPr lang="cs-CZ" altLang="cs-CZ" b="1" dirty="0"/>
              <a:t> </a:t>
            </a:r>
            <a:r>
              <a:rPr lang="cs-CZ" altLang="cs-CZ" b="1" dirty="0" err="1"/>
              <a:t>subjektiver</a:t>
            </a:r>
            <a:r>
              <a:rPr lang="cs-CZ" altLang="cs-CZ" b="1" dirty="0"/>
              <a:t> </a:t>
            </a:r>
            <a:r>
              <a:rPr lang="cs-CZ" altLang="cs-CZ" b="1" dirty="0" err="1"/>
              <a:t>Perspektive</a:t>
            </a: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 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>
                <a:solidFill>
                  <a:srgbClr val="FF0000"/>
                </a:solidFill>
              </a:rPr>
              <a:t>Bizentrierte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r>
              <a:rPr lang="cs-CZ" altLang="cs-CZ" b="1" dirty="0"/>
              <a:t>: Interview, </a:t>
            </a:r>
            <a:r>
              <a:rPr lang="cs-CZ" altLang="cs-CZ" b="1" dirty="0" err="1"/>
              <a:t>Debatte</a:t>
            </a:r>
            <a:r>
              <a:rPr lang="cs-CZ" altLang="cs-CZ" b="1" dirty="0"/>
              <a:t>, </a:t>
            </a:r>
            <a:r>
              <a:rPr lang="cs-CZ" altLang="cs-CZ" b="1" dirty="0" err="1"/>
              <a:t>Talkshow</a:t>
            </a: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 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>
                <a:solidFill>
                  <a:srgbClr val="FF0000"/>
                </a:solidFill>
              </a:rPr>
              <a:t>Feature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/>
              <a:t>„</a:t>
            </a:r>
            <a:r>
              <a:rPr lang="cs-CZ" altLang="cs-CZ" b="1" dirty="0" err="1"/>
              <a:t>Mischform</a:t>
            </a:r>
            <a:r>
              <a:rPr lang="cs-CZ" altLang="cs-CZ" b="1" dirty="0"/>
              <a:t>“ – </a:t>
            </a:r>
            <a:r>
              <a:rPr lang="cs-CZ" altLang="cs-CZ" b="1" dirty="0" err="1"/>
              <a:t>Bericht</a:t>
            </a:r>
            <a:r>
              <a:rPr lang="cs-CZ" altLang="cs-CZ" b="1" dirty="0"/>
              <a:t>, </a:t>
            </a:r>
            <a:r>
              <a:rPr lang="cs-CZ" altLang="cs-CZ" b="1" dirty="0" err="1"/>
              <a:t>Kommentar</a:t>
            </a:r>
            <a:r>
              <a:rPr lang="cs-CZ" altLang="cs-CZ" b="1" dirty="0"/>
              <a:t>, </a:t>
            </a:r>
            <a:r>
              <a:rPr lang="cs-CZ" altLang="cs-CZ" b="1" dirty="0" err="1"/>
              <a:t>Reportage</a:t>
            </a:r>
            <a:r>
              <a:rPr lang="cs-CZ" altLang="cs-CZ" b="1" dirty="0"/>
              <a:t>, Interview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 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>
                <a:solidFill>
                  <a:srgbClr val="FF0000"/>
                </a:solidFill>
              </a:rPr>
              <a:t>Instruierend-anweisende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r>
              <a:rPr lang="cs-CZ" altLang="cs-CZ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Ratgebungen</a:t>
            </a:r>
            <a:r>
              <a:rPr lang="cs-CZ" altLang="cs-CZ" b="1" dirty="0">
                <a:latin typeface="Arial" panose="020B0604020202020204" pitchFamily="34" charset="0"/>
              </a:rPr>
              <a:t>,</a:t>
            </a:r>
            <a:r>
              <a:rPr lang="cs-CZ" altLang="cs-CZ" b="1" dirty="0"/>
              <a:t> </a:t>
            </a:r>
            <a:r>
              <a:rPr lang="cs-CZ" altLang="cs-CZ" b="1" dirty="0" err="1"/>
              <a:t>Handlungsanleitungen</a:t>
            </a:r>
            <a:r>
              <a:rPr lang="cs-CZ" altLang="cs-CZ" b="1" dirty="0">
                <a:latin typeface="Arial" panose="020B0604020202020204" pitchFamily="34" charset="0"/>
              </a:rPr>
              <a:t>, </a:t>
            </a:r>
            <a:r>
              <a:rPr lang="cs-CZ" altLang="cs-CZ" b="1" dirty="0" err="1">
                <a:latin typeface="Arial" panose="020B0604020202020204" pitchFamily="34" charset="0"/>
              </a:rPr>
              <a:t>Kochrezepte</a:t>
            </a:r>
            <a:endParaRPr lang="cs-CZ" altLang="cs-CZ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 </a:t>
            </a:r>
          </a:p>
          <a:p>
            <a:pPr>
              <a:lnSpc>
                <a:spcPct val="80000"/>
              </a:lnSpc>
            </a:pPr>
            <a:r>
              <a:rPr lang="cs-CZ" altLang="cs-CZ" b="1" dirty="0">
                <a:solidFill>
                  <a:srgbClr val="00B050"/>
                </a:solidFill>
              </a:rPr>
              <a:t> </a:t>
            </a:r>
            <a:r>
              <a:rPr lang="cs-CZ" altLang="cs-CZ" b="1" dirty="0" err="1">
                <a:solidFill>
                  <a:srgbClr val="00B050"/>
                </a:solidFill>
              </a:rPr>
              <a:t>Werbung</a:t>
            </a:r>
            <a:endParaRPr lang="cs-CZ" altLang="cs-CZ" dirty="0">
              <a:solidFill>
                <a:srgbClr val="00B05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 </a:t>
            </a: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</a:t>
            </a:r>
            <a:r>
              <a:rPr lang="cs-CZ" altLang="cs-CZ" b="1" dirty="0" err="1">
                <a:solidFill>
                  <a:srgbClr val="00B050"/>
                </a:solidFill>
              </a:rPr>
              <a:t>Leserbrief</a:t>
            </a:r>
            <a:r>
              <a:rPr lang="cs-CZ" altLang="cs-CZ" b="1" dirty="0">
                <a:solidFill>
                  <a:srgbClr val="00B050"/>
                </a:solidFill>
              </a:rPr>
              <a:t>, E-mails, </a:t>
            </a:r>
            <a:r>
              <a:rPr lang="cs-CZ" altLang="cs-CZ" b="1" dirty="0" err="1">
                <a:solidFill>
                  <a:srgbClr val="00B050"/>
                </a:solidFill>
              </a:rPr>
              <a:t>Internetforen</a:t>
            </a:r>
            <a:r>
              <a:rPr lang="cs-CZ" altLang="cs-CZ" b="1" dirty="0">
                <a:solidFill>
                  <a:srgbClr val="00B050"/>
                </a:solidFill>
              </a:rPr>
              <a:t>, </a:t>
            </a:r>
            <a:r>
              <a:rPr lang="cs-CZ" altLang="cs-CZ" b="1" dirty="0" err="1">
                <a:solidFill>
                  <a:srgbClr val="00B050"/>
                </a:solidFill>
              </a:rPr>
              <a:t>Blogs</a:t>
            </a:r>
            <a:r>
              <a:rPr lang="cs-CZ" altLang="cs-CZ" b="1" dirty="0">
                <a:solidFill>
                  <a:srgbClr val="00B050"/>
                </a:solidFill>
              </a:rPr>
              <a:t>...</a:t>
            </a:r>
            <a:endParaRPr lang="cs-CZ" altLang="cs-CZ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804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257D18-9887-4DC3-8B7B-9B5DA889C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Spezifische</a:t>
            </a:r>
            <a:r>
              <a:rPr lang="cs-CZ" dirty="0"/>
              <a:t> </a:t>
            </a:r>
            <a:r>
              <a:rPr lang="cs-CZ" dirty="0" err="1"/>
              <a:t>Textsorten</a:t>
            </a:r>
            <a:r>
              <a:rPr lang="cs-CZ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AEE9DA-6B38-4ABC-9020-1D42F16A7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Infographik</a:t>
            </a:r>
            <a:r>
              <a:rPr lang="cs-CZ" altLang="cs-CZ" b="1" dirty="0"/>
              <a:t>: </a:t>
            </a:r>
            <a:r>
              <a:rPr lang="cs-CZ" altLang="cs-CZ" b="1" dirty="0" err="1"/>
              <a:t>Abbildungen</a:t>
            </a:r>
            <a:r>
              <a:rPr lang="cs-CZ" altLang="cs-CZ" b="1" dirty="0"/>
              <a:t>, </a:t>
            </a:r>
            <a:r>
              <a:rPr lang="cs-CZ" altLang="cs-CZ" b="1" dirty="0" err="1"/>
              <a:t>Fotos</a:t>
            </a:r>
            <a:r>
              <a:rPr lang="cs-CZ" altLang="cs-CZ" b="1" dirty="0"/>
              <a:t>, </a:t>
            </a:r>
            <a:r>
              <a:rPr lang="cs-CZ" altLang="cs-CZ" b="1" dirty="0" err="1"/>
              <a:t>Tabellen</a:t>
            </a:r>
            <a:r>
              <a:rPr lang="cs-CZ" altLang="cs-CZ" b="1" dirty="0"/>
              <a:t>, </a:t>
            </a:r>
            <a:r>
              <a:rPr lang="cs-CZ" altLang="cs-CZ" b="1" dirty="0" err="1"/>
              <a:t>Landkarten</a:t>
            </a:r>
            <a:r>
              <a:rPr lang="cs-CZ" altLang="cs-CZ" b="1" dirty="0"/>
              <a:t> – </a:t>
            </a:r>
            <a:r>
              <a:rPr lang="cs-CZ" altLang="cs-CZ" b="1" dirty="0" err="1">
                <a:solidFill>
                  <a:srgbClr val="FF0000"/>
                </a:solidFill>
              </a:rPr>
              <a:t>Wettervorhersage</a:t>
            </a:r>
            <a:endParaRPr lang="cs-CZ" altLang="cs-CZ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altLang="cs-CZ" b="1" dirty="0"/>
              <a:t> </a:t>
            </a:r>
            <a:endParaRPr lang="cs-CZ" altLang="cs-CZ" dirty="0"/>
          </a:p>
          <a:p>
            <a:r>
              <a:rPr lang="cs-CZ" altLang="cs-CZ" b="1" dirty="0"/>
              <a:t>On-line-</a:t>
            </a:r>
            <a:r>
              <a:rPr lang="cs-CZ" altLang="cs-CZ" b="1" dirty="0" err="1"/>
              <a:t>Versionen</a:t>
            </a:r>
            <a:r>
              <a:rPr lang="cs-CZ" altLang="cs-CZ" b="1" dirty="0"/>
              <a:t> der </a:t>
            </a:r>
            <a:r>
              <a:rPr lang="cs-CZ" altLang="cs-CZ" b="1" dirty="0" err="1"/>
              <a:t>Zeitungen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Zeitschriften</a:t>
            </a:r>
            <a:r>
              <a:rPr lang="cs-CZ" altLang="cs-CZ" b="1" dirty="0"/>
              <a:t> - </a:t>
            </a:r>
            <a:r>
              <a:rPr lang="cs-CZ" altLang="cs-CZ" b="1" dirty="0">
                <a:solidFill>
                  <a:srgbClr val="00B050"/>
                </a:solidFill>
              </a:rPr>
              <a:t>Hypertext</a:t>
            </a:r>
            <a:endParaRPr lang="cs-CZ" altLang="cs-CZ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647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FE273B-4DBE-4F60-A2F3-4B67C144E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1.	</a:t>
            </a:r>
            <a:r>
              <a:rPr lang="cs-CZ" altLang="cs-CZ" b="1" dirty="0" err="1">
                <a:solidFill>
                  <a:srgbClr val="FF0000"/>
                </a:solidFill>
              </a:rPr>
              <a:t>Informationsbetonte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498EDE-AABF-4BC4-88AA-01BD15956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/>
              <a:t>1.1. 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Meldung</a:t>
            </a:r>
            <a:r>
              <a:rPr lang="cs-CZ" altLang="cs-CZ" sz="1800" b="1" dirty="0"/>
              <a:t>:</a:t>
            </a:r>
            <a:endParaRPr lang="cs-CZ" altLang="cs-CZ" sz="18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dirty="0"/>
              <a:t> 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elementarteste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Textsorte</a:t>
            </a:r>
            <a:endParaRPr lang="cs-CZ" altLang="cs-CZ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einfache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Sachverhaltsdarstellung</a:t>
            </a:r>
            <a:endParaRPr lang="cs-CZ" altLang="cs-CZ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ein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Ereignis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hat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stattgefunden</a:t>
            </a:r>
            <a:r>
              <a:rPr lang="cs-CZ" altLang="cs-CZ" sz="1800" b="1" dirty="0"/>
              <a:t> </a:t>
            </a:r>
            <a:r>
              <a:rPr lang="cs-CZ" altLang="cs-CZ" sz="1800" b="1" i="1" dirty="0"/>
              <a:t>– </a:t>
            </a:r>
            <a:r>
              <a:rPr lang="de-DE" altLang="cs-CZ" sz="1800" b="1" i="1" dirty="0"/>
              <a:t> X.Z. wegen Mordes angeklagt</a:t>
            </a:r>
            <a:endParaRPr lang="cs-CZ" altLang="cs-CZ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ein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bestimmter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Zustand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ist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eingetreten</a:t>
            </a:r>
            <a:r>
              <a:rPr lang="cs-CZ" altLang="cs-CZ" sz="1800" b="1" dirty="0"/>
              <a:t> – </a:t>
            </a:r>
            <a:r>
              <a:rPr lang="cs-CZ" altLang="cs-CZ" sz="1800" b="1" i="1" dirty="0" err="1"/>
              <a:t>Teure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Krankheiten</a:t>
            </a:r>
            <a:r>
              <a:rPr lang="cs-CZ" altLang="cs-CZ" sz="1800" b="1" i="1" dirty="0"/>
              <a:t>, </a:t>
            </a:r>
            <a:r>
              <a:rPr lang="cs-CZ" altLang="cs-CZ" sz="1800" b="1" i="1" dirty="0" err="1"/>
              <a:t>Verspätung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droht</a:t>
            </a:r>
            <a:endParaRPr lang="cs-CZ" altLang="cs-CZ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/>
              <a:t>(oder </a:t>
            </a:r>
            <a:r>
              <a:rPr lang="cs-CZ" altLang="cs-CZ" sz="1800" b="1" dirty="0" err="1"/>
              <a:t>wird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eintreten</a:t>
            </a:r>
            <a:r>
              <a:rPr lang="cs-CZ" altLang="cs-CZ" sz="1800" b="1" dirty="0"/>
              <a:t>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keine</a:t>
            </a:r>
            <a:r>
              <a:rPr lang="cs-CZ" altLang="cs-CZ" sz="1800" b="1" dirty="0"/>
              <a:t> oder </a:t>
            </a:r>
            <a:r>
              <a:rPr lang="cs-CZ" altLang="cs-CZ" sz="1800" b="1" dirty="0" err="1"/>
              <a:t>minimale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thematische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Entfaltung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u.U</a:t>
            </a:r>
            <a:r>
              <a:rPr lang="cs-CZ" altLang="cs-CZ" sz="1800" b="1" dirty="0"/>
              <a:t>. </a:t>
            </a:r>
            <a:r>
              <a:rPr lang="cs-CZ" altLang="cs-CZ" sz="1800" b="1" dirty="0" err="1"/>
              <a:t>nur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einziger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Satz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Ellipse</a:t>
            </a:r>
            <a:r>
              <a:rPr lang="cs-CZ" altLang="cs-CZ" sz="1800" b="1" dirty="0"/>
              <a:t>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Beispiel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Meldungen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im</a:t>
            </a:r>
            <a:r>
              <a:rPr lang="cs-CZ" altLang="cs-CZ" sz="1800" b="1" dirty="0"/>
              <a:t> R &amp; F: </a:t>
            </a:r>
            <a:r>
              <a:rPr lang="cs-CZ" altLang="cs-CZ" sz="1800" b="1" i="1" dirty="0" err="1"/>
              <a:t>Sie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hören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Nachrichten</a:t>
            </a:r>
            <a:r>
              <a:rPr lang="cs-CZ" altLang="cs-CZ" sz="1800" b="1" i="1" dirty="0"/>
              <a:t>. </a:t>
            </a:r>
            <a:r>
              <a:rPr lang="cs-CZ" altLang="cs-CZ" sz="1800" b="1" i="1" dirty="0" err="1"/>
              <a:t>Zunächst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die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Meldungen</a:t>
            </a:r>
            <a:r>
              <a:rPr lang="cs-CZ" altLang="cs-CZ" sz="1800" b="1" i="1" dirty="0"/>
              <a:t>:… </a:t>
            </a:r>
            <a:r>
              <a:rPr lang="cs-CZ" altLang="cs-CZ" sz="1800" b="1" dirty="0" err="1"/>
              <a:t>im</a:t>
            </a:r>
            <a:r>
              <a:rPr lang="cs-CZ" altLang="cs-CZ" sz="1800" b="1" dirty="0"/>
              <a:t> F </a:t>
            </a:r>
            <a:r>
              <a:rPr lang="cs-CZ" altLang="cs-CZ" sz="1800" b="1" dirty="0" err="1"/>
              <a:t>mit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Bildern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begleitet</a:t>
            </a:r>
            <a:endParaRPr lang="cs-CZ" altLang="cs-CZ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Sprachliche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Realisierung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Einfachsätze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Nominalisierung</a:t>
            </a:r>
            <a:r>
              <a:rPr lang="cs-CZ" altLang="cs-CZ" sz="1800" b="1" dirty="0"/>
              <a:t>: </a:t>
            </a:r>
            <a:r>
              <a:rPr lang="cs-CZ" altLang="cs-CZ" sz="1800" b="1" i="1" dirty="0" err="1"/>
              <a:t>Beim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Zusammenstoß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zweier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Straßenbahnen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fünf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Menschen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getötet</a:t>
            </a:r>
            <a:r>
              <a:rPr lang="cs-CZ" altLang="cs-CZ" sz="1800" b="1" i="1" dirty="0"/>
              <a:t>…</a:t>
            </a:r>
            <a:endParaRPr lang="cs-CZ" altLang="cs-CZ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syntaktische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Komprimiertheit</a:t>
            </a:r>
            <a:endParaRPr lang="cs-CZ" altLang="cs-CZ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dominierende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sprachliche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Handlung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Mitteilung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Feststellungen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Behauptungen</a:t>
            </a:r>
            <a:endParaRPr lang="cs-CZ" altLang="cs-CZ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1800" b="1" dirty="0" err="1"/>
              <a:t>Funktion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Informieren</a:t>
            </a: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33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25B121-D59A-4B7D-BB8A-3183DA369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rgbClr val="FF0000"/>
                </a:solidFill>
              </a:rPr>
              <a:t>1.2.	</a:t>
            </a:r>
            <a:r>
              <a:rPr lang="cs-CZ" altLang="cs-CZ" b="1" dirty="0" err="1">
                <a:solidFill>
                  <a:srgbClr val="FF0000"/>
                </a:solidFill>
              </a:rPr>
              <a:t>Nachricht</a:t>
            </a:r>
            <a:br>
              <a:rPr lang="cs-CZ" altLang="cs-CZ" dirty="0">
                <a:solidFill>
                  <a:srgbClr val="FF0000"/>
                </a:solidFill>
              </a:rPr>
            </a:br>
            <a:r>
              <a:rPr lang="cs-CZ" altLang="cs-CZ" b="1" dirty="0">
                <a:solidFill>
                  <a:srgbClr val="FF0000"/>
                </a:solidFill>
              </a:rPr>
              <a:t>a)</a:t>
            </a:r>
            <a:r>
              <a:rPr lang="cs-CZ" altLang="cs-CZ" b="1" dirty="0" err="1">
                <a:solidFill>
                  <a:srgbClr val="FF0000"/>
                </a:solidFill>
              </a:rPr>
              <a:t>harte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Nachricht</a:t>
            </a:r>
            <a:r>
              <a:rPr lang="cs-CZ" altLang="cs-CZ" b="1" dirty="0">
                <a:solidFill>
                  <a:srgbClr val="FF0000"/>
                </a:solidFill>
              </a:rPr>
              <a:t> (hard </a:t>
            </a:r>
            <a:r>
              <a:rPr lang="cs-CZ" altLang="cs-CZ" b="1" dirty="0" err="1">
                <a:solidFill>
                  <a:srgbClr val="FF0000"/>
                </a:solidFill>
              </a:rPr>
              <a:t>news</a:t>
            </a:r>
            <a:r>
              <a:rPr lang="cs-CZ" altLang="cs-CZ" b="1" dirty="0">
                <a:solidFill>
                  <a:srgbClr val="FF0000"/>
                </a:solidFill>
              </a:rPr>
              <a:t>):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AF4FEB-EF42-4FE5-8D57-1E4993A5B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cs-CZ" altLang="cs-CZ" sz="1800" b="1" dirty="0"/>
              <a:t>„</a:t>
            </a:r>
            <a:r>
              <a:rPr lang="cs-CZ" altLang="cs-CZ" sz="1800" b="1" dirty="0" err="1"/>
              <a:t>Urzelle</a:t>
            </a:r>
            <a:r>
              <a:rPr lang="cs-CZ" altLang="cs-CZ" sz="1800" b="1" dirty="0"/>
              <a:t>„ der </a:t>
            </a:r>
            <a:r>
              <a:rPr lang="cs-CZ" altLang="cs-CZ" sz="1800" b="1" dirty="0" err="1"/>
              <a:t>Zeitung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Funktion</a:t>
            </a:r>
            <a:r>
              <a:rPr lang="cs-CZ" altLang="cs-CZ" sz="1800" b="1" dirty="0"/>
              <a:t>: den </a:t>
            </a:r>
            <a:r>
              <a:rPr lang="cs-CZ" altLang="cs-CZ" sz="1800" b="1" dirty="0" err="1"/>
              <a:t>Leser</a:t>
            </a:r>
            <a:r>
              <a:rPr lang="cs-CZ" altLang="cs-CZ" sz="1800" b="1" dirty="0"/>
              <a:t>/</a:t>
            </a:r>
            <a:r>
              <a:rPr lang="cs-CZ" altLang="cs-CZ" sz="1800" b="1" dirty="0" err="1"/>
              <a:t>Hörer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aktuell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sachlich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d.h</a:t>
            </a:r>
            <a:r>
              <a:rPr lang="cs-CZ" altLang="cs-CZ" sz="1800" b="1" dirty="0"/>
              <a:t>. ohne </a:t>
            </a:r>
            <a:r>
              <a:rPr lang="cs-CZ" altLang="cs-CZ" sz="1800" b="1" dirty="0" err="1"/>
              <a:t>Beigabe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Kommentierung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prägnant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informieren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Vermittlung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Informationen</a:t>
            </a:r>
            <a:r>
              <a:rPr lang="cs-CZ" altLang="cs-CZ" sz="1800" b="1" dirty="0"/>
              <a:t> in </a:t>
            </a:r>
            <a:r>
              <a:rPr lang="cs-CZ" altLang="cs-CZ" sz="1800" b="1" dirty="0" err="1"/>
              <a:t>möglichst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knapper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unparteilicher</a:t>
            </a:r>
            <a:r>
              <a:rPr lang="cs-CZ" altLang="cs-CZ" sz="1800" b="1" dirty="0"/>
              <a:t> Weise</a:t>
            </a:r>
          </a:p>
          <a:p>
            <a:pPr eaLnBrk="1" hangingPunct="1"/>
            <a:r>
              <a:rPr lang="cs-CZ" altLang="cs-CZ" sz="1800" b="1" dirty="0" err="1"/>
              <a:t>Thema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Angelegenheiten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großer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politischer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wirtschaftlicher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kultureller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Bedeutung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Textaufbau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festes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Prinzip</a:t>
            </a:r>
            <a:r>
              <a:rPr lang="cs-CZ" altLang="cs-CZ" sz="1800" b="1" dirty="0"/>
              <a:t>: „</a:t>
            </a:r>
            <a:r>
              <a:rPr lang="cs-CZ" altLang="cs-CZ" sz="1800" b="1" dirty="0" err="1"/>
              <a:t>inverted</a:t>
            </a:r>
            <a:r>
              <a:rPr lang="cs-CZ" altLang="cs-CZ" sz="1800" b="1" dirty="0"/>
              <a:t> pyramid„. „top-</a:t>
            </a:r>
            <a:r>
              <a:rPr lang="cs-CZ" altLang="cs-CZ" sz="1800" b="1" dirty="0" err="1"/>
              <a:t>heavy</a:t>
            </a:r>
            <a:r>
              <a:rPr lang="cs-CZ" altLang="cs-CZ" sz="1800" b="1" dirty="0"/>
              <a:t>-</a:t>
            </a:r>
            <a:r>
              <a:rPr lang="cs-CZ" altLang="cs-CZ" sz="1800" b="1" dirty="0" err="1"/>
              <a:t>form</a:t>
            </a:r>
            <a:r>
              <a:rPr lang="cs-CZ" altLang="cs-CZ" sz="1800" b="1" dirty="0"/>
              <a:t>„: </a:t>
            </a:r>
            <a:r>
              <a:rPr lang="cs-CZ" altLang="cs-CZ" sz="1800" b="1" dirty="0" err="1"/>
              <a:t>Titel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wichtigste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Information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das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Neue</a:t>
            </a:r>
            <a:r>
              <a:rPr lang="cs-CZ" altLang="cs-CZ" sz="1800" b="1" dirty="0"/>
              <a:t>; </a:t>
            </a:r>
            <a:r>
              <a:rPr lang="cs-CZ" altLang="cs-CZ" sz="1800" b="1" dirty="0" err="1"/>
              <a:t>Vorspann</a:t>
            </a:r>
            <a:r>
              <a:rPr lang="cs-CZ" altLang="cs-CZ" sz="1800" b="1" dirty="0"/>
              <a:t> (Lead);  Body (</a:t>
            </a:r>
            <a:r>
              <a:rPr lang="cs-CZ" altLang="cs-CZ" sz="1800" b="1" dirty="0" err="1"/>
              <a:t>Haupttext</a:t>
            </a:r>
            <a:r>
              <a:rPr lang="cs-CZ" altLang="cs-CZ" sz="1800" b="1" dirty="0"/>
              <a:t>) nach dem </a:t>
            </a:r>
            <a:r>
              <a:rPr lang="cs-CZ" altLang="cs-CZ" sz="1800" b="1" dirty="0" err="1"/>
              <a:t>Prinziup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abnehmenden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Wichtigkeit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Sprachhandlungen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Mitteilungen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Ankündigungen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Feststellungen</a:t>
            </a:r>
            <a:r>
              <a:rPr lang="cs-CZ" altLang="cs-CZ" sz="1800" b="1" dirty="0"/>
              <a:t>; </a:t>
            </a:r>
            <a:r>
              <a:rPr lang="cs-CZ" altLang="cs-CZ" sz="1800" b="1" dirty="0" err="1"/>
              <a:t>Behauptungen</a:t>
            </a:r>
            <a:r>
              <a:rPr lang="cs-CZ" altLang="cs-CZ" sz="1800" b="1" dirty="0"/>
              <a:t> u. </a:t>
            </a:r>
            <a:r>
              <a:rPr lang="cs-CZ" altLang="cs-CZ" sz="1800" b="1" dirty="0" err="1"/>
              <a:t>zusätzliche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Erklärungen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spezifizierende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Informationen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Sprachliche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Realisierung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Nominalisierung</a:t>
            </a:r>
            <a:r>
              <a:rPr lang="cs-CZ" altLang="cs-CZ" sz="1800" b="1" dirty="0"/>
              <a:t>, relativ komplexe </a:t>
            </a:r>
            <a:r>
              <a:rPr lang="cs-CZ" altLang="cs-CZ" sz="1800" b="1" dirty="0" err="1"/>
              <a:t>Sätze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mit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zusätzlichen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Attribuierungen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präpositionalen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Angaben</a:t>
            </a:r>
            <a:r>
              <a:rPr lang="cs-CZ" altLang="cs-CZ" sz="1800" b="1" dirty="0"/>
              <a:t>, relativ </a:t>
            </a:r>
            <a:r>
              <a:rPr lang="cs-CZ" altLang="cs-CZ" sz="1800" b="1" dirty="0" err="1"/>
              <a:t>hohe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Frequenz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Adverbien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Partizipien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Adjektiven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Zitate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Vergleiche</a:t>
            </a:r>
            <a:r>
              <a:rPr lang="cs-CZ" altLang="cs-CZ" sz="1800" b="1" dirty="0"/>
              <a:t>: </a:t>
            </a:r>
            <a:r>
              <a:rPr lang="cs-CZ" altLang="cs-CZ" sz="1800" b="1" i="1" dirty="0" err="1"/>
              <a:t>wie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ein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Blitz</a:t>
            </a:r>
            <a:r>
              <a:rPr lang="cs-CZ" altLang="cs-CZ" sz="1800" b="1" i="1" dirty="0"/>
              <a:t>…</a:t>
            </a:r>
            <a:r>
              <a:rPr lang="cs-CZ" altLang="cs-CZ" sz="1800" b="1" dirty="0" err="1"/>
              <a:t>Realien</a:t>
            </a: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360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44B9B2-70D6-46D3-94C2-83A5DDA23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b) </a:t>
            </a:r>
            <a:r>
              <a:rPr lang="cs-CZ" altLang="cs-CZ" b="1" dirty="0" err="1">
                <a:solidFill>
                  <a:srgbClr val="FF0000"/>
                </a:solidFill>
              </a:rPr>
              <a:t>weiche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Nachricht</a:t>
            </a:r>
            <a:r>
              <a:rPr lang="cs-CZ" altLang="cs-CZ" b="1" dirty="0">
                <a:solidFill>
                  <a:srgbClr val="FF0000"/>
                </a:solidFill>
              </a:rPr>
              <a:t> (soft </a:t>
            </a:r>
            <a:r>
              <a:rPr lang="cs-CZ" altLang="cs-CZ" b="1" dirty="0" err="1">
                <a:solidFill>
                  <a:srgbClr val="FF0000"/>
                </a:solidFill>
              </a:rPr>
              <a:t>news</a:t>
            </a:r>
            <a:r>
              <a:rPr lang="cs-CZ" altLang="cs-CZ" b="1" dirty="0">
                <a:solidFill>
                  <a:srgbClr val="FF0000"/>
                </a:solidFill>
              </a:rPr>
              <a:t>)</a:t>
            </a:r>
            <a:br>
              <a:rPr lang="cs-CZ" altLang="cs-CZ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468477-311B-471F-8837-56E70DAF1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dirty="0" err="1"/>
              <a:t>Themen</a:t>
            </a:r>
            <a:r>
              <a:rPr lang="cs-CZ" altLang="cs-CZ" b="1" dirty="0"/>
              <a:t>: </a:t>
            </a:r>
            <a:r>
              <a:rPr lang="cs-CZ" altLang="cs-CZ" b="1" dirty="0" err="1"/>
              <a:t>Skandale</a:t>
            </a:r>
            <a:r>
              <a:rPr lang="cs-CZ" altLang="cs-CZ" b="1" dirty="0"/>
              <a:t>, </a:t>
            </a:r>
            <a:r>
              <a:rPr lang="cs-CZ" altLang="cs-CZ" b="1" dirty="0" err="1"/>
              <a:t>Verbrechen</a:t>
            </a:r>
            <a:r>
              <a:rPr lang="cs-CZ" altLang="cs-CZ" b="1" dirty="0"/>
              <a:t>, </a:t>
            </a:r>
            <a:r>
              <a:rPr lang="cs-CZ" altLang="cs-CZ" b="1" dirty="0" err="1"/>
              <a:t>Naturkatastrophen</a:t>
            </a:r>
            <a:r>
              <a:rPr lang="cs-CZ" altLang="cs-CZ" b="1" dirty="0"/>
              <a:t>, </a:t>
            </a:r>
            <a:r>
              <a:rPr lang="cs-CZ" altLang="cs-CZ" b="1" dirty="0" err="1"/>
              <a:t>Unglücksfälle</a:t>
            </a:r>
            <a:r>
              <a:rPr lang="cs-CZ" altLang="cs-CZ" b="1" dirty="0"/>
              <a:t>, </a:t>
            </a:r>
            <a:r>
              <a:rPr lang="cs-CZ" altLang="cs-CZ" b="1" dirty="0" err="1"/>
              <a:t>Einzelheiten</a:t>
            </a:r>
            <a:r>
              <a:rPr lang="cs-CZ" altLang="cs-CZ" b="1" dirty="0"/>
              <a:t> </a:t>
            </a:r>
            <a:r>
              <a:rPr lang="cs-CZ" altLang="cs-CZ" b="1" dirty="0" err="1"/>
              <a:t>aus</a:t>
            </a:r>
            <a:r>
              <a:rPr lang="cs-CZ" altLang="cs-CZ" b="1" dirty="0"/>
              <a:t> dem </a:t>
            </a:r>
            <a:r>
              <a:rPr lang="cs-CZ" altLang="cs-CZ" b="1" dirty="0" err="1"/>
              <a:t>Leben</a:t>
            </a:r>
            <a:r>
              <a:rPr lang="cs-CZ" altLang="cs-CZ" b="1" dirty="0"/>
              <a:t> </a:t>
            </a:r>
            <a:r>
              <a:rPr lang="cs-CZ" altLang="cs-CZ" b="1" dirty="0" err="1"/>
              <a:t>bekannter</a:t>
            </a:r>
            <a:r>
              <a:rPr lang="cs-CZ" altLang="cs-CZ" b="1" dirty="0"/>
              <a:t> </a:t>
            </a:r>
            <a:r>
              <a:rPr lang="cs-CZ" altLang="cs-CZ" b="1" dirty="0" err="1"/>
              <a:t>Persönlichkeiten</a:t>
            </a:r>
            <a:r>
              <a:rPr lang="cs-CZ" altLang="cs-CZ" b="1" dirty="0"/>
              <a:t> – „</a:t>
            </a:r>
            <a:r>
              <a:rPr lang="cs-CZ" altLang="cs-CZ" b="1" dirty="0" err="1"/>
              <a:t>human-interest</a:t>
            </a:r>
            <a:r>
              <a:rPr lang="cs-CZ" altLang="cs-CZ" b="1" dirty="0"/>
              <a:t>- </a:t>
            </a:r>
            <a:r>
              <a:rPr lang="cs-CZ" altLang="cs-CZ" b="1" dirty="0" err="1"/>
              <a:t>Bereich</a:t>
            </a:r>
            <a:r>
              <a:rPr lang="cs-CZ" altLang="cs-CZ" b="1" dirty="0"/>
              <a:t>, „</a:t>
            </a:r>
            <a:r>
              <a:rPr lang="cs-CZ" altLang="cs-CZ" b="1" dirty="0" err="1"/>
              <a:t>sanfte</a:t>
            </a:r>
            <a:r>
              <a:rPr lang="cs-CZ" altLang="cs-CZ" b="1" dirty="0"/>
              <a:t> </a:t>
            </a:r>
            <a:r>
              <a:rPr lang="cs-CZ" altLang="cs-CZ" b="1" dirty="0" err="1"/>
              <a:t>Nichtigkeiten</a:t>
            </a:r>
            <a:r>
              <a:rPr lang="cs-CZ" altLang="cs-CZ" b="1" dirty="0"/>
              <a:t>“</a:t>
            </a:r>
          </a:p>
          <a:p>
            <a:r>
              <a:rPr lang="cs-CZ" altLang="cs-CZ" b="1" dirty="0" err="1"/>
              <a:t>Variationsreiche</a:t>
            </a:r>
            <a:r>
              <a:rPr lang="cs-CZ" altLang="cs-CZ" b="1" dirty="0"/>
              <a:t> </a:t>
            </a:r>
            <a:r>
              <a:rPr lang="cs-CZ" altLang="cs-CZ" b="1" dirty="0" err="1"/>
              <a:t>Textgestaltung</a:t>
            </a:r>
            <a:r>
              <a:rPr lang="cs-CZ" altLang="cs-CZ" b="1" dirty="0"/>
              <a:t> u. </a:t>
            </a:r>
            <a:r>
              <a:rPr lang="cs-CZ" altLang="cs-CZ" b="1" dirty="0" err="1"/>
              <a:t>leserwerbende</a:t>
            </a:r>
            <a:r>
              <a:rPr lang="cs-CZ" altLang="cs-CZ" b="1" dirty="0"/>
              <a:t> </a:t>
            </a:r>
            <a:r>
              <a:rPr lang="cs-CZ" altLang="cs-CZ" b="1" dirty="0" err="1"/>
              <a:t>Informationspräsentation</a:t>
            </a:r>
            <a:endParaRPr lang="cs-CZ" altLang="cs-CZ" b="1" dirty="0"/>
          </a:p>
          <a:p>
            <a:r>
              <a:rPr lang="cs-CZ" altLang="cs-CZ" b="1" dirty="0" err="1"/>
              <a:t>Lektüreanreize</a:t>
            </a:r>
            <a:r>
              <a:rPr lang="cs-CZ" altLang="cs-CZ" b="1" dirty="0"/>
              <a:t>: </a:t>
            </a:r>
            <a:r>
              <a:rPr lang="cs-CZ" altLang="cs-CZ" b="1" i="1" dirty="0"/>
              <a:t>Kaufmann </a:t>
            </a:r>
            <a:r>
              <a:rPr lang="cs-CZ" altLang="cs-CZ" b="1" i="1" dirty="0" err="1"/>
              <a:t>bezog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Prügel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wegen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Flirten</a:t>
            </a:r>
            <a:endParaRPr lang="cs-CZ" altLang="cs-CZ" b="1" dirty="0"/>
          </a:p>
          <a:p>
            <a:r>
              <a:rPr lang="cs-CZ" altLang="cs-CZ" b="1" i="1" dirty="0"/>
              <a:t>                           </a:t>
            </a:r>
            <a:r>
              <a:rPr lang="cs-CZ" altLang="cs-CZ" b="1" i="1" dirty="0" err="1"/>
              <a:t>Affen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entkamen</a:t>
            </a:r>
            <a:r>
              <a:rPr lang="cs-CZ" altLang="cs-CZ" b="1" i="1" dirty="0"/>
              <a:t> nach </a:t>
            </a:r>
            <a:r>
              <a:rPr lang="cs-CZ" altLang="cs-CZ" b="1" i="1" dirty="0" err="1"/>
              <a:t>Intelligenztraining</a:t>
            </a:r>
            <a:r>
              <a:rPr lang="cs-CZ" altLang="cs-CZ" b="1" dirty="0"/>
              <a:t> </a:t>
            </a:r>
          </a:p>
          <a:p>
            <a:r>
              <a:rPr lang="cs-CZ" altLang="cs-CZ" b="1" dirty="0" err="1"/>
              <a:t>Sprachliche</a:t>
            </a:r>
            <a:r>
              <a:rPr lang="cs-CZ" altLang="cs-CZ" b="1" dirty="0"/>
              <a:t> </a:t>
            </a:r>
            <a:r>
              <a:rPr lang="cs-CZ" altLang="cs-CZ" b="1" dirty="0" err="1"/>
              <a:t>Realisierung</a:t>
            </a:r>
            <a:r>
              <a:rPr lang="cs-CZ" altLang="cs-CZ" b="1" dirty="0"/>
              <a:t>: </a:t>
            </a:r>
            <a:r>
              <a:rPr lang="cs-CZ" altLang="cs-CZ" b="1" dirty="0" err="1"/>
              <a:t>humorvolle</a:t>
            </a:r>
            <a:r>
              <a:rPr lang="cs-CZ" altLang="cs-CZ" b="1" dirty="0"/>
              <a:t> </a:t>
            </a:r>
            <a:r>
              <a:rPr lang="cs-CZ" altLang="cs-CZ" b="1" dirty="0" err="1"/>
              <a:t>Gags</a:t>
            </a:r>
            <a:r>
              <a:rPr lang="cs-CZ" altLang="cs-CZ" b="1" dirty="0"/>
              <a:t>, </a:t>
            </a:r>
            <a:r>
              <a:rPr lang="cs-CZ" altLang="cs-CZ" b="1" dirty="0" err="1"/>
              <a:t>markante</a:t>
            </a:r>
            <a:r>
              <a:rPr lang="cs-CZ" altLang="cs-CZ" b="1" dirty="0"/>
              <a:t> </a:t>
            </a:r>
            <a:r>
              <a:rPr lang="cs-CZ" altLang="cs-CZ" b="1" dirty="0" err="1"/>
              <a:t>Zitate</a:t>
            </a:r>
            <a:r>
              <a:rPr lang="cs-CZ" altLang="cs-CZ" b="1" dirty="0"/>
              <a:t>, </a:t>
            </a:r>
            <a:r>
              <a:rPr lang="cs-CZ" altLang="cs-CZ" b="1" dirty="0" err="1"/>
              <a:t>Redewendungen</a:t>
            </a:r>
            <a:r>
              <a:rPr lang="cs-CZ" altLang="cs-CZ" b="1" dirty="0"/>
              <a:t>, </a:t>
            </a:r>
            <a:r>
              <a:rPr lang="cs-CZ" altLang="cs-CZ" b="1" dirty="0" err="1"/>
              <a:t>Umg</a:t>
            </a:r>
            <a:r>
              <a:rPr lang="cs-CZ" altLang="cs-CZ" b="1" dirty="0"/>
              <a:t>., Pointe</a:t>
            </a:r>
          </a:p>
          <a:p>
            <a:r>
              <a:rPr lang="cs-CZ" altLang="cs-CZ" b="1" dirty="0" err="1"/>
              <a:t>Lockere</a:t>
            </a:r>
            <a:r>
              <a:rPr lang="cs-CZ" altLang="cs-CZ" b="1" dirty="0"/>
              <a:t>, </a:t>
            </a:r>
            <a:r>
              <a:rPr lang="cs-CZ" altLang="cs-CZ" b="1" dirty="0" err="1"/>
              <a:t>scherzhafte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Kommunikationsmodalität</a:t>
            </a:r>
            <a:r>
              <a:rPr lang="cs-CZ" altLang="cs-CZ" b="1" dirty="0"/>
              <a:t>, </a:t>
            </a:r>
            <a:r>
              <a:rPr lang="cs-CZ" altLang="cs-CZ" b="1" dirty="0" err="1"/>
              <a:t>Attraktivität</a:t>
            </a:r>
            <a:r>
              <a:rPr lang="cs-CZ" altLang="cs-CZ" b="1" dirty="0"/>
              <a:t> durch </a:t>
            </a:r>
            <a:r>
              <a:rPr lang="cs-CZ" altLang="cs-CZ" b="1" dirty="0" err="1"/>
              <a:t>Abweichungen</a:t>
            </a:r>
            <a:r>
              <a:rPr lang="cs-CZ" altLang="cs-CZ" b="1" dirty="0"/>
              <a:t>, </a:t>
            </a:r>
            <a:r>
              <a:rPr lang="cs-CZ" altLang="cs-CZ" b="1" dirty="0" err="1"/>
              <a:t>Andeutungen</a:t>
            </a:r>
            <a:r>
              <a:rPr lang="cs-CZ" altLang="cs-CZ" b="1" dirty="0"/>
              <a:t>, </a:t>
            </a:r>
            <a:r>
              <a:rPr lang="cs-CZ" altLang="cs-CZ" b="1" dirty="0" err="1"/>
              <a:t>Übertreibungen</a:t>
            </a:r>
            <a:endParaRPr lang="cs-CZ" altLang="cs-CZ" b="1" dirty="0"/>
          </a:p>
          <a:p>
            <a:r>
              <a:rPr lang="cs-CZ" altLang="cs-CZ" b="1" dirty="0" err="1"/>
              <a:t>Boulevard</a:t>
            </a:r>
            <a:r>
              <a:rPr lang="cs-CZ" altLang="cs-CZ" b="1" dirty="0"/>
              <a:t>, </a:t>
            </a:r>
            <a:r>
              <a:rPr lang="cs-CZ" altLang="cs-CZ" b="1" dirty="0" err="1"/>
              <a:t>Unterhaltungspresse</a:t>
            </a:r>
            <a:r>
              <a:rPr lang="cs-CZ" altLang="cs-CZ" b="1" dirty="0"/>
              <a:t>, </a:t>
            </a:r>
            <a:r>
              <a:rPr lang="cs-CZ" altLang="cs-CZ" b="1" dirty="0" err="1"/>
              <a:t>auch</a:t>
            </a:r>
            <a:r>
              <a:rPr lang="cs-CZ" altLang="cs-CZ" b="1" dirty="0"/>
              <a:t> solide </a:t>
            </a:r>
            <a:r>
              <a:rPr lang="cs-CZ" altLang="cs-CZ" b="1" dirty="0" err="1"/>
              <a:t>Presse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58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BDEC1A-AD3C-43F2-8076-CB77F8027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1.3.	</a:t>
            </a:r>
            <a:r>
              <a:rPr lang="cs-CZ" altLang="cs-CZ" b="1" dirty="0" err="1">
                <a:solidFill>
                  <a:srgbClr val="FF0000"/>
                </a:solidFill>
              </a:rPr>
              <a:t>Bericht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0E76DA-A9E3-4CAB-A40E-19BB855E9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1800" b="1" dirty="0" err="1"/>
              <a:t>sachbezogene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Mitteilungen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Informationen</a:t>
            </a:r>
            <a:r>
              <a:rPr lang="cs-CZ" altLang="cs-CZ" sz="1800" b="1" dirty="0"/>
              <a:t> objektiv, </a:t>
            </a:r>
            <a:r>
              <a:rPr lang="cs-CZ" altLang="cs-CZ" sz="1800" b="1" dirty="0" err="1"/>
              <a:t>Fakten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bündig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klar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präsentiert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umfangreicher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als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harte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Nachricht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im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Mittelpunkt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Ereignis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Geschehen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chronologisch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informiert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weitere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Komponenten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Zitate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kommentierende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Stellungnahmen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Hintergrundinformationen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/>
              <a:t>Struktur: </a:t>
            </a:r>
            <a:r>
              <a:rPr lang="cs-CZ" altLang="cs-CZ" sz="1800" b="1" dirty="0" err="1"/>
              <a:t>Texteröffnung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Titel</a:t>
            </a:r>
            <a:r>
              <a:rPr lang="cs-CZ" altLang="cs-CZ" sz="1800" b="1" dirty="0"/>
              <a:t>, Lead</a:t>
            </a:r>
          </a:p>
          <a:p>
            <a:pPr eaLnBrk="1" hangingPunct="1"/>
            <a:r>
              <a:rPr lang="cs-CZ" altLang="cs-CZ" sz="1800" b="1" dirty="0"/>
              <a:t>                     </a:t>
            </a:r>
            <a:r>
              <a:rPr lang="cs-CZ" altLang="cs-CZ" sz="1800" b="1" dirty="0" err="1"/>
              <a:t>Hauptteil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Berichtendes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Hauptgeschehen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Zitate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Kommentare</a:t>
            </a:r>
            <a:r>
              <a:rPr lang="cs-CZ" altLang="cs-CZ" sz="1800" b="1" dirty="0"/>
              <a:t>, </a:t>
            </a:r>
          </a:p>
          <a:p>
            <a:pPr eaLnBrk="1" hangingPunct="1"/>
            <a:r>
              <a:rPr lang="cs-CZ" altLang="cs-CZ" sz="1800" b="1" dirty="0"/>
              <a:t>                                      </a:t>
            </a:r>
            <a:r>
              <a:rPr lang="cs-CZ" altLang="cs-CZ" sz="1800" b="1" dirty="0" err="1"/>
              <a:t>Hintergrundinformationen</a:t>
            </a:r>
            <a:r>
              <a:rPr lang="cs-CZ" altLang="cs-CZ" sz="1800" b="1" dirty="0"/>
              <a:t>)</a:t>
            </a:r>
          </a:p>
          <a:p>
            <a:pPr eaLnBrk="1" hangingPunct="1"/>
            <a:r>
              <a:rPr lang="cs-CZ" altLang="cs-CZ" sz="1800" b="1" dirty="0"/>
              <a:t>                     </a:t>
            </a:r>
            <a:r>
              <a:rPr lang="cs-CZ" altLang="cs-CZ" sz="1800" b="1" dirty="0" err="1"/>
              <a:t>Textschluss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Stellungnahme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Prognose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Attraktivität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Zitate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Bewertungen</a:t>
            </a:r>
            <a:r>
              <a:rPr lang="cs-CZ" altLang="cs-CZ" sz="1800" b="1" dirty="0"/>
              <a:t>- Adjektiv/</a:t>
            </a:r>
            <a:r>
              <a:rPr lang="cs-CZ" altLang="cs-CZ" sz="1800" b="1" dirty="0" err="1"/>
              <a:t>Adverb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Redewendungen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Emotionalität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Expressivität</a:t>
            </a: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38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945</Words>
  <Application>Microsoft Office PowerPoint</Application>
  <PresentationFormat>Širokoúhlá obrazovka</PresentationFormat>
  <Paragraphs>115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Stébla</vt:lpstr>
      <vt:lpstr>Textsorten in Massenmedien</vt:lpstr>
      <vt:lpstr>Definition der Textsorte:</vt:lpstr>
      <vt:lpstr>Einteilung der Textsorten in MM:</vt:lpstr>
      <vt:lpstr>Spezifische Textsorten:</vt:lpstr>
      <vt:lpstr>Spezifische Textsorten:</vt:lpstr>
      <vt:lpstr>1. Informationsbetonte Textsorten:</vt:lpstr>
      <vt:lpstr>1.2. Nachricht a)harte Nachricht (hard news): </vt:lpstr>
      <vt:lpstr>b) weiche Nachricht (soft news) </vt:lpstr>
      <vt:lpstr>1.3. Bericht</vt:lpstr>
      <vt:lpstr>2. Meinungsbetont-persuasive Textsorten</vt:lpstr>
      <vt:lpstr>Das Feature</vt:lpstr>
      <vt:lpstr>Reportage</vt:lpstr>
      <vt:lpstr>Reportage</vt:lpstr>
      <vt:lpstr>Reportage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Textsorten in Massenmedien</dc:title>
  <dc:creator>Jiřina Malá</dc:creator>
  <cp:lastModifiedBy>Jiřina Malá</cp:lastModifiedBy>
  <cp:revision>12</cp:revision>
  <dcterms:created xsi:type="dcterms:W3CDTF">2021-10-21T09:55:56Z</dcterms:created>
  <dcterms:modified xsi:type="dcterms:W3CDTF">2024-12-02T10:46:22Z</dcterms:modified>
</cp:coreProperties>
</file>