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68" r:id="rId4"/>
    <p:sldId id="269" r:id="rId5"/>
    <p:sldId id="267" r:id="rId6"/>
    <p:sldId id="261" r:id="rId7"/>
    <p:sldId id="258" r:id="rId8"/>
    <p:sldId id="259" r:id="rId9"/>
    <p:sldId id="260" r:id="rId10"/>
    <p:sldId id="262" r:id="rId11"/>
    <p:sldId id="263" r:id="rId12"/>
    <p:sldId id="264" r:id="rId13"/>
    <p:sldId id="265" r:id="rId14"/>
    <p:sldId id="26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32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cs-CZ"/>
              <a:t>Kliknutím lze upravit styl.</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6065417" y="5054602"/>
            <a:ext cx="673276" cy="279400"/>
          </a:xfrm>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a:xfrm>
            <a:off x="1921934" y="5054602"/>
            <a:ext cx="4064860" cy="279400"/>
          </a:xfrm>
        </p:spPr>
        <p:txBody>
          <a:bodyPr/>
          <a:lstStyle/>
          <a:p>
            <a:endParaRPr lang="cs-CZ"/>
          </a:p>
        </p:txBody>
      </p:sp>
      <p:sp>
        <p:nvSpPr>
          <p:cNvPr id="6" name="Slide Number Placeholder 5"/>
          <p:cNvSpPr>
            <a:spLocks noGrp="1"/>
          </p:cNvSpPr>
          <p:nvPr>
            <p:ph type="sldNum" sz="quarter" idx="12"/>
          </p:nvPr>
        </p:nvSpPr>
        <p:spPr>
          <a:xfrm>
            <a:off x="6817317" y="5054602"/>
            <a:ext cx="413483" cy="279400"/>
          </a:xfrm>
        </p:spPr>
        <p:txBody>
          <a:bodyPr/>
          <a:lstStyle/>
          <a:p>
            <a:fld id="{9AD2FBF9-6D81-47A3-8CFF-FEC56CBD804E}" type="slidenum">
              <a:rPr lang="cs-CZ" smtClean="0"/>
              <a:t>‹#›</a:t>
            </a:fld>
            <a:endParaRPr lang="cs-CZ"/>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56467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4B19FDA-8580-42F2-B82A-7845FEEC616C}" type="datetimeFigureOut">
              <a:rPr lang="cs-CZ" smtClean="0"/>
              <a:t>03.12.2024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AD2FBF9-6D81-47A3-8CFF-FEC56CBD804E}" type="slidenum">
              <a:rPr lang="cs-CZ" smtClean="0"/>
              <a:t>‹#›</a:t>
            </a:fld>
            <a:endParaRPr lang="cs-CZ"/>
          </a:p>
        </p:txBody>
      </p:sp>
    </p:spTree>
    <p:extLst>
      <p:ext uri="{BB962C8B-B14F-4D97-AF65-F5344CB8AC3E}">
        <p14:creationId xmlns:p14="http://schemas.microsoft.com/office/powerpoint/2010/main" val="163748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2560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72932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spTree>
    <p:extLst>
      <p:ext uri="{BB962C8B-B14F-4D97-AF65-F5344CB8AC3E}">
        <p14:creationId xmlns:p14="http://schemas.microsoft.com/office/powerpoint/2010/main" val="76194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19043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cs-CZ"/>
              <a:t>Kliknutím lze upravit styl.</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6941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13167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927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spTree>
    <p:extLst>
      <p:ext uri="{BB962C8B-B14F-4D97-AF65-F5344CB8AC3E}">
        <p14:creationId xmlns:p14="http://schemas.microsoft.com/office/powerpoint/2010/main" val="4004905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4B19FDA-8580-42F2-B82A-7845FEEC616C}" type="datetimeFigureOut">
              <a:rPr lang="cs-CZ" smtClean="0"/>
              <a:t>03.12.2024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AD2FBF9-6D81-47A3-8CFF-FEC56CBD804E}" type="slidenum">
              <a:rPr lang="cs-CZ" smtClean="0"/>
              <a:t>‹#›</a:t>
            </a:fld>
            <a:endParaRPr lang="cs-CZ"/>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488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cs-CZ"/>
              <a:t>Kliknutím lze upravit styl.</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4B19FDA-8580-42F2-B82A-7845FEEC616C}" type="datetimeFigureOut">
              <a:rPr lang="cs-CZ" smtClean="0"/>
              <a:t>03.12.2024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AD2FBF9-6D81-47A3-8CFF-FEC56CBD804E}" type="slidenum">
              <a:rPr lang="cs-CZ" smtClean="0"/>
              <a:t>‹#›</a:t>
            </a:fld>
            <a:endParaRPr lang="cs-CZ"/>
          </a:p>
        </p:txBody>
      </p:sp>
    </p:spTree>
    <p:extLst>
      <p:ext uri="{BB962C8B-B14F-4D97-AF65-F5344CB8AC3E}">
        <p14:creationId xmlns:p14="http://schemas.microsoft.com/office/powerpoint/2010/main" val="570122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4B19FDA-8580-42F2-B82A-7845FEEC616C}" type="datetimeFigureOut">
              <a:rPr lang="cs-CZ" smtClean="0"/>
              <a:t>03.12.2024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AD2FBF9-6D81-47A3-8CFF-FEC56CBD804E}" type="slidenum">
              <a:rPr lang="cs-CZ" smtClean="0"/>
              <a:t>‹#›</a:t>
            </a:fld>
            <a:endParaRPr lang="cs-CZ"/>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2939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4B19FDA-8580-42F2-B82A-7845FEEC616C}" type="datetimeFigureOut">
              <a:rPr lang="cs-CZ" smtClean="0"/>
              <a:t>03.12.2024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AD2FBF9-6D81-47A3-8CFF-FEC56CBD804E}" type="slidenum">
              <a:rPr lang="cs-CZ" smtClean="0"/>
              <a:t>‹#›</a:t>
            </a:fld>
            <a:endParaRPr lang="cs-CZ"/>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9746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19FDA-8580-42F2-B82A-7845FEEC616C}" type="datetimeFigureOut">
              <a:rPr lang="cs-CZ" smtClean="0"/>
              <a:t>03.12.2024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AD2FBF9-6D81-47A3-8CFF-FEC56CBD804E}" type="slidenum">
              <a:rPr lang="cs-CZ" smtClean="0"/>
              <a:t>‹#›</a:t>
            </a:fld>
            <a:endParaRPr lang="cs-CZ"/>
          </a:p>
        </p:txBody>
      </p:sp>
    </p:spTree>
    <p:extLst>
      <p:ext uri="{BB962C8B-B14F-4D97-AF65-F5344CB8AC3E}">
        <p14:creationId xmlns:p14="http://schemas.microsoft.com/office/powerpoint/2010/main" val="1219403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cs-CZ"/>
              <a:t>Kliknutím lze upravit styl.</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4B19FDA-8580-42F2-B82A-7845FEEC616C}" type="datetimeFigureOut">
              <a:rPr lang="cs-CZ" smtClean="0"/>
              <a:t>03.12.2024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AD2FBF9-6D81-47A3-8CFF-FEC56CBD804E}" type="slidenum">
              <a:rPr lang="cs-CZ" smtClean="0"/>
              <a:t>‹#›</a:t>
            </a:fld>
            <a:endParaRPr lang="cs-CZ"/>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856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cs-CZ"/>
              <a:t>Kliknutím lze upravit styl.</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4B19FDA-8580-42F2-B82A-7845FEEC616C}" type="datetimeFigureOut">
              <a:rPr lang="cs-CZ" smtClean="0"/>
              <a:t>03.12.2024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AD2FBF9-6D81-47A3-8CFF-FEC56CBD804E}" type="slidenum">
              <a:rPr lang="cs-CZ" smtClean="0"/>
              <a:t>‹#›</a:t>
            </a:fld>
            <a:endParaRPr lang="cs-CZ"/>
          </a:p>
        </p:txBody>
      </p:sp>
    </p:spTree>
    <p:extLst>
      <p:ext uri="{BB962C8B-B14F-4D97-AF65-F5344CB8AC3E}">
        <p14:creationId xmlns:p14="http://schemas.microsoft.com/office/powerpoint/2010/main" val="254417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4B19FDA-8580-42F2-B82A-7845FEEC616C}" type="datetimeFigureOut">
              <a:rPr lang="cs-CZ" smtClean="0"/>
              <a:t>03.12.2024</a:t>
            </a:fld>
            <a:endParaRPr lang="cs-CZ"/>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cs-CZ"/>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AD2FBF9-6D81-47A3-8CFF-FEC56CBD804E}" type="slidenum">
              <a:rPr lang="cs-CZ" smtClean="0"/>
              <a:t>‹#›</a:t>
            </a:fld>
            <a:endParaRPr lang="cs-CZ"/>
          </a:p>
        </p:txBody>
      </p:sp>
    </p:spTree>
    <p:extLst>
      <p:ext uri="{BB962C8B-B14F-4D97-AF65-F5344CB8AC3E}">
        <p14:creationId xmlns:p14="http://schemas.microsoft.com/office/powerpoint/2010/main" val="389400120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William_Camden" TargetMode="External"/><Relationship Id="rId2" Type="http://schemas.openxmlformats.org/officeDocument/2006/relationships/hyperlink" Target="https://en.wikipedia.org/wiki/Terentianus_Maurus" TargetMode="External"/><Relationship Id="rId1" Type="http://schemas.openxmlformats.org/officeDocument/2006/relationships/slideLayout" Target="../slideLayouts/slideLayout2.xml"/><Relationship Id="rId5" Type="http://schemas.openxmlformats.org/officeDocument/2006/relationships/hyperlink" Target="https://en.wikipedia.org/wiki/Habent_sua_fata_libelli#cite_note-1" TargetMode="External"/><Relationship Id="rId4" Type="http://schemas.openxmlformats.org/officeDocument/2006/relationships/hyperlink" Target="https://en.wikipedia.org/wiki/Chorograph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Překladatelství</a:t>
            </a:r>
          </a:p>
        </p:txBody>
      </p:sp>
      <p:sp>
        <p:nvSpPr>
          <p:cNvPr id="3" name="Podnadpis 2"/>
          <p:cNvSpPr>
            <a:spLocks noGrp="1"/>
          </p:cNvSpPr>
          <p:nvPr>
            <p:ph type="subTitle" idx="1"/>
          </p:nvPr>
        </p:nvSpPr>
        <p:spPr/>
        <p:txBody>
          <a:bodyPr/>
          <a:lstStyle/>
          <a:p>
            <a:r>
              <a:rPr lang="cs-CZ" dirty="0"/>
              <a:t>V oblasti skandinávské literatury</a:t>
            </a:r>
          </a:p>
          <a:p>
            <a:endParaRPr lang="cs-CZ" dirty="0"/>
          </a:p>
        </p:txBody>
      </p:sp>
    </p:spTree>
    <p:extLst>
      <p:ext uri="{BB962C8B-B14F-4D97-AF65-F5344CB8AC3E}">
        <p14:creationId xmlns:p14="http://schemas.microsoft.com/office/powerpoint/2010/main" val="2977534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a:t>
            </a:r>
            <a:r>
              <a:rPr lang="nb-NO" dirty="0"/>
              <a:t> </a:t>
            </a:r>
            <a:r>
              <a:rPr lang="cs-CZ" dirty="0"/>
              <a:t>zadání</a:t>
            </a:r>
          </a:p>
        </p:txBody>
      </p:sp>
      <p:sp>
        <p:nvSpPr>
          <p:cNvPr id="3" name="Zástupný symbol pro obsah 2"/>
          <p:cNvSpPr>
            <a:spLocks noGrp="1"/>
          </p:cNvSpPr>
          <p:nvPr>
            <p:ph idx="1"/>
          </p:nvPr>
        </p:nvSpPr>
        <p:spPr/>
        <p:txBody>
          <a:bodyPr/>
          <a:lstStyle/>
          <a:p>
            <a:r>
              <a:rPr lang="cs-CZ" dirty="0"/>
              <a:t>Získat přehled o mezikulturních kontaktech se skandinávskými zeměmi na úrovni recepce (historie vlastní kultury), příp. osobnosti překladatele, nakladatelství </a:t>
            </a:r>
            <a:r>
              <a:rPr lang="cs-CZ" dirty="0" err="1"/>
              <a:t>etc</a:t>
            </a:r>
            <a:r>
              <a:rPr lang="cs-CZ" dirty="0"/>
              <a:t>.</a:t>
            </a:r>
          </a:p>
        </p:txBody>
      </p:sp>
    </p:spTree>
    <p:extLst>
      <p:ext uri="{BB962C8B-B14F-4D97-AF65-F5344CB8AC3E}">
        <p14:creationId xmlns:p14="http://schemas.microsoft.com/office/powerpoint/2010/main" val="191091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Zadání, požadavky na ukončení předmětu:</a:t>
            </a:r>
          </a:p>
        </p:txBody>
      </p:sp>
      <p:sp>
        <p:nvSpPr>
          <p:cNvPr id="3" name="Zástupný symbol pro obsah 2"/>
          <p:cNvSpPr>
            <a:spLocks noGrp="1"/>
          </p:cNvSpPr>
          <p:nvPr>
            <p:ph idx="1"/>
          </p:nvPr>
        </p:nvSpPr>
        <p:spPr/>
        <p:txBody>
          <a:bodyPr>
            <a:normAutofit/>
          </a:bodyPr>
          <a:lstStyle/>
          <a:p>
            <a:r>
              <a:rPr lang="cs-CZ" dirty="0"/>
              <a:t>Studenti zpracovávají bibliografii norského autora : počítají se všechna vydání knižní i v antologiích s ukázkami nebo povídkami, případně v časopisech, včetně recenzí.</a:t>
            </a:r>
          </a:p>
          <a:p>
            <a:endParaRPr lang="cs-CZ" dirty="0"/>
          </a:p>
        </p:txBody>
      </p:sp>
    </p:spTree>
    <p:extLst>
      <p:ext uri="{BB962C8B-B14F-4D97-AF65-F5344CB8AC3E}">
        <p14:creationId xmlns:p14="http://schemas.microsoft.com/office/powerpoint/2010/main" val="4116219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Forfatteren</a:t>
            </a:r>
            <a:r>
              <a:rPr lang="cs-CZ" dirty="0"/>
              <a:t> m</a:t>
            </a:r>
            <a:r>
              <a:rPr lang="nb-NO" dirty="0"/>
              <a:t>å ha flere enn </a:t>
            </a:r>
            <a:r>
              <a:rPr lang="cs-CZ" dirty="0"/>
              <a:t>10 </a:t>
            </a:r>
            <a:r>
              <a:rPr lang="cs-CZ" dirty="0" err="1"/>
              <a:t>bibliografi</a:t>
            </a:r>
            <a:r>
              <a:rPr lang="nb-NO" dirty="0"/>
              <a:t>ske data</a:t>
            </a:r>
            <a:endParaRPr lang="cs-CZ" dirty="0"/>
          </a:p>
        </p:txBody>
      </p:sp>
      <p:sp>
        <p:nvSpPr>
          <p:cNvPr id="3" name="Zástupný symbol pro obsah 2"/>
          <p:cNvSpPr>
            <a:spLocks noGrp="1"/>
          </p:cNvSpPr>
          <p:nvPr>
            <p:ph idx="1"/>
          </p:nvPr>
        </p:nvSpPr>
        <p:spPr/>
        <p:txBody>
          <a:bodyPr/>
          <a:lstStyle/>
          <a:p>
            <a:r>
              <a:rPr lang="cs-CZ" dirty="0"/>
              <a:t>F</a:t>
            </a:r>
            <a:r>
              <a:rPr lang="nb-NO" dirty="0"/>
              <a:t>ør året 2000</a:t>
            </a:r>
            <a:endParaRPr lang="cs-CZ" dirty="0"/>
          </a:p>
        </p:txBody>
      </p:sp>
    </p:spTree>
    <p:extLst>
      <p:ext uri="{BB962C8B-B14F-4D97-AF65-F5344CB8AC3E}">
        <p14:creationId xmlns:p14="http://schemas.microsoft.com/office/powerpoint/2010/main" val="2292693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nb-NO" dirty="0"/>
              <a:t>Jak s</a:t>
            </a:r>
            <a:r>
              <a:rPr lang="cs-CZ" dirty="0" err="1"/>
              <a:t>hromážd</a:t>
            </a:r>
            <a:r>
              <a:rPr lang="nb-NO" dirty="0"/>
              <a:t>it </a:t>
            </a:r>
            <a:r>
              <a:rPr lang="cs-CZ" dirty="0"/>
              <a:t>ú</a:t>
            </a:r>
            <a:r>
              <a:rPr lang="nb-NO" dirty="0"/>
              <a:t>daje a </a:t>
            </a:r>
            <a:r>
              <a:rPr lang="cs-CZ" dirty="0"/>
              <a:t>recenze ke skandinávskému autorovi</a:t>
            </a:r>
          </a:p>
        </p:txBody>
      </p:sp>
      <p:sp>
        <p:nvSpPr>
          <p:cNvPr id="3" name="Zástupný symbol pro obsah 2"/>
          <p:cNvSpPr>
            <a:spLocks noGrp="1"/>
          </p:cNvSpPr>
          <p:nvPr>
            <p:ph idx="1"/>
          </p:nvPr>
        </p:nvSpPr>
        <p:spPr/>
        <p:txBody>
          <a:bodyPr/>
          <a:lstStyle/>
          <a:p>
            <a:r>
              <a:rPr lang="cs-CZ" dirty="0"/>
              <a:t>Projít nejméně jeden literární časopis, deník nebo kulturní týdeník – uvést, co jste prošli a s jakým výsledkem (doporučuje se pracovat v knihovně, internetové archívy negarantují úplnost)</a:t>
            </a:r>
          </a:p>
          <a:p>
            <a:r>
              <a:rPr lang="cs-CZ" dirty="0"/>
              <a:t>K recenzi připojit nejméně 200 slov o obsahu a zaměření. (kontextový komentář k materiálu)</a:t>
            </a:r>
          </a:p>
        </p:txBody>
      </p:sp>
    </p:spTree>
    <p:extLst>
      <p:ext uri="{BB962C8B-B14F-4D97-AF65-F5344CB8AC3E}">
        <p14:creationId xmlns:p14="http://schemas.microsoft.com/office/powerpoint/2010/main" val="1820258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EA4646-A35C-9CA7-AA43-0C713FD6F126}"/>
              </a:ext>
            </a:extLst>
          </p:cNvPr>
          <p:cNvSpPr>
            <a:spLocks noGrp="1"/>
          </p:cNvSpPr>
          <p:nvPr>
            <p:ph type="title"/>
          </p:nvPr>
        </p:nvSpPr>
        <p:spPr/>
        <p:txBody>
          <a:bodyPr/>
          <a:lstStyle/>
          <a:p>
            <a:r>
              <a:rPr lang="cs-CZ" dirty="0"/>
              <a:t>Zkouška</a:t>
            </a:r>
          </a:p>
        </p:txBody>
      </p:sp>
      <p:sp>
        <p:nvSpPr>
          <p:cNvPr id="3" name="Zástupný obsah 2">
            <a:extLst>
              <a:ext uri="{FF2B5EF4-FFF2-40B4-BE49-F238E27FC236}">
                <a16:creationId xmlns:a16="http://schemas.microsoft.com/office/drawing/2014/main" id="{396E7E49-0AF4-313B-F615-2667471F1A80}"/>
              </a:ext>
            </a:extLst>
          </p:cNvPr>
          <p:cNvSpPr>
            <a:spLocks noGrp="1"/>
          </p:cNvSpPr>
          <p:nvPr>
            <p:ph idx="1"/>
          </p:nvPr>
        </p:nvSpPr>
        <p:spPr/>
        <p:txBody>
          <a:bodyPr/>
          <a:lstStyle/>
          <a:p>
            <a:r>
              <a:rPr lang="cs-CZ" dirty="0" err="1"/>
              <a:t>hver</a:t>
            </a:r>
            <a:r>
              <a:rPr lang="cs-CZ" dirty="0"/>
              <a:t> student vil </a:t>
            </a:r>
            <a:r>
              <a:rPr lang="cs-CZ" dirty="0" err="1"/>
              <a:t>bearbeide</a:t>
            </a:r>
            <a:r>
              <a:rPr lang="cs-CZ" dirty="0"/>
              <a:t> </a:t>
            </a:r>
            <a:r>
              <a:rPr lang="nb-NO" dirty="0"/>
              <a:t>tsjekkiske kultur</a:t>
            </a:r>
            <a:r>
              <a:rPr lang="cs-CZ" dirty="0" err="1"/>
              <a:t>tidsskrifter</a:t>
            </a:r>
            <a:r>
              <a:rPr lang="nb-NO" dirty="0"/>
              <a:t>, og</a:t>
            </a:r>
            <a:r>
              <a:rPr lang="cs-CZ" dirty="0"/>
              <a:t> </a:t>
            </a:r>
            <a:r>
              <a:rPr lang="nb-NO" dirty="0"/>
              <a:t>l</a:t>
            </a:r>
            <a:r>
              <a:rPr lang="cs-CZ" dirty="0" err="1"/>
              <a:t>age</a:t>
            </a:r>
            <a:r>
              <a:rPr lang="cs-CZ" dirty="0"/>
              <a:t> </a:t>
            </a:r>
            <a:r>
              <a:rPr lang="cs-CZ" dirty="0" err="1"/>
              <a:t>bibliografi</a:t>
            </a:r>
            <a:r>
              <a:rPr lang="cs-CZ" dirty="0"/>
              <a:t> </a:t>
            </a:r>
            <a:r>
              <a:rPr lang="cs-CZ" dirty="0" err="1"/>
              <a:t>over</a:t>
            </a:r>
            <a:r>
              <a:rPr lang="cs-CZ" dirty="0"/>
              <a:t> </a:t>
            </a:r>
            <a:r>
              <a:rPr lang="cs-CZ" dirty="0" err="1"/>
              <a:t>tekste</a:t>
            </a:r>
            <a:r>
              <a:rPr lang="nb-NO" dirty="0"/>
              <a:t>ne du finner med tematikk</a:t>
            </a:r>
            <a:r>
              <a:rPr lang="cs-CZ" dirty="0"/>
              <a:t> </a:t>
            </a:r>
            <a:r>
              <a:rPr lang="cs-CZ" dirty="0" err="1"/>
              <a:t>om</a:t>
            </a:r>
            <a:r>
              <a:rPr lang="cs-CZ" dirty="0"/>
              <a:t> </a:t>
            </a:r>
            <a:r>
              <a:rPr lang="cs-CZ" dirty="0" err="1"/>
              <a:t>Norge</a:t>
            </a:r>
            <a:r>
              <a:rPr lang="cs-CZ" dirty="0"/>
              <a:t> </a:t>
            </a:r>
            <a:r>
              <a:rPr lang="cs-CZ" dirty="0" err="1"/>
              <a:t>og</a:t>
            </a:r>
            <a:r>
              <a:rPr lang="cs-CZ" dirty="0"/>
              <a:t> </a:t>
            </a:r>
            <a:r>
              <a:rPr lang="cs-CZ" dirty="0" err="1"/>
              <a:t>Skandinavia</a:t>
            </a:r>
            <a:r>
              <a:rPr lang="cs-CZ" dirty="0"/>
              <a:t> (</a:t>
            </a:r>
            <a:r>
              <a:rPr lang="cs-CZ" dirty="0" err="1"/>
              <a:t>forfattere</a:t>
            </a:r>
            <a:r>
              <a:rPr lang="cs-CZ" dirty="0"/>
              <a:t>, b</a:t>
            </a:r>
            <a:r>
              <a:rPr lang="nb-NO" dirty="0"/>
              <a:t>øker, annonser, </a:t>
            </a:r>
            <a:r>
              <a:rPr lang="cs-CZ" dirty="0" err="1"/>
              <a:t>kulturbegivenheter</a:t>
            </a:r>
            <a:r>
              <a:rPr lang="cs-CZ" dirty="0"/>
              <a:t>, </a:t>
            </a:r>
            <a:r>
              <a:rPr lang="nb-NO" dirty="0"/>
              <a:t>anmeldelser....)</a:t>
            </a:r>
            <a:endParaRPr lang="cs-CZ" dirty="0"/>
          </a:p>
        </p:txBody>
      </p:sp>
    </p:spTree>
    <p:extLst>
      <p:ext uri="{BB962C8B-B14F-4D97-AF65-F5344CB8AC3E}">
        <p14:creationId xmlns:p14="http://schemas.microsoft.com/office/powerpoint/2010/main" val="1991155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3100" dirty="0"/>
            </a:br>
            <a:r>
              <a:rPr lang="cs-CZ" dirty="0" err="1">
                <a:solidFill>
                  <a:srgbClr val="FF0000"/>
                </a:solidFill>
              </a:rPr>
              <a:t>Habent</a:t>
            </a:r>
            <a:r>
              <a:rPr lang="cs-CZ" dirty="0">
                <a:solidFill>
                  <a:srgbClr val="FF0000"/>
                </a:solidFill>
              </a:rPr>
              <a:t> sua fata </a:t>
            </a:r>
            <a:r>
              <a:rPr lang="cs-CZ" dirty="0" err="1">
                <a:solidFill>
                  <a:srgbClr val="FF0000"/>
                </a:solidFill>
              </a:rPr>
              <a:t>libelli</a:t>
            </a:r>
            <a:br>
              <a:rPr lang="cs-CZ" dirty="0"/>
            </a:br>
            <a:endParaRPr lang="cs-CZ" dirty="0"/>
          </a:p>
        </p:txBody>
      </p:sp>
      <p:sp>
        <p:nvSpPr>
          <p:cNvPr id="3" name="Zástupný symbol pro text 2"/>
          <p:cNvSpPr>
            <a:spLocks noGrp="1"/>
          </p:cNvSpPr>
          <p:nvPr>
            <p:ph type="body" idx="1"/>
          </p:nvPr>
        </p:nvSpPr>
        <p:spPr/>
        <p:txBody>
          <a:bodyPr>
            <a:normAutofit/>
          </a:bodyPr>
          <a:lstStyle/>
          <a:p>
            <a:r>
              <a:rPr lang="nb-NO" sz="3600" dirty="0">
                <a:solidFill>
                  <a:schemeClr val="tx1"/>
                </a:solidFill>
              </a:rPr>
              <a:t>p</a:t>
            </a:r>
            <a:r>
              <a:rPr lang="cs-CZ" sz="3600" dirty="0">
                <a:solidFill>
                  <a:schemeClr val="tx1"/>
                </a:solidFill>
              </a:rPr>
              <a:t>ro </a:t>
            </a:r>
            <a:r>
              <a:rPr lang="cs-CZ" sz="3600" dirty="0" err="1">
                <a:solidFill>
                  <a:schemeClr val="tx1"/>
                </a:solidFill>
              </a:rPr>
              <a:t>captu</a:t>
            </a:r>
            <a:r>
              <a:rPr lang="cs-CZ" sz="3600" dirty="0">
                <a:solidFill>
                  <a:schemeClr val="tx1"/>
                </a:solidFill>
              </a:rPr>
              <a:t> </a:t>
            </a:r>
            <a:r>
              <a:rPr lang="cs-CZ" sz="3600" dirty="0" err="1">
                <a:solidFill>
                  <a:schemeClr val="tx1"/>
                </a:solidFill>
              </a:rPr>
              <a:t>lectoris</a:t>
            </a:r>
            <a:endParaRPr lang="cs-CZ" sz="3600" dirty="0">
              <a:solidFill>
                <a:schemeClr val="tx1"/>
              </a:solidFill>
            </a:endParaRPr>
          </a:p>
        </p:txBody>
      </p:sp>
    </p:spTree>
    <p:extLst>
      <p:ext uri="{BB962C8B-B14F-4D97-AF65-F5344CB8AC3E}">
        <p14:creationId xmlns:p14="http://schemas.microsoft.com/office/powerpoint/2010/main" val="533943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36F572-0F66-7383-C817-8C14D80C4D7D}"/>
              </a:ext>
            </a:extLst>
          </p:cNvPr>
          <p:cNvSpPr>
            <a:spLocks noGrp="1"/>
          </p:cNvSpPr>
          <p:nvPr>
            <p:ph type="title"/>
          </p:nvPr>
        </p:nvSpPr>
        <p:spPr/>
        <p:txBody>
          <a:bodyPr/>
          <a:lstStyle/>
          <a:p>
            <a:r>
              <a:rPr lang="nb-NO" dirty="0"/>
              <a:t>Translation and meaning</a:t>
            </a:r>
            <a:endParaRPr lang="cs-CZ" dirty="0"/>
          </a:p>
        </p:txBody>
      </p:sp>
      <p:sp>
        <p:nvSpPr>
          <p:cNvPr id="3" name="Zástupný obsah 2">
            <a:extLst>
              <a:ext uri="{FF2B5EF4-FFF2-40B4-BE49-F238E27FC236}">
                <a16:creationId xmlns:a16="http://schemas.microsoft.com/office/drawing/2014/main" id="{5BB85159-FFB7-CC59-96C8-8F8B3930DDE6}"/>
              </a:ext>
            </a:extLst>
          </p:cNvPr>
          <p:cNvSpPr>
            <a:spLocks noGrp="1"/>
          </p:cNvSpPr>
          <p:nvPr>
            <p:ph idx="1"/>
          </p:nvPr>
        </p:nvSpPr>
        <p:spPr/>
        <p:txBody>
          <a:bodyPr>
            <a:normAutofit fontScale="92500"/>
          </a:bodyPr>
          <a:lstStyle/>
          <a:p>
            <a:r>
              <a:rPr lang="en-US" b="0" i="0" dirty="0">
                <a:solidFill>
                  <a:srgbClr val="202122"/>
                </a:solidFill>
                <a:effectLst/>
                <a:latin typeface="Arial" panose="020B0604020202020204" pitchFamily="34" charset="0"/>
              </a:rPr>
              <a:t>"According to the capabilities of the reader, books have their destiny"), is verse 1286 of </a:t>
            </a:r>
            <a:r>
              <a:rPr lang="en-US" b="0" i="1" dirty="0">
                <a:solidFill>
                  <a:srgbClr val="202122"/>
                </a:solidFill>
                <a:effectLst/>
                <a:latin typeface="Arial" panose="020B0604020202020204" pitchFamily="34" charset="0"/>
              </a:rPr>
              <a:t>De </a:t>
            </a:r>
            <a:r>
              <a:rPr lang="en-US" b="0" i="1" dirty="0" err="1">
                <a:solidFill>
                  <a:srgbClr val="202122"/>
                </a:solidFill>
                <a:effectLst/>
                <a:latin typeface="Arial" panose="020B0604020202020204" pitchFamily="34" charset="0"/>
              </a:rPr>
              <a:t>litteris</a:t>
            </a:r>
            <a:r>
              <a:rPr lang="en-US" b="0" i="1" dirty="0">
                <a:solidFill>
                  <a:srgbClr val="202122"/>
                </a:solidFill>
                <a:effectLst/>
                <a:latin typeface="Arial" panose="020B0604020202020204" pitchFamily="34" charset="0"/>
              </a:rPr>
              <a:t>, De </a:t>
            </a:r>
            <a:r>
              <a:rPr lang="en-US" b="0" i="1" dirty="0" err="1">
                <a:solidFill>
                  <a:srgbClr val="202122"/>
                </a:solidFill>
                <a:effectLst/>
                <a:latin typeface="Arial" panose="020B0604020202020204" pitchFamily="34" charset="0"/>
              </a:rPr>
              <a:t>syllabis</a:t>
            </a:r>
            <a:r>
              <a:rPr lang="en-US" b="0" i="1" dirty="0">
                <a:solidFill>
                  <a:srgbClr val="202122"/>
                </a:solidFill>
                <a:effectLst/>
                <a:latin typeface="Arial" panose="020B0604020202020204" pitchFamily="34" charset="0"/>
              </a:rPr>
              <a:t>, De Metris</a:t>
            </a:r>
            <a:r>
              <a:rPr lang="en-US" b="0" i="0" dirty="0">
                <a:solidFill>
                  <a:srgbClr val="202122"/>
                </a:solidFill>
                <a:effectLst/>
                <a:latin typeface="Arial" panose="020B0604020202020204" pitchFamily="34" charset="0"/>
              </a:rPr>
              <a:t> by </a:t>
            </a:r>
            <a:r>
              <a:rPr lang="en-US" b="0" i="0" u="none" strike="noStrike" dirty="0" err="1">
                <a:effectLst/>
                <a:latin typeface="Arial" panose="020B0604020202020204" pitchFamily="34" charset="0"/>
                <a:hlinkClick r:id="rId2" tooltip="Terentianus Maurus"/>
              </a:rPr>
              <a:t>Terentianus</a:t>
            </a:r>
            <a:r>
              <a:rPr lang="en-US" b="0" i="0" u="none" strike="noStrike" dirty="0">
                <a:effectLst/>
                <a:latin typeface="Arial" panose="020B0604020202020204" pitchFamily="34" charset="0"/>
                <a:hlinkClick r:id="rId2" tooltip="Terentianus Maurus"/>
              </a:rPr>
              <a:t> Maurus</a:t>
            </a:r>
            <a:r>
              <a:rPr lang="en-US" b="0" i="0" dirty="0">
                <a:solidFill>
                  <a:srgbClr val="202122"/>
                </a:solidFill>
                <a:effectLst/>
                <a:latin typeface="Arial" panose="020B0604020202020204" pitchFamily="34" charset="0"/>
              </a:rPr>
              <a:t>. </a:t>
            </a:r>
          </a:p>
          <a:p>
            <a:r>
              <a:rPr lang="en-US" b="0" i="0" u="none" strike="noStrike" dirty="0">
                <a:effectLst/>
                <a:latin typeface="Arial" panose="020B0604020202020204" pitchFamily="34" charset="0"/>
                <a:hlinkClick r:id="rId3" tooltip="William Camden"/>
              </a:rPr>
              <a:t>William Camden</a:t>
            </a:r>
            <a:r>
              <a:rPr lang="en-US" b="0" i="0" dirty="0">
                <a:solidFill>
                  <a:srgbClr val="202122"/>
                </a:solidFill>
                <a:effectLst/>
                <a:latin typeface="Arial" panose="020B0604020202020204" pitchFamily="34" charset="0"/>
              </a:rPr>
              <a:t> used the phrase in the preface to </a:t>
            </a:r>
            <a:r>
              <a:rPr lang="en-US" b="0" i="1" dirty="0">
                <a:solidFill>
                  <a:srgbClr val="202122"/>
                </a:solidFill>
                <a:effectLst/>
                <a:latin typeface="Arial" panose="020B0604020202020204" pitchFamily="34" charset="0"/>
              </a:rPr>
              <a:t>Britannia</a:t>
            </a:r>
            <a:r>
              <a:rPr lang="en-US" b="0" i="0" dirty="0">
                <a:solidFill>
                  <a:srgbClr val="202122"/>
                </a:solidFill>
                <a:effectLst/>
                <a:latin typeface="Arial" panose="020B0604020202020204" pitchFamily="34" charset="0"/>
              </a:rPr>
              <a:t> (1607), the first </a:t>
            </a:r>
            <a:r>
              <a:rPr lang="en-US" b="0" i="0" u="none" strike="noStrike" dirty="0">
                <a:effectLst/>
                <a:latin typeface="Arial" panose="020B0604020202020204" pitchFamily="34" charset="0"/>
                <a:hlinkClick r:id="rId4" tooltip="Chorography"/>
              </a:rPr>
              <a:t>chorographical</a:t>
            </a:r>
            <a:r>
              <a:rPr lang="en-US" b="0" i="0" dirty="0">
                <a:solidFill>
                  <a:srgbClr val="202122"/>
                </a:solidFill>
                <a:effectLst/>
                <a:latin typeface="Arial" panose="020B0604020202020204" pitchFamily="34" charset="0"/>
              </a:rPr>
              <a:t> survey of the islands of Great Britain and Ireland. The phrase is translated as "</a:t>
            </a:r>
            <a:r>
              <a:rPr lang="en-US" b="0" i="0" dirty="0" err="1">
                <a:solidFill>
                  <a:srgbClr val="202122"/>
                </a:solidFill>
                <a:effectLst/>
                <a:latin typeface="Arial" panose="020B0604020202020204" pitchFamily="34" charset="0"/>
              </a:rPr>
              <a:t>Bookes</a:t>
            </a:r>
            <a:r>
              <a:rPr lang="en-US" b="0" i="0" dirty="0">
                <a:solidFill>
                  <a:srgbClr val="202122"/>
                </a:solidFill>
                <a:effectLst/>
                <a:latin typeface="Arial" panose="020B0604020202020204" pitchFamily="34" charset="0"/>
              </a:rPr>
              <a:t> receive their </a:t>
            </a:r>
            <a:r>
              <a:rPr lang="en-US" b="0" i="0" dirty="0" err="1">
                <a:solidFill>
                  <a:srgbClr val="202122"/>
                </a:solidFill>
                <a:effectLst/>
                <a:latin typeface="Arial" panose="020B0604020202020204" pitchFamily="34" charset="0"/>
              </a:rPr>
              <a:t>Doome</a:t>
            </a:r>
            <a:r>
              <a:rPr lang="en-US" b="0" i="0" dirty="0">
                <a:solidFill>
                  <a:srgbClr val="202122"/>
                </a:solidFill>
                <a:effectLst/>
                <a:latin typeface="Arial" panose="020B0604020202020204" pitchFamily="34" charset="0"/>
              </a:rPr>
              <a:t> according to the reader's capacity."</a:t>
            </a:r>
            <a:r>
              <a:rPr lang="en-US" b="0" i="0" u="none" strike="noStrike" baseline="30000" dirty="0">
                <a:solidFill>
                  <a:srgbClr val="202122"/>
                </a:solidFill>
                <a:effectLst/>
                <a:latin typeface="Arial" panose="020B0604020202020204" pitchFamily="34" charset="0"/>
                <a:hlinkClick r:id="rId5"/>
              </a:rPr>
              <a:t>[1]</a:t>
            </a:r>
            <a:endParaRPr lang="en-US" dirty="0">
              <a:solidFill>
                <a:srgbClr val="202122"/>
              </a:solidFill>
              <a:latin typeface="Arial" panose="020B0604020202020204" pitchFamily="34" charset="0"/>
            </a:endParaRPr>
          </a:p>
          <a:p>
            <a:endParaRPr lang="en-US" dirty="0">
              <a:solidFill>
                <a:srgbClr val="202122"/>
              </a:solidFill>
              <a:latin typeface="Arial" panose="020B0604020202020204" pitchFamily="34" charset="0"/>
            </a:endParaRPr>
          </a:p>
          <a:p>
            <a:endParaRPr lang="cs-CZ" dirty="0"/>
          </a:p>
        </p:txBody>
      </p:sp>
    </p:spTree>
    <p:extLst>
      <p:ext uri="{BB962C8B-B14F-4D97-AF65-F5344CB8AC3E}">
        <p14:creationId xmlns:p14="http://schemas.microsoft.com/office/powerpoint/2010/main" val="517150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A72618-398E-E4F4-2762-69B4A312072D}"/>
              </a:ext>
            </a:extLst>
          </p:cNvPr>
          <p:cNvSpPr>
            <a:spLocks noGrp="1"/>
          </p:cNvSpPr>
          <p:nvPr>
            <p:ph type="title"/>
          </p:nvPr>
        </p:nvSpPr>
        <p:spPr/>
        <p:txBody>
          <a:bodyPr/>
          <a:lstStyle/>
          <a:p>
            <a:r>
              <a:rPr lang="nb-NO" dirty="0"/>
              <a:t>U</a:t>
            </a:r>
            <a:r>
              <a:rPr lang="cs-CZ" dirty="0" err="1"/>
              <a:t>mberto</a:t>
            </a:r>
            <a:r>
              <a:rPr lang="nb-NO" dirty="0"/>
              <a:t> Eco</a:t>
            </a:r>
            <a:endParaRPr lang="cs-CZ" dirty="0"/>
          </a:p>
        </p:txBody>
      </p:sp>
      <p:sp>
        <p:nvSpPr>
          <p:cNvPr id="3" name="Zástupný obsah 2">
            <a:extLst>
              <a:ext uri="{FF2B5EF4-FFF2-40B4-BE49-F238E27FC236}">
                <a16:creationId xmlns:a16="http://schemas.microsoft.com/office/drawing/2014/main" id="{D2FDACEF-EEC1-FFEA-CDA6-3A0051DED2A3}"/>
              </a:ext>
            </a:extLst>
          </p:cNvPr>
          <p:cNvSpPr>
            <a:spLocks noGrp="1"/>
          </p:cNvSpPr>
          <p:nvPr>
            <p:ph idx="1"/>
          </p:nvPr>
        </p:nvSpPr>
        <p:spPr/>
        <p:txBody>
          <a:bodyPr/>
          <a:lstStyle/>
          <a:p>
            <a:r>
              <a:rPr lang="en-US" b="0" i="0" dirty="0">
                <a:solidFill>
                  <a:srgbClr val="202122"/>
                </a:solidFill>
                <a:effectLst/>
                <a:latin typeface="Arial" panose="020B0604020202020204" pitchFamily="34" charset="0"/>
              </a:rPr>
              <a:t>By extension the phrase is understood as "Books share their fates with their readers".</a:t>
            </a:r>
            <a:endParaRPr lang="cs-CZ" dirty="0"/>
          </a:p>
        </p:txBody>
      </p:sp>
    </p:spTree>
    <p:extLst>
      <p:ext uri="{BB962C8B-B14F-4D97-AF65-F5344CB8AC3E}">
        <p14:creationId xmlns:p14="http://schemas.microsoft.com/office/powerpoint/2010/main" val="2588934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BDB95-D9CF-4C43-9E8A-19E4E3EDF7FD}"/>
              </a:ext>
            </a:extLst>
          </p:cNvPr>
          <p:cNvSpPr>
            <a:spLocks noGrp="1"/>
          </p:cNvSpPr>
          <p:nvPr>
            <p:ph type="title"/>
          </p:nvPr>
        </p:nvSpPr>
        <p:spPr/>
        <p:txBody>
          <a:bodyPr>
            <a:normAutofit fontScale="90000"/>
          </a:bodyPr>
          <a:lstStyle/>
          <a:p>
            <a:r>
              <a:rPr lang="cs-CZ" dirty="0" err="1"/>
              <a:t>Relevant</a:t>
            </a:r>
            <a:r>
              <a:rPr lang="cs-CZ" dirty="0"/>
              <a:t> </a:t>
            </a:r>
            <a:r>
              <a:rPr lang="cs-CZ" dirty="0" err="1"/>
              <a:t>for</a:t>
            </a:r>
            <a:r>
              <a:rPr lang="cs-CZ" dirty="0"/>
              <a:t> </a:t>
            </a:r>
            <a:r>
              <a:rPr lang="cs-CZ" dirty="0" err="1"/>
              <a:t>kulturhistorie</a:t>
            </a:r>
            <a:r>
              <a:rPr lang="cs-CZ" dirty="0"/>
              <a:t>/</a:t>
            </a:r>
            <a:r>
              <a:rPr lang="cs-CZ" dirty="0" err="1"/>
              <a:t>bilaterale</a:t>
            </a:r>
            <a:r>
              <a:rPr lang="cs-CZ" dirty="0"/>
              <a:t> </a:t>
            </a:r>
            <a:r>
              <a:rPr lang="cs-CZ" dirty="0" err="1"/>
              <a:t>kontakter</a:t>
            </a:r>
            <a:r>
              <a:rPr lang="cs-CZ" dirty="0"/>
              <a:t> NO-CZ/</a:t>
            </a:r>
            <a:r>
              <a:rPr lang="cs-CZ" dirty="0" err="1"/>
              <a:t>kulturtransfer</a:t>
            </a:r>
            <a:endParaRPr lang="cs-CZ" dirty="0"/>
          </a:p>
        </p:txBody>
      </p:sp>
      <p:sp>
        <p:nvSpPr>
          <p:cNvPr id="3" name="Zástupný obsah 2">
            <a:extLst>
              <a:ext uri="{FF2B5EF4-FFF2-40B4-BE49-F238E27FC236}">
                <a16:creationId xmlns:a16="http://schemas.microsoft.com/office/drawing/2014/main" id="{094F96C2-D27E-46DA-B68D-E0EC80BBD42B}"/>
              </a:ext>
            </a:extLst>
          </p:cNvPr>
          <p:cNvSpPr>
            <a:spLocks noGrp="1"/>
          </p:cNvSpPr>
          <p:nvPr>
            <p:ph idx="1"/>
          </p:nvPr>
        </p:nvSpPr>
        <p:spPr/>
        <p:txBody>
          <a:bodyPr/>
          <a:lstStyle/>
          <a:p>
            <a:r>
              <a:rPr lang="cs-CZ" dirty="0"/>
              <a:t>1. </a:t>
            </a:r>
            <a:r>
              <a:rPr lang="cs-CZ" dirty="0" err="1"/>
              <a:t>komparatistikk</a:t>
            </a:r>
            <a:endParaRPr lang="cs-CZ" dirty="0"/>
          </a:p>
          <a:p>
            <a:r>
              <a:rPr lang="cs-CZ" dirty="0"/>
              <a:t>2. </a:t>
            </a:r>
            <a:r>
              <a:rPr lang="cs-CZ" b="1" dirty="0" err="1">
                <a:solidFill>
                  <a:schemeClr val="accent4"/>
                </a:solidFill>
              </a:rPr>
              <a:t>tekstologi</a:t>
            </a:r>
            <a:endParaRPr lang="cs-CZ" b="1" dirty="0">
              <a:solidFill>
                <a:schemeClr val="accent4"/>
              </a:solidFill>
            </a:endParaRPr>
          </a:p>
          <a:p>
            <a:r>
              <a:rPr lang="cs-CZ" dirty="0"/>
              <a:t>3. </a:t>
            </a:r>
            <a:r>
              <a:rPr lang="cs-CZ" dirty="0" err="1"/>
              <a:t>translatologi</a:t>
            </a:r>
            <a:r>
              <a:rPr lang="cs-CZ" dirty="0"/>
              <a:t>  a/</a:t>
            </a:r>
            <a:r>
              <a:rPr lang="cs-CZ" b="1" dirty="0">
                <a:solidFill>
                  <a:schemeClr val="accent4"/>
                </a:solidFill>
              </a:rPr>
              <a:t>deskriptiv</a:t>
            </a:r>
            <a:r>
              <a:rPr lang="cs-CZ" dirty="0"/>
              <a:t>    B/ </a:t>
            </a:r>
            <a:r>
              <a:rPr lang="cs-CZ" dirty="0" err="1"/>
              <a:t>anvendt</a:t>
            </a:r>
            <a:endParaRPr lang="cs-CZ" dirty="0"/>
          </a:p>
        </p:txBody>
      </p:sp>
    </p:spTree>
    <p:extLst>
      <p:ext uri="{BB962C8B-B14F-4D97-AF65-F5344CB8AC3E}">
        <p14:creationId xmlns:p14="http://schemas.microsoft.com/office/powerpoint/2010/main" val="4250310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F113DC-1033-4322-AE40-B4C2BE914249}"/>
              </a:ext>
            </a:extLst>
          </p:cNvPr>
          <p:cNvSpPr>
            <a:spLocks noGrp="1"/>
          </p:cNvSpPr>
          <p:nvPr>
            <p:ph type="title"/>
          </p:nvPr>
        </p:nvSpPr>
        <p:spPr/>
        <p:txBody>
          <a:bodyPr/>
          <a:lstStyle/>
          <a:p>
            <a:r>
              <a:rPr lang="cs-CZ" dirty="0" err="1"/>
              <a:t>ogs</a:t>
            </a:r>
            <a:r>
              <a:rPr lang="nb-NO" dirty="0"/>
              <a:t>å</a:t>
            </a:r>
            <a:endParaRPr lang="cs-CZ" dirty="0"/>
          </a:p>
        </p:txBody>
      </p:sp>
      <p:sp>
        <p:nvSpPr>
          <p:cNvPr id="3" name="Zástupný obsah 2">
            <a:extLst>
              <a:ext uri="{FF2B5EF4-FFF2-40B4-BE49-F238E27FC236}">
                <a16:creationId xmlns:a16="http://schemas.microsoft.com/office/drawing/2014/main" id="{6D3EDB33-DF0B-49D8-B32B-AB87D6AAF980}"/>
              </a:ext>
            </a:extLst>
          </p:cNvPr>
          <p:cNvSpPr>
            <a:spLocks noGrp="1"/>
          </p:cNvSpPr>
          <p:nvPr>
            <p:ph idx="1"/>
          </p:nvPr>
        </p:nvSpPr>
        <p:spPr/>
        <p:txBody>
          <a:bodyPr>
            <a:normAutofit fontScale="77500" lnSpcReduction="20000"/>
          </a:bodyPr>
          <a:lstStyle/>
          <a:p>
            <a:r>
              <a:rPr lang="en-US" dirty="0">
                <a:solidFill>
                  <a:srgbClr val="C00000"/>
                </a:solidFill>
              </a:rPr>
              <a:t>History of the book</a:t>
            </a:r>
          </a:p>
          <a:p>
            <a:r>
              <a:rPr lang="en-US" dirty="0"/>
              <a:t>Related to other forms of literary criticism, the history of the book is a field of interdisciplinary inquiry drawing on the methods of bibliography, cultural history, history of literature, and media theory. Principally concerned with the production, circulation, and reception of texts and their material forms, book history seeks to connect forms of textuality with their material aspects.</a:t>
            </a:r>
          </a:p>
          <a:p>
            <a:endParaRPr lang="en-US" dirty="0"/>
          </a:p>
          <a:p>
            <a:r>
              <a:rPr lang="en-US" dirty="0"/>
              <a:t>Among the issues within the history of literature with which book history can be seen to intersect are: the development of authorship as a profession, the formation of reading audiences, the constraints of censorship and copyright, and the economics of literary form.</a:t>
            </a:r>
            <a:endParaRPr lang="cs-CZ" dirty="0"/>
          </a:p>
        </p:txBody>
      </p:sp>
    </p:spTree>
    <p:extLst>
      <p:ext uri="{BB962C8B-B14F-4D97-AF65-F5344CB8AC3E}">
        <p14:creationId xmlns:p14="http://schemas.microsoft.com/office/powerpoint/2010/main" val="170340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Tematické okruhy</a:t>
            </a:r>
          </a:p>
        </p:txBody>
      </p:sp>
      <p:sp>
        <p:nvSpPr>
          <p:cNvPr id="3" name="Zástupný symbol pro obsah 2"/>
          <p:cNvSpPr>
            <a:spLocks noGrp="1"/>
          </p:cNvSpPr>
          <p:nvPr>
            <p:ph idx="1"/>
          </p:nvPr>
        </p:nvSpPr>
        <p:spPr/>
        <p:txBody>
          <a:bodyPr>
            <a:normAutofit lnSpcReduction="10000"/>
          </a:bodyPr>
          <a:lstStyle/>
          <a:p>
            <a:r>
              <a:rPr lang="cs-CZ" dirty="0"/>
              <a:t>Knihy</a:t>
            </a:r>
          </a:p>
          <a:p>
            <a:r>
              <a:rPr lang="cs-CZ" dirty="0"/>
              <a:t>Překlady</a:t>
            </a:r>
          </a:p>
          <a:p>
            <a:r>
              <a:rPr lang="cs-CZ" dirty="0"/>
              <a:t>Překladatel</a:t>
            </a:r>
          </a:p>
          <a:p>
            <a:r>
              <a:rPr lang="cs-CZ" dirty="0"/>
              <a:t>Čtenář</a:t>
            </a:r>
          </a:p>
          <a:p>
            <a:r>
              <a:rPr lang="cs-CZ" dirty="0"/>
              <a:t>Recepce</a:t>
            </a:r>
          </a:p>
          <a:p>
            <a:r>
              <a:rPr lang="cs-CZ" dirty="0"/>
              <a:t>Dějiny kultury</a:t>
            </a:r>
          </a:p>
          <a:p>
            <a:r>
              <a:rPr lang="cs-CZ" dirty="0"/>
              <a:t>Vzájemný vliv, výměna kulturních hodnot</a:t>
            </a:r>
          </a:p>
          <a:p>
            <a:endParaRPr lang="cs-CZ" dirty="0"/>
          </a:p>
        </p:txBody>
      </p:sp>
    </p:spTree>
    <p:extLst>
      <p:ext uri="{BB962C8B-B14F-4D97-AF65-F5344CB8AC3E}">
        <p14:creationId xmlns:p14="http://schemas.microsoft.com/office/powerpoint/2010/main" val="1748161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Literární zdroje - obecně</a:t>
            </a:r>
          </a:p>
        </p:txBody>
      </p:sp>
      <p:sp>
        <p:nvSpPr>
          <p:cNvPr id="3" name="Zástupný symbol pro obsah 2"/>
          <p:cNvSpPr>
            <a:spLocks noGrp="1"/>
          </p:cNvSpPr>
          <p:nvPr>
            <p:ph idx="1"/>
          </p:nvPr>
        </p:nvSpPr>
        <p:spPr/>
        <p:txBody>
          <a:bodyPr>
            <a:normAutofit/>
          </a:bodyPr>
          <a:lstStyle/>
          <a:p>
            <a:r>
              <a:rPr lang="cs-CZ" dirty="0"/>
              <a:t>LEVÝ, Jiří. </a:t>
            </a:r>
            <a:r>
              <a:rPr lang="cs-CZ" i="1" dirty="0"/>
              <a:t>Umění překladu</a:t>
            </a:r>
            <a:r>
              <a:rPr lang="cs-CZ" dirty="0"/>
              <a:t>.</a:t>
            </a:r>
          </a:p>
          <a:p>
            <a:r>
              <a:rPr lang="cs-CZ" dirty="0"/>
              <a:t>ECO, Umberto. </a:t>
            </a:r>
            <a:r>
              <a:rPr lang="cs-CZ" i="1" dirty="0" err="1"/>
              <a:t>Lector</a:t>
            </a:r>
            <a:r>
              <a:rPr lang="cs-CZ" i="1" dirty="0"/>
              <a:t> i </a:t>
            </a:r>
            <a:r>
              <a:rPr lang="cs-CZ" i="1" dirty="0" err="1"/>
              <a:t>fabula</a:t>
            </a:r>
            <a:r>
              <a:rPr lang="cs-CZ" i="1" dirty="0"/>
              <a:t> : Role čtenáře aneb Interpretační kooperace v narativních textech.</a:t>
            </a:r>
          </a:p>
          <a:p>
            <a:r>
              <a:rPr lang="cs-CZ" dirty="0"/>
              <a:t>KNITTLOVÁ Dagmar a kol. </a:t>
            </a:r>
            <a:r>
              <a:rPr lang="cs-CZ" i="1" dirty="0"/>
              <a:t>Překlad a překládání</a:t>
            </a:r>
            <a:r>
              <a:rPr lang="cs-CZ" dirty="0"/>
              <a:t>.</a:t>
            </a:r>
          </a:p>
          <a:p>
            <a:r>
              <a:rPr lang="cs-CZ" dirty="0"/>
              <a:t>FIŠER, Zbyněk. </a:t>
            </a:r>
            <a:r>
              <a:rPr lang="cs-CZ" i="1" dirty="0"/>
              <a:t>Překlad jako kreativní proces : Teorie a praxe funkcionalistického překládání</a:t>
            </a:r>
            <a:r>
              <a:rPr lang="cs-CZ" dirty="0"/>
              <a:t>.</a:t>
            </a:r>
          </a:p>
        </p:txBody>
      </p:sp>
    </p:spTree>
    <p:extLst>
      <p:ext uri="{BB962C8B-B14F-4D97-AF65-F5344CB8AC3E}">
        <p14:creationId xmlns:p14="http://schemas.microsoft.com/office/powerpoint/2010/main" val="1640755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Literární zdroje – Skandinávie</a:t>
            </a:r>
            <a:br>
              <a:rPr lang="cs-CZ" dirty="0"/>
            </a:br>
            <a:endParaRPr lang="cs-CZ" dirty="0"/>
          </a:p>
        </p:txBody>
      </p:sp>
      <p:sp>
        <p:nvSpPr>
          <p:cNvPr id="3" name="Zástupný symbol pro obsah 2"/>
          <p:cNvSpPr>
            <a:spLocks noGrp="1"/>
          </p:cNvSpPr>
          <p:nvPr>
            <p:ph idx="1"/>
          </p:nvPr>
        </p:nvSpPr>
        <p:spPr>
          <a:xfrm>
            <a:off x="323528" y="1600200"/>
            <a:ext cx="8568952" cy="4525963"/>
          </a:xfrm>
        </p:spPr>
        <p:txBody>
          <a:bodyPr>
            <a:normAutofit/>
          </a:bodyPr>
          <a:lstStyle/>
          <a:p>
            <a:endParaRPr lang="cs-CZ" sz="2000" dirty="0"/>
          </a:p>
          <a:p>
            <a:r>
              <a:rPr lang="cs-CZ" sz="2000" dirty="0"/>
              <a:t>JUŘÍČKOVÁ, Miluše. </a:t>
            </a:r>
            <a:r>
              <a:rPr lang="cs-CZ" sz="2000" i="1" dirty="0"/>
              <a:t>Dva horizonty : </a:t>
            </a:r>
            <a:r>
              <a:rPr lang="cs-CZ" sz="2000" i="1" dirty="0" err="1"/>
              <a:t>Sigrid</a:t>
            </a:r>
            <a:r>
              <a:rPr lang="cs-CZ" sz="2000" i="1" dirty="0"/>
              <a:t> </a:t>
            </a:r>
            <a:r>
              <a:rPr lang="cs-CZ" sz="2000" i="1" dirty="0" err="1"/>
              <a:t>Undsetová</a:t>
            </a:r>
            <a:r>
              <a:rPr lang="cs-CZ" sz="2000" i="1" dirty="0"/>
              <a:t> a česká recepce</a:t>
            </a:r>
            <a:r>
              <a:rPr lang="cs-CZ" sz="2000" dirty="0"/>
              <a:t>. Brno : Masarykova univerzita 2011, 212 s.</a:t>
            </a:r>
          </a:p>
          <a:p>
            <a:r>
              <a:rPr lang="cs-CZ" sz="2000" dirty="0"/>
              <a:t>ŽITNÝ, Milan. </a:t>
            </a:r>
            <a:r>
              <a:rPr lang="cs-CZ" sz="2000" i="1" dirty="0"/>
              <a:t>Severské </a:t>
            </a:r>
            <a:r>
              <a:rPr lang="cs-CZ" sz="2000" i="1" dirty="0" err="1"/>
              <a:t>literatúry</a:t>
            </a:r>
            <a:r>
              <a:rPr lang="cs-CZ" sz="2000" i="1" dirty="0"/>
              <a:t> v </a:t>
            </a:r>
            <a:r>
              <a:rPr lang="cs-CZ" sz="2000" i="1" dirty="0" err="1"/>
              <a:t>slovenskej</a:t>
            </a:r>
            <a:r>
              <a:rPr lang="cs-CZ" sz="2000" i="1" dirty="0"/>
              <a:t> </a:t>
            </a:r>
            <a:r>
              <a:rPr lang="cs-CZ" sz="2000" i="1" dirty="0" err="1"/>
              <a:t>kultúre</a:t>
            </a:r>
            <a:r>
              <a:rPr lang="cs-CZ" sz="2000" i="1" dirty="0"/>
              <a:t>.</a:t>
            </a:r>
            <a:r>
              <a:rPr lang="cs-CZ" sz="2000" dirty="0"/>
              <a:t> Bratislava : SAV, SAP 2012, 248 s.</a:t>
            </a:r>
          </a:p>
          <a:p>
            <a:r>
              <a:rPr lang="cs-CZ" sz="2000" dirty="0"/>
              <a:t>ŽITNÝ, Milan. </a:t>
            </a:r>
            <a:r>
              <a:rPr lang="cs-CZ" sz="2000" i="1" dirty="0" err="1"/>
              <a:t>Súradnice</a:t>
            </a:r>
            <a:r>
              <a:rPr lang="cs-CZ" sz="2000" i="1" dirty="0"/>
              <a:t> severských </a:t>
            </a:r>
            <a:r>
              <a:rPr lang="cs-CZ" sz="2000" i="1" dirty="0" err="1"/>
              <a:t>literatúr</a:t>
            </a:r>
            <a:r>
              <a:rPr lang="cs-CZ" sz="2000" i="1" dirty="0"/>
              <a:t> : </a:t>
            </a:r>
            <a:r>
              <a:rPr lang="cs-CZ" sz="2000" i="1" dirty="0" err="1"/>
              <a:t>konštituovanie</a:t>
            </a:r>
            <a:r>
              <a:rPr lang="cs-CZ" sz="2000" i="1" dirty="0"/>
              <a:t> severských </a:t>
            </a:r>
            <a:r>
              <a:rPr lang="cs-CZ" sz="2000" i="1" dirty="0" err="1"/>
              <a:t>literatúr</a:t>
            </a:r>
            <a:r>
              <a:rPr lang="cs-CZ" sz="2000" i="1" dirty="0"/>
              <a:t>, </a:t>
            </a:r>
            <a:r>
              <a:rPr lang="cs-CZ" sz="2000" i="1" dirty="0" err="1"/>
              <a:t>ich</a:t>
            </a:r>
            <a:r>
              <a:rPr lang="cs-CZ" sz="2000" i="1" dirty="0"/>
              <a:t> </a:t>
            </a:r>
            <a:r>
              <a:rPr lang="cs-CZ" sz="2000" i="1" dirty="0" err="1"/>
              <a:t>medziliterárne</a:t>
            </a:r>
            <a:r>
              <a:rPr lang="cs-CZ" sz="2000" i="1" dirty="0"/>
              <a:t> </a:t>
            </a:r>
            <a:r>
              <a:rPr lang="cs-CZ" sz="2000" i="1" dirty="0" err="1"/>
              <a:t>súvislosti</a:t>
            </a:r>
            <a:r>
              <a:rPr lang="cs-CZ" sz="2000" i="1" dirty="0"/>
              <a:t> a slovenská </a:t>
            </a:r>
            <a:r>
              <a:rPr lang="cs-CZ" sz="2000" i="1" dirty="0" err="1"/>
              <a:t>recepcia</a:t>
            </a:r>
            <a:r>
              <a:rPr lang="cs-CZ" sz="2000" dirty="0"/>
              <a:t>. Bratislava: SAV, SAP 2013, 264 s.</a:t>
            </a:r>
          </a:p>
          <a:p>
            <a:r>
              <a:rPr lang="cs-CZ" sz="2000" dirty="0"/>
              <a:t> VIMR, Ondřej. </a:t>
            </a:r>
            <a:r>
              <a:rPr lang="cs-CZ" sz="2000" i="1" dirty="0"/>
              <a:t>Historie překladatele : Cesty skandinávských literatur do češtiny (1890 – 1950). </a:t>
            </a:r>
            <a:r>
              <a:rPr lang="cs-CZ" sz="2000" dirty="0"/>
              <a:t>Příbram : </a:t>
            </a:r>
            <a:r>
              <a:rPr lang="cs-CZ" sz="2000" dirty="0" err="1"/>
              <a:t>Pistorius</a:t>
            </a:r>
            <a:r>
              <a:rPr lang="cs-CZ" sz="2000" dirty="0"/>
              <a:t> </a:t>
            </a:r>
            <a:r>
              <a:rPr lang="en-US" sz="2000" dirty="0"/>
              <a:t>&amp; </a:t>
            </a:r>
            <a:r>
              <a:rPr lang="cs-CZ" sz="2000" dirty="0"/>
              <a:t>Olšanská 2014, 208 s.</a:t>
            </a:r>
          </a:p>
          <a:p>
            <a:endParaRPr lang="cs-CZ" dirty="0"/>
          </a:p>
        </p:txBody>
      </p:sp>
    </p:spTree>
    <p:extLst>
      <p:ext uri="{BB962C8B-B14F-4D97-AF65-F5344CB8AC3E}">
        <p14:creationId xmlns:p14="http://schemas.microsoft.com/office/powerpoint/2010/main" val="21225597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ka">
  <a:themeElements>
    <a:clrScheme name="Organika">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ka">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ka">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238</TotalTime>
  <Words>595</Words>
  <Application>Microsoft Office PowerPoint</Application>
  <PresentationFormat>Předvádění na obrazovce (4:3)</PresentationFormat>
  <Paragraphs>48</Paragraphs>
  <Slides>14</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Garamond</vt:lpstr>
      <vt:lpstr>Organika</vt:lpstr>
      <vt:lpstr>Překladatelství</vt:lpstr>
      <vt:lpstr> Habent sua fata libelli </vt:lpstr>
      <vt:lpstr>Translation and meaning</vt:lpstr>
      <vt:lpstr>Umberto Eco</vt:lpstr>
      <vt:lpstr>Relevant for kulturhistorie/bilaterale kontakter NO-CZ/kulturtransfer</vt:lpstr>
      <vt:lpstr>også</vt:lpstr>
      <vt:lpstr>Tematické okruhy</vt:lpstr>
      <vt:lpstr>Literární zdroje - obecně</vt:lpstr>
      <vt:lpstr>Literární zdroje – Skandinávie </vt:lpstr>
      <vt:lpstr>Cíle zadání</vt:lpstr>
      <vt:lpstr>Zadání, požadavky na ukončení předmětu:</vt:lpstr>
      <vt:lpstr>Forfatteren må ha flere enn 10 bibliografiske data</vt:lpstr>
      <vt:lpstr>Jak shromáždit údaje a recenze ke skandinávskému autorovi</vt:lpstr>
      <vt:lpstr>Zkouška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Překladatelství</dc:title>
  <dc:creator>user</dc:creator>
  <cp:lastModifiedBy>Miluše Juříčková</cp:lastModifiedBy>
  <cp:revision>17</cp:revision>
  <dcterms:created xsi:type="dcterms:W3CDTF">2015-02-24T18:27:25Z</dcterms:created>
  <dcterms:modified xsi:type="dcterms:W3CDTF">2024-12-03T08:54:50Z</dcterms:modified>
</cp:coreProperties>
</file>