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648F16-DD71-C2E3-EC71-4E66579FC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3275A5-17BF-D696-9E20-2EEFC81EF2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E9C814-62BA-4FF3-132D-391637A0B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8D18-333B-4B48-BC76-54B1D76950AE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62D194-DF0F-3C6C-756F-FC5942CBC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7319C7-2A9A-70BB-883E-BBFEDF766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8165-B65A-4E19-96CA-0BB2A7FEB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549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12C67-C7B4-63BC-5C64-30A9E4AB1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E25D5FA-2FF3-EA93-D6FB-775BDAD2C9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C23100-0F5B-D245-C564-47F8B02A3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8D18-333B-4B48-BC76-54B1D76950AE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679304-046D-B14D-FE38-A9E536087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393CB-BF38-E4C2-86F0-8132DD47A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8165-B65A-4E19-96CA-0BB2A7FEB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934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4FE289D-A3E6-3FD1-8B85-A72EF9B965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F248BA-7943-9718-A2A5-B2240FBFF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AC1F2-869C-FB13-0364-508626B0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8D18-333B-4B48-BC76-54B1D76950AE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9174C6-0034-5A4D-26CD-45C70DCE1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8AB064-8803-D368-0AFD-EB0B1E27B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8165-B65A-4E19-96CA-0BB2A7FEB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902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197C52-1F21-9388-66A4-AA0D0651C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F35298-244D-E3A8-1D22-45BA0DF1C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63D4DF-F91A-6EC2-8CA9-41BD920ED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8D18-333B-4B48-BC76-54B1D76950AE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62A884-F9F0-3CDF-E602-4EA425AFF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307773-B26D-85EB-7F8C-4CAA3D81F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8165-B65A-4E19-96CA-0BB2A7FEB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827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7E21AD-5310-2D1A-01C8-510CB7350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D62010C-90CA-1275-968A-A565C8835F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99FDC9-D453-CE80-0A2B-4064677EC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8D18-333B-4B48-BC76-54B1D76950AE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7853F5-B91D-E6F9-E076-2C3BE4678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E8124A-0423-80C8-7B47-A930E19A5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8165-B65A-4E19-96CA-0BB2A7FEB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15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72DC61-E5A9-4F1F-509A-D9E4A1955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E231CC-3E34-763E-C730-4A06AEEE1C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9F716D6-E19C-D9F8-B557-49DC5DA9F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CCFF02-FEE5-EFCA-EE14-53AE2599C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8D18-333B-4B48-BC76-54B1D76950AE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6E315D-68F2-D331-AFDA-94D94C917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C613E6-A932-FAB6-B056-8EA7C9F2F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8165-B65A-4E19-96CA-0BB2A7FEB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827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1C6ECE-AAC4-C894-8A7D-D8262DF92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77CAE3C-F416-C70F-44E1-F16CFD5D8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E5EE11-48D2-1209-8BCE-1C4A3C02E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52DCC6F-AB93-75CD-72CE-835C81FEE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0959BB8-FB66-CA6A-F7E5-FDBD7F1C74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328FA63-533C-4A48-B352-33CC106C4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8D18-333B-4B48-BC76-54B1D76950AE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EC4F218-4A99-F2DC-850D-F151F3ED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3923D68-C3B3-B99B-5E79-38A2F0E35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8165-B65A-4E19-96CA-0BB2A7FEB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87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21771C-6433-48DC-58C8-73F2959CB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A84F3C1-BD0E-ED39-1ACA-4770BC04B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8D18-333B-4B48-BC76-54B1D76950AE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B376922-3E89-222B-0349-438A891F4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E6DD811-B608-624D-229D-30713C538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8165-B65A-4E19-96CA-0BB2A7FEB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3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2DD0279-75F0-31F6-5D8C-031534287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8D18-333B-4B48-BC76-54B1D76950AE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D9BD9B5-15F7-A1D3-FC81-4844E718F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E22A57-BB58-9B7F-0EF0-0022158E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8165-B65A-4E19-96CA-0BB2A7FEB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78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F7BB68-3F1E-8DA9-5E9A-890D87861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814D49-3114-0E8C-72E4-D5A245136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259F78-D270-B0FF-8D96-D9419812D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0E209B-FD7A-F600-5DBD-ED4D68FB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8D18-333B-4B48-BC76-54B1D76950AE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EADE3F2-AB4F-181F-5EEE-70A8356FB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5093D3-9196-12DC-B66C-DCE8FDAA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8165-B65A-4E19-96CA-0BB2A7FEB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133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A5996-10C4-5F37-02AE-A7D1C530E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2809B84-66FE-8D54-C626-7FAB487E0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EABF89-392C-C9AF-ED99-B29743437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13AB46-6B06-5C28-2131-336581E0A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C8D18-333B-4B48-BC76-54B1D76950AE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E0E9A65-D48A-0E35-68BB-B424E1A11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A711725-FFCE-97F6-A3F3-EB6EA1327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8165-B65A-4E19-96CA-0BB2A7FEB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390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9792BA5-257B-3C29-42D5-B8842598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C75155-0564-2D5A-2452-2EA0C1CF7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0152E0-E5C3-82EA-F722-8ACC83CB35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C8D18-333B-4B48-BC76-54B1D76950AE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954284-0FE8-7CBB-ABF0-E9EF8B9EB2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A17CFC-4E32-510B-4AE2-AD0C55C1A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E8165-B65A-4E19-96CA-0BB2A7FEB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58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ED51A6-CCA2-9591-23F8-097C65AD9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4800" i="1" dirty="0"/>
              <a:t>Orientační týden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0FB765-D224-BC58-9698-813ABF40E8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PhDr. Miluše Juříčková, CSc.</a:t>
            </a:r>
          </a:p>
          <a:p>
            <a:r>
              <a:rPr lang="cs-CZ" sz="2800" dirty="0"/>
              <a:t>Ústav germanistiky, nordistiky a </a:t>
            </a:r>
            <a:r>
              <a:rPr lang="cs-CZ" sz="2800" dirty="0" err="1"/>
              <a:t>nederlandistiky</a:t>
            </a:r>
            <a:endParaRPr lang="cs-CZ" sz="2800" dirty="0"/>
          </a:p>
          <a:p>
            <a:r>
              <a:rPr lang="cs-CZ" dirty="0"/>
              <a:t>(ÚGNN)</a:t>
            </a:r>
          </a:p>
        </p:txBody>
      </p:sp>
    </p:spTree>
    <p:extLst>
      <p:ext uri="{BB962C8B-B14F-4D97-AF65-F5344CB8AC3E}">
        <p14:creationId xmlns:p14="http://schemas.microsoft.com/office/powerpoint/2010/main" val="1390252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74B997-2ED2-7682-15E0-E700AD5252E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cs-CZ" dirty="0"/>
              <a:t>Norský jazyk, literatura a kultura</a:t>
            </a:r>
            <a:br>
              <a:rPr lang="cs-CZ" dirty="0"/>
            </a:br>
            <a:r>
              <a:rPr lang="cs-CZ" dirty="0"/>
              <a:t>Nordistika (navazující magisterské studium)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6AA07A-FFBE-F094-0BD1-0A752021E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Staff</a:t>
            </a:r>
            <a:r>
              <a:rPr lang="cs-CZ" dirty="0"/>
              <a:t>:</a:t>
            </a:r>
          </a:p>
          <a:p>
            <a:r>
              <a:rPr lang="cs-CZ" dirty="0"/>
              <a:t>Mgr. Tomáš </a:t>
            </a:r>
            <a:r>
              <a:rPr lang="cs-CZ" dirty="0" err="1"/>
              <a:t>Bratina</a:t>
            </a:r>
            <a:r>
              <a:rPr lang="cs-CZ" dirty="0"/>
              <a:t>, PhD.</a:t>
            </a:r>
          </a:p>
          <a:p>
            <a:r>
              <a:rPr lang="cs-CZ" dirty="0"/>
              <a:t>Mgr. et Mgr. Pavel Přibáň</a:t>
            </a:r>
          </a:p>
          <a:p>
            <a:r>
              <a:rPr lang="cs-CZ" dirty="0"/>
              <a:t>Mgr. et Mgr. Adéla Ficová</a:t>
            </a:r>
          </a:p>
          <a:p>
            <a:r>
              <a:rPr lang="cs-CZ" dirty="0"/>
              <a:t>+ magisterští studenti</a:t>
            </a:r>
          </a:p>
        </p:txBody>
      </p:sp>
    </p:spTree>
    <p:extLst>
      <p:ext uri="{BB962C8B-B14F-4D97-AF65-F5344CB8AC3E}">
        <p14:creationId xmlns:p14="http://schemas.microsoft.com/office/powerpoint/2010/main" val="213507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F567BE-88F1-34B1-EA42-03F51D3AF688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r>
              <a:rPr lang="cs-CZ" dirty="0"/>
              <a:t>Podzimní semestr 2024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9E14FA-04D4-1069-FB77-DB636FA01C10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r>
              <a:rPr lang="cs-CZ" dirty="0"/>
              <a:t>Začíná 16/9</a:t>
            </a:r>
          </a:p>
          <a:p>
            <a:r>
              <a:rPr lang="cs-CZ" u="sng" dirty="0"/>
              <a:t>Pozor</a:t>
            </a:r>
            <a:r>
              <a:rPr lang="cs-CZ" dirty="0"/>
              <a:t>: čtvrtek 19/9 + čtvrtek 26/9 </a:t>
            </a:r>
            <a:r>
              <a:rPr lang="cs-CZ" dirty="0">
                <a:highlight>
                  <a:srgbClr val="FFFF00"/>
                </a:highlight>
              </a:rPr>
              <a:t>výuka odpadá</a:t>
            </a:r>
          </a:p>
          <a:p>
            <a:r>
              <a:rPr lang="cs-CZ" dirty="0"/>
              <a:t>Způsoby ukončení (zápočty, kolokvia, zkoušky) jsou určeny učitelem v každém předmětu zvlášť</a:t>
            </a:r>
          </a:p>
        </p:txBody>
      </p:sp>
    </p:spTree>
    <p:extLst>
      <p:ext uri="{BB962C8B-B14F-4D97-AF65-F5344CB8AC3E}">
        <p14:creationId xmlns:p14="http://schemas.microsoft.com/office/powerpoint/2010/main" val="1626404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4A090-B8FE-4360-9985-3E206F0C1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Předměty povinné (kredity 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11A79C-1E13-7491-48D2-C15A90F8E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NOI_1</a:t>
            </a:r>
            <a:r>
              <a:rPr lang="cs-CZ" sz="2400" dirty="0"/>
              <a:t> Norština I/1 (středa a čtvrtek, všichni, nejde o seminární skupiny)</a:t>
            </a:r>
          </a:p>
          <a:p>
            <a:r>
              <a:rPr lang="cs-CZ" sz="2400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NOI_02</a:t>
            </a:r>
            <a:r>
              <a:rPr lang="cs-CZ" sz="24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Fonetika norštiny</a:t>
            </a:r>
          </a:p>
          <a:p>
            <a:r>
              <a:rPr lang="cs-CZ" sz="2400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NOI_0501</a:t>
            </a:r>
            <a:r>
              <a:rPr lang="cs-CZ" sz="24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Norské reálie</a:t>
            </a:r>
            <a:endParaRPr lang="cs-CZ" sz="2400" dirty="0">
              <a:solidFill>
                <a:srgbClr val="3A3A3A"/>
              </a:solidFill>
              <a:latin typeface="Open Sans" panose="020B0606030504020204" pitchFamily="34" charset="0"/>
            </a:endParaRPr>
          </a:p>
          <a:p>
            <a:r>
              <a:rPr lang="pl-PL" sz="2400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NOI_0301</a:t>
            </a:r>
            <a:r>
              <a:rPr lang="pl-PL" sz="24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Úvod do studia skandinávských jazyků</a:t>
            </a:r>
          </a:p>
          <a:p>
            <a:r>
              <a:rPr lang="pl-PL" sz="2400" b="1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NOI_03</a:t>
            </a:r>
            <a:r>
              <a:rPr lang="pl-PL" sz="24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Úvod do studia literatury</a:t>
            </a:r>
            <a:r>
              <a:rPr lang="pl-PL" sz="2400" dirty="0">
                <a:solidFill>
                  <a:srgbClr val="3A3A3A"/>
                </a:solidFill>
                <a:latin typeface="Open Sans" panose="020B0606030504020204" pitchFamily="34" charset="0"/>
              </a:rPr>
              <a:t> (Jan Budňák</a:t>
            </a:r>
            <a:r>
              <a:rPr lang="pl-PL" dirty="0">
                <a:solidFill>
                  <a:srgbClr val="3A3A3A"/>
                </a:solidFill>
                <a:latin typeface="Open Sans" panose="020B0606030504020204" pitchFamily="34" charset="0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1985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AEE88B-F03A-ABA5-A949-94843F6C4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Středa 8.15 učebna C 11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0ECFCB62-01E3-90CA-DDF7-286D0F41E0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1725" y="2506250"/>
            <a:ext cx="7336367" cy="38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59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18DF6-7D19-8FDB-3325-164265280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Předměty povinně volitelné (kredity B)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DECE87-8389-CA45-4AEF-34EBC8F04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sz="4800" b="1" i="0" dirty="0">
                <a:solidFill>
                  <a:srgbClr val="3A3A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NOII_23</a:t>
            </a:r>
            <a:r>
              <a:rPr lang="cs-CZ" sz="4800" b="0" i="0" dirty="0">
                <a:solidFill>
                  <a:srgbClr val="3A3A3A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Skandinávské romány po roce 1945 v českých překladech (4 kredity)</a:t>
            </a:r>
          </a:p>
          <a:p>
            <a:pPr marL="0" indent="0">
              <a:buNone/>
            </a:pPr>
            <a:r>
              <a:rPr lang="cs-CZ" sz="4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čtvrtek 12.00 učebna</a:t>
            </a: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48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D41</a:t>
            </a: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Modře označená povinná četba (5x) </a:t>
            </a:r>
            <a:r>
              <a:rPr lang="cs-CZ" sz="4800" dirty="0">
                <a:solidFill>
                  <a:srgbClr val="3A3A3A"/>
                </a:solidFill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 být účastníky přečtena k označenému datu.</a:t>
            </a:r>
          </a:p>
          <a:p>
            <a:pPr marL="0" indent="0">
              <a:buNone/>
            </a:pP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3/10 Zahájení – přehled historický</a:t>
            </a:r>
          </a:p>
          <a:p>
            <a:pPr marL="0" indent="0">
              <a:buNone/>
            </a:pP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10/10  Jiří Starý, Univerzita Karlova v 10 hod. + ve 12.00</a:t>
            </a:r>
          </a:p>
          <a:p>
            <a:pPr marL="0" indent="0">
              <a:buNone/>
            </a:pP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17/10	</a:t>
            </a:r>
            <a:r>
              <a:rPr lang="cs-CZ" sz="4800" dirty="0" err="1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Hamsun</a:t>
            </a: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cs-CZ" sz="48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</a:t>
            </a:r>
          </a:p>
          <a:p>
            <a:pPr marL="0" indent="0">
              <a:buNone/>
            </a:pP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24/10	</a:t>
            </a:r>
            <a:r>
              <a:rPr lang="cs-CZ" sz="4800" dirty="0" err="1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Ørstaviková</a:t>
            </a: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cs-CZ" sz="48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Láska</a:t>
            </a:r>
          </a:p>
          <a:p>
            <a:pPr marL="0" indent="0">
              <a:buNone/>
            </a:pP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31/10	</a:t>
            </a:r>
            <a:r>
              <a:rPr lang="cs-CZ" sz="4800" dirty="0" err="1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Erlend</a:t>
            </a: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4800" dirty="0" err="1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Loe</a:t>
            </a: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Titul podle vlastního výběru (</a:t>
            </a:r>
            <a:r>
              <a:rPr lang="cs-CZ" sz="48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Naivní, Super</a:t>
            </a: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None/>
            </a:pP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6/11 přesun na středa 16 h	Elisabeth </a:t>
            </a:r>
            <a:r>
              <a:rPr lang="cs-CZ" sz="4800" dirty="0" err="1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Oxfeldt</a:t>
            </a: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University Oslo</a:t>
            </a:r>
          </a:p>
          <a:p>
            <a:pPr marL="0" indent="0">
              <a:buNone/>
            </a:pP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14/11	</a:t>
            </a:r>
            <a:r>
              <a:rPr lang="cs-CZ" sz="4800" dirty="0" err="1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Fosse</a:t>
            </a: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cs-CZ" sz="48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Ráno a večer</a:t>
            </a:r>
          </a:p>
          <a:p>
            <a:pPr marL="0" indent="0">
              <a:buNone/>
            </a:pP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21/11	</a:t>
            </a:r>
            <a:r>
              <a:rPr lang="cs-CZ" sz="4800" dirty="0" err="1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Reading</a:t>
            </a: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4800" dirty="0" err="1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week</a:t>
            </a: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domácí příprava</a:t>
            </a:r>
          </a:p>
          <a:p>
            <a:pPr marL="0" indent="0">
              <a:buNone/>
            </a:pP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28/11	</a:t>
            </a:r>
            <a:r>
              <a:rPr lang="cs-CZ" sz="4800" dirty="0" err="1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Waltari</a:t>
            </a:r>
            <a:r>
              <a:rPr lang="cs-CZ" sz="4800" dirty="0">
                <a:solidFill>
                  <a:srgbClr val="3A3A3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cs-CZ" sz="48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Cizinec přichází</a:t>
            </a:r>
          </a:p>
          <a:p>
            <a:pPr marL="0" indent="0">
              <a:buNone/>
            </a:pPr>
            <a:r>
              <a:rPr lang="cs-CZ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5/12 Zápočet</a:t>
            </a:r>
          </a:p>
          <a:p>
            <a:pPr marL="0" indent="0">
              <a:buNone/>
            </a:pPr>
            <a:endParaRPr lang="cs-CZ" dirty="0">
              <a:solidFill>
                <a:srgbClr val="3A3A3A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rgbClr val="3A3A3A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rgbClr val="3A3A3A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rgbClr val="3A3A3A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cs-CZ" dirty="0">
              <a:solidFill>
                <a:srgbClr val="3A3A3A"/>
              </a:solidFill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490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ADA72-E3F5-D7CA-5D79-5E1CE580B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7030A0"/>
                </a:solidFill>
              </a:rPr>
              <a:t>Předměty povinně volitelné (kredity B)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9681D2-E44D-D051-DE76-4D64556A3F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cs-CZ" sz="8000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NOI_100</a:t>
            </a:r>
            <a:r>
              <a:rPr lang="cs-CZ" sz="8000" b="0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 Skandinávie v pohybu – společnost a kultura</a:t>
            </a:r>
            <a:r>
              <a:rPr lang="cs-CZ" sz="6400" b="1" kern="100" dirty="0">
                <a:solidFill>
                  <a:srgbClr val="FF0000"/>
                </a:solidFill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  (5 kreditů) </a:t>
            </a:r>
            <a:r>
              <a:rPr lang="cs-CZ" sz="6400" b="1" kern="100" dirty="0">
                <a:effectLst/>
                <a:latin typeface="New Times Roman"/>
                <a:ea typeface="Calibri" panose="020F0502020204030204" pitchFamily="34" charset="0"/>
                <a:cs typeface="Times New Roman" panose="02020603050405020304" pitchFamily="18" charset="0"/>
              </a:rPr>
              <a:t>Středa 16.00 učebna B2.32</a:t>
            </a:r>
            <a:endParaRPr lang="cs-CZ" sz="6400" kern="100" dirty="0">
              <a:effectLst/>
              <a:latin typeface="New Times Roman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56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18/9 informačně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56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2/10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56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9/10 hodina se výjimečně přesouvá na následující den? čtvrtek 10.10. (začátek v 10 v učebně 52.52 + 12 v učebně D41) Přednáší Jiří Starý z Univerzity Karlovy (česky)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34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16/10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34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23/10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34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30/10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48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Středa 6/11  prof. </a:t>
            </a:r>
            <a:r>
              <a:rPr lang="cs-CZ" sz="4800" kern="1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Oxfeldt</a:t>
            </a:r>
            <a:r>
              <a:rPr lang="cs-CZ" sz="48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Univerzita v Oslo – </a:t>
            </a:r>
            <a:r>
              <a:rPr lang="cs-CZ" sz="4800" kern="1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pozvat i frekventanty NOII_23 a další zájemce (anglicky)</a:t>
            </a:r>
            <a:endParaRPr lang="cs-CZ" sz="4800" kern="1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34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13/11 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3400" kern="100" dirty="0" err="1">
                <a:solidFill>
                  <a:srgbClr val="00B05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reading</a:t>
            </a:r>
            <a:r>
              <a:rPr lang="cs-CZ" sz="3400" kern="100" dirty="0">
                <a:solidFill>
                  <a:srgbClr val="00B05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3400" kern="100" dirty="0" err="1">
                <a:solidFill>
                  <a:srgbClr val="00B05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week</a:t>
            </a:r>
            <a:r>
              <a:rPr lang="cs-CZ" sz="3400" kern="100" dirty="0">
                <a:solidFill>
                  <a:srgbClr val="00B05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 18/11</a:t>
            </a:r>
            <a:endParaRPr lang="cs-CZ" sz="3400" kern="1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800"/>
              </a:spcAft>
            </a:pPr>
            <a:r>
              <a:rPr lang="cs-CZ" sz="48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27/11 Thomas </a:t>
            </a:r>
            <a:r>
              <a:rPr lang="cs-CZ" sz="4800" kern="1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Hylland</a:t>
            </a:r>
            <a:r>
              <a:rPr lang="cs-CZ" sz="48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4800" kern="1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Eriksen</a:t>
            </a:r>
            <a:r>
              <a:rPr lang="cs-CZ" sz="4800" kern="1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(titul podle vlastního výběru) + 4/12 Kniha o moři (nebo jakýkoli jiný titul podle vlastního výběru)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6471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A5349-2043-A1F0-65A2-027EC243C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7030A0"/>
                </a:solidFill>
              </a:rPr>
              <a:t>Povinně volitelné – kredity B, které lze zapisovat opakovaně, ale na podzim 24 se neotevírají.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D2126E-EDDE-FEA5-AD46-5F4CB303C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i="0" dirty="0">
                <a:effectLst/>
                <a:latin typeface="Open Sans" panose="020B0606030504020204" pitchFamily="34" charset="0"/>
              </a:rPr>
              <a:t>NOI_24 Exkurze</a:t>
            </a:r>
          </a:p>
          <a:p>
            <a:r>
              <a:rPr lang="cs-CZ" dirty="0"/>
              <a:t>NOII_221 Stáž (zahraniční výjezdy)</a:t>
            </a:r>
          </a:p>
          <a:p>
            <a:r>
              <a:rPr lang="cs-CZ" dirty="0"/>
              <a:t>NOII_46 Norský workshop I (projekty)</a:t>
            </a:r>
          </a:p>
          <a:p>
            <a:r>
              <a:rPr lang="fr-FR" dirty="0"/>
              <a:t>NOII_095 Norwegian Guest Lecture</a:t>
            </a:r>
            <a:r>
              <a:rPr lang="cs-CZ" dirty="0"/>
              <a:t> (zahraniční přednášející)</a:t>
            </a:r>
          </a:p>
        </p:txBody>
      </p:sp>
    </p:spTree>
    <p:extLst>
      <p:ext uri="{BB962C8B-B14F-4D97-AF65-F5344CB8AC3E}">
        <p14:creationId xmlns:p14="http://schemas.microsoft.com/office/powerpoint/2010/main" val="14669395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430</Words>
  <Application>Microsoft Office PowerPoint</Application>
  <PresentationFormat>Širokoúhlá obrazovka</PresentationFormat>
  <Paragraphs>55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New Times Roman</vt:lpstr>
      <vt:lpstr>Open Sans</vt:lpstr>
      <vt:lpstr>Tahoma</vt:lpstr>
      <vt:lpstr>Motiv Office</vt:lpstr>
      <vt:lpstr>Orientační týden</vt:lpstr>
      <vt:lpstr>Norský jazyk, literatura a kultura Nordistika (navazující magisterské studium)</vt:lpstr>
      <vt:lpstr>Podzimní semestr 2024</vt:lpstr>
      <vt:lpstr>Předměty povinné (kredity A)</vt:lpstr>
      <vt:lpstr>Středa 8.15 učebna C 11</vt:lpstr>
      <vt:lpstr>Předměty povinně volitelné (kredity B)</vt:lpstr>
      <vt:lpstr>Předměty povinně volitelné (kredity B)</vt:lpstr>
      <vt:lpstr>Povinně volitelné – kredity B, které lze zapisovat opakovaně, ale na podzim 24 se neotevírají.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Miluše Juříčková</dc:creator>
  <cp:lastModifiedBy>Miluše Juříčková</cp:lastModifiedBy>
  <cp:revision>6</cp:revision>
  <dcterms:created xsi:type="dcterms:W3CDTF">2024-09-08T07:41:50Z</dcterms:created>
  <dcterms:modified xsi:type="dcterms:W3CDTF">2024-09-12T10:58:13Z</dcterms:modified>
</cp:coreProperties>
</file>