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2" r:id="rId10"/>
    <p:sldId id="266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1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0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4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0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7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30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8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5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2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0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7B4B4-FD92-45E9-AD36-767EFC98C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69E9EB-8C50-44F5-AC20-2CD075208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Doba Dánská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14BE51-0EE1-4FFF-B30F-6CF1F581E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Od rozmachu Norska po ztrátu státu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9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D187D4-A816-489C-A406-71CCFB9B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r>
              <a:rPr lang="cs-CZ" dirty="0" err="1"/>
              <a:t>Dansketiden</a:t>
            </a:r>
            <a:r>
              <a:rPr lang="cs-CZ" dirty="0"/>
              <a:t> II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F2A33C-55AE-4013-8580-C1BDBD3DD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sz="1900" dirty="0"/>
              <a:t>Rozvoj těžby dřeva a hornictví – velká poptávka po norském dřevě v Evropě – jiný zdroj obživy než „jen“ zemědělství, zakládání pil – od 1550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Doly na stříbro (</a:t>
            </a:r>
            <a:r>
              <a:rPr lang="cs-CZ" sz="1900" dirty="0" err="1"/>
              <a:t>Kongsberg</a:t>
            </a:r>
            <a:r>
              <a:rPr lang="cs-CZ" sz="1900" dirty="0"/>
              <a:t> 1623), měď (</a:t>
            </a:r>
            <a:r>
              <a:rPr lang="cs-CZ" sz="1900" dirty="0" err="1"/>
              <a:t>Røros</a:t>
            </a:r>
            <a:r>
              <a:rPr lang="cs-CZ" sz="1900" dirty="0"/>
              <a:t> 1644 – soukromníci – nevlastněno králem – do 1977) a železo 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Lokální soudnictví – Tingy – rozhodují o sporech, pokutách, trestech, nejvyšší soud z Dánska – málo dostupný a jen pro vlivné – zákony z 13. století nesrozumitelné – překlady do dánštiny a nové zákoníky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Christian IV – král do 1648 – </a:t>
            </a:r>
            <a:r>
              <a:rPr lang="cs-CZ" sz="1900" dirty="0" err="1"/>
              <a:t>Kristiansand</a:t>
            </a:r>
            <a:r>
              <a:rPr lang="cs-CZ" sz="1900" dirty="0"/>
              <a:t>, </a:t>
            </a:r>
            <a:r>
              <a:rPr lang="cs-CZ" sz="1900" dirty="0" err="1"/>
              <a:t>Kristiania</a:t>
            </a:r>
            <a:endParaRPr lang="cs-CZ" sz="1900" dirty="0"/>
          </a:p>
        </p:txBody>
      </p:sp>
      <p:pic>
        <p:nvPicPr>
          <p:cNvPr id="5" name="Obrázek 4" descr="Obsah obrázku budova, exteriér, dům, tráva&#10;&#10;Popis byl vytvořen automaticky">
            <a:extLst>
              <a:ext uri="{FF2B5EF4-FFF2-40B4-BE49-F238E27FC236}">
                <a16:creationId xmlns:a16="http://schemas.microsoft.com/office/drawing/2014/main" id="{7BC637B3-E624-4700-9175-7B0BF7B119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4" r="31404" b="1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90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9FDC35-D9C6-4283-B9C1-42FA1A12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07037"/>
            <a:ext cx="4000962" cy="1955690"/>
          </a:xfrm>
        </p:spPr>
        <p:txBody>
          <a:bodyPr>
            <a:normAutofit/>
          </a:bodyPr>
          <a:lstStyle/>
          <a:p>
            <a:r>
              <a:rPr lang="cs-CZ" dirty="0" err="1"/>
              <a:t>Dansketiden</a:t>
            </a:r>
            <a:r>
              <a:rPr lang="cs-CZ" dirty="0"/>
              <a:t> III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35287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AB776-6030-4F5D-BDB9-5F03AB84C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617" y="2085975"/>
            <a:ext cx="3819821" cy="414900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400" dirty="0"/>
              <a:t>Do roku 1660 byl král volen – potřeba získávat podporu u šlechty a církve, šlechta i v Norsku 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Frederik III – zavedení absolutismu, reakce na další prohranou válku se Švédskem – mír v </a:t>
            </a:r>
            <a:r>
              <a:rPr lang="cs-CZ" sz="1400" dirty="0" err="1"/>
              <a:t>Roskilde</a:t>
            </a:r>
            <a:r>
              <a:rPr lang="cs-CZ" sz="1400" dirty="0"/>
              <a:t> – </a:t>
            </a:r>
            <a:r>
              <a:rPr lang="cs-CZ" sz="1400" dirty="0" err="1"/>
              <a:t>Skåne</a:t>
            </a:r>
            <a:r>
              <a:rPr lang="cs-CZ" sz="1400" dirty="0"/>
              <a:t>, </a:t>
            </a:r>
            <a:r>
              <a:rPr lang="cs-CZ" sz="1400" dirty="0" err="1"/>
              <a:t>Trøndelag</a:t>
            </a:r>
            <a:r>
              <a:rPr lang="cs-CZ" sz="1400" dirty="0"/>
              <a:t> atd. Švédsku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Veškerá moc v rukou krále a jeho nejbližších – úředníci v Norsku dosazováni králem, lokální šlechta ztrácí moc a upadá</a:t>
            </a:r>
          </a:p>
          <a:p>
            <a:pPr>
              <a:lnSpc>
                <a:spcPct val="110000"/>
              </a:lnSpc>
            </a:pPr>
            <a:r>
              <a:rPr lang="cs-CZ" sz="1400" dirty="0"/>
              <a:t>V Norsku se zvyšuje počet obyvatel, zabydlují se oblasti opuštěné od morové epidemie</a:t>
            </a:r>
          </a:p>
          <a:p>
            <a:pPr>
              <a:lnSpc>
                <a:spcPct val="110000"/>
              </a:lnSpc>
            </a:pPr>
            <a:endParaRPr lang="cs-CZ" sz="1300" dirty="0"/>
          </a:p>
        </p:txBody>
      </p:sp>
      <p:pic>
        <p:nvPicPr>
          <p:cNvPr id="5" name="Obrázek 4" descr="Obsah obrázku budova, exteriér, město, věž&#10;&#10;Popis byl vytvořen automaticky">
            <a:extLst>
              <a:ext uri="{FF2B5EF4-FFF2-40B4-BE49-F238E27FC236}">
                <a16:creationId xmlns:a16="http://schemas.microsoft.com/office/drawing/2014/main" id="{3DD50428-94F3-42AA-9312-4F151B058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r="17027" b="-1"/>
          <a:stretch/>
        </p:blipFill>
        <p:spPr>
          <a:xfrm>
            <a:off x="4876800" y="735286"/>
            <a:ext cx="6515100" cy="539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5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76490-8912-476B-95C4-AAC1BF96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45A681-610B-44BC-830E-BB792E261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657350"/>
            <a:ext cx="10691265" cy="427186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Velmi komplikovaný systém nástupnictví na norský trůn – Harald </a:t>
            </a:r>
            <a:r>
              <a:rPr lang="cs-CZ" dirty="0" err="1"/>
              <a:t>Hårfarge</a:t>
            </a:r>
            <a:r>
              <a:rPr lang="cs-CZ" dirty="0"/>
              <a:t> první sjednotitel Norska, pak turbulence a přetahování o moc – každý syn (i nemanželský) má právo na trůn, pokud získá podporu bohatých sedláků/pánů</a:t>
            </a:r>
          </a:p>
          <a:p>
            <a:r>
              <a:rPr lang="cs-CZ" dirty="0"/>
              <a:t>Příchod křesťanství – od cca 1025 oficiálním náboženstvím země – Svatý Olav</a:t>
            </a:r>
          </a:p>
          <a:p>
            <a:r>
              <a:rPr lang="cs-CZ" dirty="0"/>
              <a:t>Velký vliv Dánska – opozice se často spojovala s Dánskem proti stávajícímu norskému panovníkovi</a:t>
            </a:r>
          </a:p>
          <a:p>
            <a:r>
              <a:rPr lang="cs-CZ" dirty="0"/>
              <a:t>Norsko má část Britských ostrovů, Island, Dánsko, Faerské ostrovy, …</a:t>
            </a:r>
          </a:p>
          <a:p>
            <a:r>
              <a:rPr lang="cs-CZ" dirty="0"/>
              <a:t>Občanské války od 1130 – chaotické nástupnictví, zjevování se různých nemanželských synů různých králů</a:t>
            </a:r>
          </a:p>
          <a:p>
            <a:r>
              <a:rPr lang="cs-CZ" dirty="0" err="1"/>
              <a:t>Birkebeiner</a:t>
            </a:r>
            <a:r>
              <a:rPr lang="cs-CZ" dirty="0"/>
              <a:t> – skupina podporovatelů krále </a:t>
            </a:r>
            <a:r>
              <a:rPr lang="cs-CZ" dirty="0" err="1"/>
              <a:t>Sverreho</a:t>
            </a:r>
            <a:r>
              <a:rPr lang="cs-CZ" dirty="0"/>
              <a:t>, jeho vnuk </a:t>
            </a:r>
            <a:r>
              <a:rPr lang="cs-CZ" dirty="0" err="1"/>
              <a:t>Håkon</a:t>
            </a:r>
            <a:r>
              <a:rPr lang="cs-CZ" dirty="0"/>
              <a:t> </a:t>
            </a:r>
            <a:r>
              <a:rPr lang="cs-CZ" dirty="0" err="1"/>
              <a:t>Håkonsson</a:t>
            </a:r>
            <a:r>
              <a:rPr lang="cs-CZ" dirty="0"/>
              <a:t> ukončuje občanskou válku 1240</a:t>
            </a:r>
          </a:p>
          <a:p>
            <a:r>
              <a:rPr lang="cs-CZ" dirty="0"/>
              <a:t>Opětovný rozmach Norska – celostátní zákony, úprava nástupnictví na trůn, soudnictví, …</a:t>
            </a:r>
          </a:p>
        </p:txBody>
      </p:sp>
    </p:spTree>
    <p:extLst>
      <p:ext uri="{BB962C8B-B14F-4D97-AF65-F5344CB8AC3E}">
        <p14:creationId xmlns:p14="http://schemas.microsoft.com/office/powerpoint/2010/main" val="165900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BEA39-BF2E-41BF-854F-58507B428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ke </a:t>
            </a:r>
            <a:r>
              <a:rPr lang="cs-CZ" dirty="0" err="1"/>
              <a:t>kalmarské</a:t>
            </a:r>
            <a:r>
              <a:rPr lang="cs-CZ" dirty="0"/>
              <a:t> unii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1EA2D4-F32E-44B7-B273-5F1147363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704975"/>
            <a:ext cx="10691265" cy="4224239"/>
          </a:xfrm>
        </p:spPr>
        <p:txBody>
          <a:bodyPr/>
          <a:lstStyle/>
          <a:p>
            <a:r>
              <a:rPr lang="cs-CZ" dirty="0" err="1"/>
              <a:t>Norgesveldet</a:t>
            </a:r>
            <a:r>
              <a:rPr lang="cs-CZ" dirty="0"/>
              <a:t> – „Norská říše“ pojem z období národního romantismu, kromě zámořských území jsou pod Norskem také části Švédska</a:t>
            </a:r>
          </a:p>
          <a:p>
            <a:r>
              <a:rPr lang="cs-CZ" dirty="0"/>
              <a:t>Větší moc díky arcibiskupství v </a:t>
            </a:r>
            <a:r>
              <a:rPr lang="cs-CZ" dirty="0" err="1"/>
              <a:t>Nidarosu</a:t>
            </a:r>
            <a:endParaRPr lang="cs-CZ" dirty="0"/>
          </a:p>
          <a:p>
            <a:r>
              <a:rPr lang="cs-CZ" dirty="0"/>
              <a:t>Král </a:t>
            </a:r>
            <a:r>
              <a:rPr lang="cs-CZ" dirty="0" err="1"/>
              <a:t>Håkon</a:t>
            </a:r>
            <a:r>
              <a:rPr lang="cs-CZ" dirty="0"/>
              <a:t> </a:t>
            </a:r>
            <a:r>
              <a:rPr lang="cs-CZ" dirty="0" err="1"/>
              <a:t>Magnusson</a:t>
            </a:r>
            <a:r>
              <a:rPr lang="cs-CZ" dirty="0"/>
              <a:t> zemřel bez mužského potomka </a:t>
            </a:r>
          </a:p>
          <a:p>
            <a:r>
              <a:rPr lang="cs-CZ" dirty="0"/>
              <a:t>Novým králem vnuk </a:t>
            </a:r>
            <a:r>
              <a:rPr lang="cs-CZ" dirty="0" err="1"/>
              <a:t>Håkona</a:t>
            </a:r>
            <a:r>
              <a:rPr lang="cs-CZ" dirty="0"/>
              <a:t> – švédský korunní princ </a:t>
            </a:r>
            <a:r>
              <a:rPr lang="cs-CZ" dirty="0" err="1"/>
              <a:t>Magnus</a:t>
            </a:r>
            <a:r>
              <a:rPr lang="cs-CZ" dirty="0"/>
              <a:t> (od 1319)</a:t>
            </a:r>
          </a:p>
          <a:p>
            <a:r>
              <a:rPr lang="cs-CZ" dirty="0"/>
              <a:t>Neshody s Dánskem – boje o </a:t>
            </a:r>
            <a:r>
              <a:rPr lang="cs-CZ" dirty="0" err="1"/>
              <a:t>Skåne</a:t>
            </a:r>
            <a:r>
              <a:rPr lang="cs-CZ" dirty="0"/>
              <a:t>, silné rebelie švédské šlechty</a:t>
            </a:r>
          </a:p>
          <a:p>
            <a:r>
              <a:rPr lang="cs-CZ" dirty="0"/>
              <a:t>Plány na unii prostřednictvím dánské princezny </a:t>
            </a:r>
            <a:r>
              <a:rPr lang="cs-CZ" dirty="0" err="1"/>
              <a:t>Margrety</a:t>
            </a:r>
            <a:r>
              <a:rPr lang="cs-CZ" dirty="0"/>
              <a:t> a </a:t>
            </a:r>
            <a:r>
              <a:rPr lang="cs-CZ" dirty="0" err="1"/>
              <a:t>Håkona</a:t>
            </a:r>
            <a:r>
              <a:rPr lang="cs-CZ" dirty="0"/>
              <a:t> (syn) </a:t>
            </a:r>
          </a:p>
          <a:p>
            <a:r>
              <a:rPr lang="cs-CZ" dirty="0"/>
              <a:t>Jejich syn Olav (*1370) následníkem norského i dánského trůnu</a:t>
            </a:r>
          </a:p>
        </p:txBody>
      </p:sp>
      <p:pic>
        <p:nvPicPr>
          <p:cNvPr id="13" name="Obrázek 12" descr="Obsah obrázku mapa&#10;&#10;Popis byl vytvořen automaticky">
            <a:extLst>
              <a:ext uri="{FF2B5EF4-FFF2-40B4-BE49-F238E27FC236}">
                <a16:creationId xmlns:a16="http://schemas.microsoft.com/office/drawing/2014/main" id="{4483158E-48EA-4A56-8D9A-9661ED666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5" y="2359497"/>
            <a:ext cx="2057020" cy="2488941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23D9743F-BAB6-4FC5-84C4-D940F2947200}"/>
              </a:ext>
            </a:extLst>
          </p:cNvPr>
          <p:cNvCxnSpPr>
            <a:cxnSpLocks/>
          </p:cNvCxnSpPr>
          <p:nvPr/>
        </p:nvCxnSpPr>
        <p:spPr>
          <a:xfrm flipH="1" flipV="1">
            <a:off x="7838983" y="3968318"/>
            <a:ext cx="896645" cy="711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52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F981F-B018-4610-A035-9DD198408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Kalmarská</a:t>
            </a:r>
            <a:r>
              <a:rPr lang="cs-CZ" dirty="0"/>
              <a:t> unie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9132C-6507-4568-8872-4A508C291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11186565" cy="3636088"/>
          </a:xfrm>
        </p:spPr>
        <p:txBody>
          <a:bodyPr/>
          <a:lstStyle/>
          <a:p>
            <a:r>
              <a:rPr lang="cs-CZ" dirty="0"/>
              <a:t>Složitý vznik – kromě zájmů severských států vliv panovníků z jihu – Meklenbursko, Holštýnsko, Hansa – Švédsko pod kontrolou Meklenburska – Albrecht Meklenburský králem</a:t>
            </a:r>
          </a:p>
          <a:p>
            <a:r>
              <a:rPr lang="cs-CZ" dirty="0"/>
              <a:t>Norsko a Dánsko spojeno osobou královny </a:t>
            </a:r>
            <a:r>
              <a:rPr lang="cs-CZ" dirty="0" err="1"/>
              <a:t>Margrety</a:t>
            </a:r>
            <a:r>
              <a:rPr lang="cs-CZ" dirty="0"/>
              <a:t> – poslední dánská princezna</a:t>
            </a:r>
          </a:p>
          <a:p>
            <a:r>
              <a:rPr lang="cs-CZ" dirty="0" err="1"/>
              <a:t>Margretin</a:t>
            </a:r>
            <a:r>
              <a:rPr lang="cs-CZ" dirty="0"/>
              <a:t> syn Olav králem Norska i Dánska – „právoplatným“ králem Švédska – záhy (1387) umírá</a:t>
            </a:r>
          </a:p>
          <a:p>
            <a:r>
              <a:rPr lang="cs-CZ" dirty="0"/>
              <a:t>Regentka </a:t>
            </a:r>
            <a:r>
              <a:rPr lang="cs-CZ" dirty="0" err="1"/>
              <a:t>Margreta</a:t>
            </a:r>
            <a:r>
              <a:rPr lang="cs-CZ" dirty="0"/>
              <a:t> – správa Norska a Dánska, podpora švédské šlechty nespokojené s Albrechtem</a:t>
            </a:r>
          </a:p>
          <a:p>
            <a:r>
              <a:rPr lang="cs-CZ" dirty="0"/>
              <a:t>Válka proti Albrechtovi – spojené norské, dánské a části švédských sil, Albrecht množství žoldáků z Meklenburska – </a:t>
            </a:r>
            <a:r>
              <a:rPr lang="cs-CZ" dirty="0" err="1"/>
              <a:t>Margrete</a:t>
            </a:r>
            <a:r>
              <a:rPr lang="cs-CZ" dirty="0"/>
              <a:t> vyhrává, a zařizuje následnictví pro svého prasynovce Erika (Boguslaw) Pomořanského – proces získávání podpory trvá do 1396, v létě 1397 setkání v Kalmaru – vznik unie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63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C08D3E-07BE-4816-9524-5FFDC2FC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r>
              <a:rPr lang="cs-CZ"/>
              <a:t>Svartedauden</a:t>
            </a:r>
            <a:endParaRPr lang="cs-CZ" dirty="0"/>
          </a:p>
        </p:txBody>
      </p:sp>
      <p:cxnSp>
        <p:nvCxnSpPr>
          <p:cNvPr id="16" name="Straight Connector 1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9964E-B4C4-4844-991E-88C67289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>
            <a:normAutofit/>
          </a:bodyPr>
          <a:lstStyle/>
          <a:p>
            <a:r>
              <a:rPr lang="cs-CZ" dirty="0"/>
              <a:t>1349 dorazil mor do Norska – hanzovní loď v Bergenu</a:t>
            </a:r>
          </a:p>
          <a:p>
            <a:r>
              <a:rPr lang="cs-CZ" dirty="0"/>
              <a:t>1/3 obyvatel podlehla pandemii, která se vracela každých cca 10 let</a:t>
            </a:r>
          </a:p>
          <a:p>
            <a:r>
              <a:rPr lang="cs-CZ" dirty="0"/>
              <a:t>Zemědělství se dostalo na úroveň před morem až kolem roku 1600</a:t>
            </a:r>
          </a:p>
          <a:p>
            <a:r>
              <a:rPr lang="cs-CZ" dirty="0"/>
              <a:t>Norsko nicméně jednou z méně zasažených zemí v Evropě</a:t>
            </a:r>
          </a:p>
          <a:p>
            <a:endParaRPr lang="cs-CZ" dirty="0"/>
          </a:p>
        </p:txBody>
      </p:sp>
      <p:pic>
        <p:nvPicPr>
          <p:cNvPr id="5" name="Obrázek 4" descr="Obsah obrázku budova, dřevěné, fotka, vsedě&#10;&#10;Popis byl vytvořen automaticky">
            <a:extLst>
              <a:ext uri="{FF2B5EF4-FFF2-40B4-BE49-F238E27FC236}">
                <a16:creationId xmlns:a16="http://schemas.microsoft.com/office/drawing/2014/main" id="{76525D83-86B4-4DE2-914D-74A358619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r="6532" b="-1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4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A777A5-CBDE-404B-A91D-8B55B032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907128"/>
            <a:ext cx="6699564" cy="1378871"/>
          </a:xfrm>
        </p:spPr>
        <p:txBody>
          <a:bodyPr>
            <a:normAutofit/>
          </a:bodyPr>
          <a:lstStyle/>
          <a:p>
            <a:r>
              <a:rPr lang="cs-CZ" dirty="0"/>
              <a:t>Odchod Švédska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F0564-4A64-4B0C-86BA-016C95CE8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85999"/>
            <a:ext cx="6766748" cy="36490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900" dirty="0" err="1"/>
              <a:t>Margrete</a:t>
            </a:r>
            <a:r>
              <a:rPr lang="cs-CZ" sz="1900" dirty="0"/>
              <a:t> královnou unie až do své smrti 1412, pak nastupuje již dlouho plnoletý Erik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Erik se soustředí na boje ve Šlesviku a Holštýnsku – ztrácí podporu ve Švédsku – boje se Švédskem, po Erikově smrti volba nového krále – Švédsko chce svého kandidáta, přetahovaná s Dánskem – nakonec Christian I. Neustálé boje se Švédskem – nespokojenost švédské šlechty s rozhodnutími z Dánska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1520 – Stockholmská krvavá lázeň – Gustav </a:t>
            </a:r>
            <a:r>
              <a:rPr lang="cs-CZ" sz="1900" dirty="0" err="1"/>
              <a:t>Vasa</a:t>
            </a:r>
            <a:r>
              <a:rPr lang="cs-CZ" sz="1900" dirty="0"/>
              <a:t> králem Švédska od 1521 – konec unie?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9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9FA9BF6B-B656-4D41-A657-C7E57D676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r="8799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30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CAC50F-6259-4C65-9E57-DF0D6288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r>
              <a:rPr lang="cs-CZ" dirty="0"/>
              <a:t>Norsko dánskou provincií?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106F2-0E94-47F6-AAE2-88C3849B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/>
              <a:t>Christian III zvolen králem a v roce 1536 rozhoduje o změně statutu Norska</a:t>
            </a:r>
          </a:p>
          <a:p>
            <a:r>
              <a:rPr lang="cs-CZ" sz="1900" dirty="0" err="1"/>
              <a:t>Heretter</a:t>
            </a:r>
            <a:r>
              <a:rPr lang="cs-CZ" sz="1900" dirty="0"/>
              <a:t> [skal </a:t>
            </a:r>
            <a:r>
              <a:rPr lang="cs-CZ" sz="1900" dirty="0" err="1"/>
              <a:t>Norge</a:t>
            </a:r>
            <a:r>
              <a:rPr lang="cs-CZ" sz="1900" dirty="0"/>
              <a:t>] </a:t>
            </a:r>
            <a:r>
              <a:rPr lang="cs-CZ" sz="1900" dirty="0" err="1"/>
              <a:t>være</a:t>
            </a:r>
            <a:r>
              <a:rPr lang="cs-CZ" sz="1900" dirty="0"/>
              <a:t> </a:t>
            </a:r>
            <a:r>
              <a:rPr lang="cs-CZ" sz="1900" dirty="0" err="1"/>
              <a:t>og</a:t>
            </a:r>
            <a:r>
              <a:rPr lang="cs-CZ" sz="1900" dirty="0"/>
              <a:t> </a:t>
            </a:r>
            <a:r>
              <a:rPr lang="cs-CZ" sz="1900" dirty="0" err="1"/>
              <a:t>forbli</a:t>
            </a:r>
            <a:r>
              <a:rPr lang="cs-CZ" sz="1900" dirty="0"/>
              <a:t> </a:t>
            </a:r>
            <a:r>
              <a:rPr lang="cs-CZ" sz="1900" dirty="0" err="1"/>
              <a:t>under</a:t>
            </a:r>
            <a:r>
              <a:rPr lang="cs-CZ" sz="1900" dirty="0"/>
              <a:t> </a:t>
            </a:r>
            <a:r>
              <a:rPr lang="cs-CZ" sz="1900" dirty="0" err="1"/>
              <a:t>Danmarks</a:t>
            </a:r>
            <a:r>
              <a:rPr lang="cs-CZ" sz="1900" dirty="0"/>
              <a:t> </a:t>
            </a:r>
            <a:r>
              <a:rPr lang="cs-CZ" sz="1900" dirty="0" err="1"/>
              <a:t>krone</a:t>
            </a:r>
            <a:r>
              <a:rPr lang="cs-CZ" sz="1900" dirty="0"/>
              <a:t>, </a:t>
            </a:r>
            <a:r>
              <a:rPr lang="cs-CZ" sz="1900" dirty="0" err="1"/>
              <a:t>liksom</a:t>
            </a:r>
            <a:r>
              <a:rPr lang="cs-CZ" sz="1900" dirty="0"/>
              <a:t> en </a:t>
            </a:r>
            <a:r>
              <a:rPr lang="cs-CZ" sz="1900" dirty="0" err="1"/>
              <a:t>av</a:t>
            </a:r>
            <a:r>
              <a:rPr lang="cs-CZ" sz="1900" dirty="0"/>
              <a:t> de </a:t>
            </a:r>
            <a:r>
              <a:rPr lang="cs-CZ" sz="1900" dirty="0" err="1"/>
              <a:t>andre</a:t>
            </a:r>
            <a:r>
              <a:rPr lang="cs-CZ" sz="1900" dirty="0"/>
              <a:t> </a:t>
            </a:r>
            <a:r>
              <a:rPr lang="cs-CZ" sz="1900" dirty="0" err="1"/>
              <a:t>lands­del­ene</a:t>
            </a:r>
            <a:r>
              <a:rPr lang="cs-CZ" sz="1900" dirty="0"/>
              <a:t>, </a:t>
            </a:r>
            <a:r>
              <a:rPr lang="cs-CZ" sz="1900" dirty="0" err="1"/>
              <a:t>Jylland</a:t>
            </a:r>
            <a:r>
              <a:rPr lang="cs-CZ" sz="1900" dirty="0"/>
              <a:t>, Fyn, </a:t>
            </a:r>
            <a:r>
              <a:rPr lang="cs-CZ" sz="1900" dirty="0" err="1"/>
              <a:t>Sjælland</a:t>
            </a:r>
            <a:r>
              <a:rPr lang="cs-CZ" sz="1900" dirty="0"/>
              <a:t> </a:t>
            </a:r>
            <a:r>
              <a:rPr lang="cs-CZ" sz="1900" dirty="0" err="1"/>
              <a:t>eller</a:t>
            </a:r>
            <a:r>
              <a:rPr lang="cs-CZ" sz="1900" dirty="0"/>
              <a:t> </a:t>
            </a:r>
            <a:r>
              <a:rPr lang="cs-CZ" sz="1900" dirty="0" err="1"/>
              <a:t>Skåne</a:t>
            </a:r>
            <a:r>
              <a:rPr lang="cs-CZ" sz="1900" dirty="0"/>
              <a:t> </a:t>
            </a:r>
            <a:r>
              <a:rPr lang="cs-CZ" sz="1900" dirty="0" err="1"/>
              <a:t>er</a:t>
            </a:r>
            <a:r>
              <a:rPr lang="cs-CZ" sz="1900" dirty="0"/>
              <a:t>, </a:t>
            </a:r>
            <a:r>
              <a:rPr lang="cs-CZ" sz="1900" dirty="0" err="1"/>
              <a:t>og</a:t>
            </a:r>
            <a:r>
              <a:rPr lang="cs-CZ" sz="1900" dirty="0"/>
              <a:t> </a:t>
            </a:r>
            <a:r>
              <a:rPr lang="cs-CZ" sz="1900" dirty="0" err="1"/>
              <a:t>heretter</a:t>
            </a:r>
            <a:r>
              <a:rPr lang="cs-CZ" sz="1900" dirty="0"/>
              <a:t> </a:t>
            </a:r>
            <a:r>
              <a:rPr lang="cs-CZ" sz="1900" dirty="0" err="1"/>
              <a:t>ikke</a:t>
            </a:r>
            <a:r>
              <a:rPr lang="cs-CZ" sz="1900" dirty="0"/>
              <a:t> </a:t>
            </a:r>
            <a:r>
              <a:rPr lang="cs-CZ" sz="1900" dirty="0" err="1"/>
              <a:t>være</a:t>
            </a:r>
            <a:r>
              <a:rPr lang="cs-CZ" sz="1900" dirty="0"/>
              <a:t> </a:t>
            </a:r>
            <a:r>
              <a:rPr lang="cs-CZ" sz="1900" dirty="0" err="1"/>
              <a:t>eller</a:t>
            </a:r>
            <a:r>
              <a:rPr lang="cs-CZ" sz="1900" dirty="0"/>
              <a:t> </a:t>
            </a:r>
            <a:r>
              <a:rPr lang="cs-CZ" sz="1900" dirty="0" err="1"/>
              <a:t>kalles</a:t>
            </a:r>
            <a:r>
              <a:rPr lang="cs-CZ" sz="1900" dirty="0"/>
              <a:t> et </a:t>
            </a:r>
            <a:r>
              <a:rPr lang="cs-CZ" sz="1900" dirty="0" err="1"/>
              <a:t>eget</a:t>
            </a:r>
            <a:r>
              <a:rPr lang="cs-CZ" sz="1900" dirty="0"/>
              <a:t> </a:t>
            </a:r>
            <a:r>
              <a:rPr lang="cs-CZ" sz="1900" dirty="0" err="1"/>
              <a:t>kongerike</a:t>
            </a:r>
            <a:r>
              <a:rPr lang="cs-CZ" sz="1900" dirty="0"/>
              <a:t>, </a:t>
            </a:r>
            <a:r>
              <a:rPr lang="cs-CZ" sz="1900" dirty="0" err="1"/>
              <a:t>men</a:t>
            </a:r>
            <a:r>
              <a:rPr lang="cs-CZ" sz="1900" dirty="0"/>
              <a:t> en </a:t>
            </a:r>
            <a:r>
              <a:rPr lang="cs-CZ" sz="1900" dirty="0" err="1"/>
              <a:t>del</a:t>
            </a:r>
            <a:r>
              <a:rPr lang="cs-CZ" sz="1900" dirty="0"/>
              <a:t> </a:t>
            </a:r>
            <a:r>
              <a:rPr lang="cs-CZ" sz="1900" dirty="0" err="1"/>
              <a:t>av</a:t>
            </a:r>
            <a:r>
              <a:rPr lang="cs-CZ" sz="1900" dirty="0"/>
              <a:t> </a:t>
            </a:r>
            <a:r>
              <a:rPr lang="cs-CZ" sz="1900" dirty="0" err="1"/>
              <a:t>Danmarks</a:t>
            </a:r>
            <a:r>
              <a:rPr lang="cs-CZ" sz="1900" dirty="0"/>
              <a:t> </a:t>
            </a:r>
            <a:r>
              <a:rPr lang="cs-CZ" sz="1900" dirty="0" err="1"/>
              <a:t>rike</a:t>
            </a:r>
            <a:r>
              <a:rPr lang="cs-CZ" sz="1900" dirty="0"/>
              <a:t> </a:t>
            </a:r>
            <a:r>
              <a:rPr lang="cs-CZ" sz="1900" dirty="0" err="1"/>
              <a:t>og</a:t>
            </a:r>
            <a:r>
              <a:rPr lang="cs-CZ" sz="1900" dirty="0"/>
              <a:t> </a:t>
            </a:r>
            <a:r>
              <a:rPr lang="cs-CZ" sz="1900" dirty="0" err="1"/>
              <a:t>under</a:t>
            </a:r>
            <a:r>
              <a:rPr lang="cs-CZ" sz="1900" dirty="0"/>
              <a:t> </a:t>
            </a:r>
            <a:r>
              <a:rPr lang="cs-CZ" sz="1900" dirty="0" err="1"/>
              <a:t>Danmarks</a:t>
            </a:r>
            <a:r>
              <a:rPr lang="cs-CZ" sz="1900" dirty="0"/>
              <a:t> </a:t>
            </a:r>
            <a:r>
              <a:rPr lang="cs-CZ" sz="1900" dirty="0" err="1"/>
              <a:t>krone</a:t>
            </a:r>
            <a:r>
              <a:rPr lang="cs-CZ" sz="1900" dirty="0"/>
              <a:t> til </a:t>
            </a:r>
            <a:r>
              <a:rPr lang="cs-CZ" sz="1900" dirty="0" err="1"/>
              <a:t>evig</a:t>
            </a:r>
            <a:r>
              <a:rPr lang="cs-CZ" sz="1900" dirty="0"/>
              <a:t> </a:t>
            </a:r>
            <a:r>
              <a:rPr lang="cs-CZ" sz="1900" dirty="0" err="1"/>
              <a:t>tid</a:t>
            </a:r>
            <a:r>
              <a:rPr lang="cs-CZ" sz="1900" dirty="0"/>
              <a:t>.</a:t>
            </a:r>
          </a:p>
          <a:p>
            <a:r>
              <a:rPr lang="cs-CZ" sz="1900" dirty="0"/>
              <a:t>Změna pro Norsko – král i nadále králem Dánska i Norska, Norsko nezávislé soudnictví</a:t>
            </a:r>
          </a:p>
          <a:p>
            <a:r>
              <a:rPr lang="cs-CZ" sz="1900" dirty="0"/>
              <a:t>Provincie měly zastoupení v říšské radě – Norsko nemělo</a:t>
            </a:r>
          </a:p>
        </p:txBody>
      </p:sp>
      <p:pic>
        <p:nvPicPr>
          <p:cNvPr id="5" name="Obrázek 4" descr="Obsah obrázku muž, nošení, čepice, staré&#10;&#10;Popis byl vytvořen automaticky">
            <a:extLst>
              <a:ext uri="{FF2B5EF4-FFF2-40B4-BE49-F238E27FC236}">
                <a16:creationId xmlns:a16="http://schemas.microsoft.com/office/drawing/2014/main" id="{92E95B62-BCEE-4EEB-AB18-137187FC4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287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9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3CEF6C-3A3A-4DC6-9604-303861CD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7"/>
            <a:ext cx="6852004" cy="1362073"/>
          </a:xfrm>
        </p:spPr>
        <p:txBody>
          <a:bodyPr>
            <a:normAutofit/>
          </a:bodyPr>
          <a:lstStyle/>
          <a:p>
            <a:r>
              <a:rPr lang="cs-CZ" dirty="0"/>
              <a:t>Reformace v Norsku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1E95A2-E5F1-4C8A-92DC-CE369D193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109C5C-F624-4AE9-8F82-460A5E98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804626" cy="355310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900" dirty="0"/>
              <a:t>Christian III protestant – reformace v Dánsku, Norsko podřízeno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Katolická církev v Norsku přišla o veškerou moc, pozemky, finance – vše přebírá král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Knihy, obrazy, archivy spáleny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Lid přijímá změnu velmi pomalu – až 200 let trvala změna náboženství v Norsku, někteří kněží byli „tajně“ katolíky, jezuity</a:t>
            </a:r>
          </a:p>
          <a:p>
            <a:pPr>
              <a:lnSpc>
                <a:spcPct val="110000"/>
              </a:lnSpc>
            </a:pPr>
            <a:r>
              <a:rPr lang="cs-CZ" sz="1900" dirty="0"/>
              <a:t>Luteránská církev, první dánská bible 1550</a:t>
            </a:r>
          </a:p>
        </p:txBody>
      </p:sp>
      <p:pic>
        <p:nvPicPr>
          <p:cNvPr id="5" name="Obrázek 4" descr="Obsah obrázku exteriér, fotka, ulice, vsedě&#10;&#10;Popis byl vytvořen automaticky">
            <a:extLst>
              <a:ext uri="{FF2B5EF4-FFF2-40B4-BE49-F238E27FC236}">
                <a16:creationId xmlns:a16="http://schemas.microsoft.com/office/drawing/2014/main" id="{117BD123-F036-4F67-B4FD-9F848618F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145653"/>
            <a:ext cx="3276600" cy="456668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FCF674C-D208-4497-A189-02E8503DA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5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735CFA-244D-4814-B321-C93DE5EB2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r>
              <a:rPr lang="cs-CZ" dirty="0" err="1"/>
              <a:t>Dansketiden</a:t>
            </a:r>
            <a:r>
              <a:rPr lang="cs-CZ" dirty="0"/>
              <a:t> 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6EAA7-340F-445C-B0E2-61CA901B0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111" y="1633538"/>
            <a:ext cx="6516313" cy="44243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800" dirty="0"/>
              <a:t>Půda odebírána norským sedlákům, více moci pro dánské sedláky a úředníky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Zástupce krále v Norsku – kancléř – podřízen králi, volen z „norské“ šlechty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Množství válek proti Svaté říši římské – Šlesvik, Holštýn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Sedmiletá válka proti Švédsku – 1563, </a:t>
            </a:r>
            <a:r>
              <a:rPr lang="cs-CZ" sz="1800" dirty="0" err="1"/>
              <a:t>Kalmarská</a:t>
            </a:r>
            <a:r>
              <a:rPr lang="cs-CZ" sz="1800" dirty="0"/>
              <a:t> válka 1611 – snaha získat Švédsko zpět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Norsko pro svoji blízkost Švédku častým cílem výpadů – málo pochopení pro Dánskou válku</a:t>
            </a:r>
          </a:p>
          <a:p>
            <a:pPr>
              <a:lnSpc>
                <a:spcPct val="110000"/>
              </a:lnSpc>
            </a:pPr>
            <a:r>
              <a:rPr lang="cs-CZ" sz="1800" dirty="0"/>
              <a:t>Ztráta moci v třicetileté válce, Švédsko dominuje, v pozdějších válkách ztráta norských území na hranicích se Švédskem, Norsko silně vyčerpané</a:t>
            </a:r>
          </a:p>
          <a:p>
            <a:pPr>
              <a:lnSpc>
                <a:spcPct val="110000"/>
              </a:lnSpc>
            </a:pPr>
            <a:endParaRPr lang="cs-CZ" sz="1400" dirty="0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151B728B-52B0-4ED1-8512-291A80DBD1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r="6847"/>
          <a:stretch/>
        </p:blipFill>
        <p:spPr>
          <a:xfrm>
            <a:off x="7315200" y="715218"/>
            <a:ext cx="4076700" cy="54188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3700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1271C"/>
      </a:dk2>
      <a:lt2>
        <a:srgbClr val="F0F0F3"/>
      </a:lt2>
      <a:accent1>
        <a:srgbClr val="A8A442"/>
      </a:accent1>
      <a:accent2>
        <a:srgbClr val="B17B3B"/>
      </a:accent2>
      <a:accent3>
        <a:srgbClr val="C35B4D"/>
      </a:accent3>
      <a:accent4>
        <a:srgbClr val="B13B5D"/>
      </a:accent4>
      <a:accent5>
        <a:srgbClr val="C34DA1"/>
      </a:accent5>
      <a:accent6>
        <a:srgbClr val="A23BB1"/>
      </a:accent6>
      <a:hlink>
        <a:srgbClr val="C04487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905</Words>
  <Application>Microsoft Office PowerPoint</Application>
  <PresentationFormat>Širokoúhlá obrazovka</PresentationFormat>
  <Paragraphs>61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Univers Condensed</vt:lpstr>
      <vt:lpstr>ChronicleVTI</vt:lpstr>
      <vt:lpstr>Doba Dánská</vt:lpstr>
      <vt:lpstr>Opakování z minula</vt:lpstr>
      <vt:lpstr>Cesta ke kalmarské unii</vt:lpstr>
      <vt:lpstr>Kalmarská unie</vt:lpstr>
      <vt:lpstr>Svartedauden</vt:lpstr>
      <vt:lpstr>Odchod Švédska</vt:lpstr>
      <vt:lpstr>Norsko dánskou provincií?</vt:lpstr>
      <vt:lpstr>Reformace v Norsku</vt:lpstr>
      <vt:lpstr>Dansketiden I</vt:lpstr>
      <vt:lpstr>Dansketiden II</vt:lpstr>
      <vt:lpstr>Dansketiden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Doba Dánská</dc:title>
  <dc:creator>Pavel Přibáň</dc:creator>
  <cp:lastModifiedBy>Pavel Přibáň</cp:lastModifiedBy>
  <cp:revision>19</cp:revision>
  <dcterms:created xsi:type="dcterms:W3CDTF">2020-11-16T10:16:13Z</dcterms:created>
  <dcterms:modified xsi:type="dcterms:W3CDTF">2020-11-16T14:16:44Z</dcterms:modified>
</cp:coreProperties>
</file>