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87" r:id="rId4"/>
    <p:sldId id="318" r:id="rId5"/>
    <p:sldId id="290" r:id="rId6"/>
    <p:sldId id="291" r:id="rId7"/>
    <p:sldId id="333" r:id="rId8"/>
    <p:sldId id="292" r:id="rId9"/>
    <p:sldId id="271" r:id="rId10"/>
    <p:sldId id="266" r:id="rId11"/>
    <p:sldId id="306" r:id="rId12"/>
    <p:sldId id="274" r:id="rId13"/>
    <p:sldId id="276" r:id="rId14"/>
    <p:sldId id="294" r:id="rId15"/>
    <p:sldId id="315" r:id="rId16"/>
    <p:sldId id="269" r:id="rId17"/>
    <p:sldId id="293" r:id="rId18"/>
    <p:sldId id="272" r:id="rId19"/>
    <p:sldId id="279" r:id="rId20"/>
    <p:sldId id="280" r:id="rId21"/>
    <p:sldId id="284" r:id="rId22"/>
    <p:sldId id="286" r:id="rId23"/>
    <p:sldId id="327" r:id="rId24"/>
    <p:sldId id="328" r:id="rId25"/>
    <p:sldId id="329" r:id="rId26"/>
    <p:sldId id="322" r:id="rId27"/>
    <p:sldId id="264" r:id="rId28"/>
    <p:sldId id="321" r:id="rId29"/>
    <p:sldId id="330" r:id="rId30"/>
    <p:sldId id="331" r:id="rId31"/>
    <p:sldId id="332" r:id="rId32"/>
    <p:sldId id="265" r:id="rId33"/>
    <p:sldId id="267" r:id="rId34"/>
    <p:sldId id="258" r:id="rId35"/>
    <p:sldId id="323" r:id="rId36"/>
    <p:sldId id="270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2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44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3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6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2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21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8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5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0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1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4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27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E8B5-1AD2-48B0-81A8-3B58B1B47838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ighteous_Among_the_Nations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Autofit/>
          </a:bodyPr>
          <a:lstStyle/>
          <a:p>
            <a:br>
              <a:rPr lang="cs-CZ" sz="3600" dirty="0"/>
            </a:br>
            <a:r>
              <a:rPr lang="cs-CZ" sz="3600" dirty="0"/>
              <a:t>Jméno </a:t>
            </a:r>
            <a:r>
              <a:rPr lang="cs-CZ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Nansen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a naši uprchlíci v Norsku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800" i="1" dirty="0">
                <a:solidFill>
                  <a:schemeClr val="tx1"/>
                </a:solidFill>
              </a:rPr>
              <a:t>Miluše Juříčková</a:t>
            </a:r>
          </a:p>
          <a:p>
            <a:r>
              <a:rPr lang="cs-CZ" sz="2400" i="1" dirty="0">
                <a:solidFill>
                  <a:schemeClr val="tx1"/>
                </a:solidFill>
              </a:rPr>
              <a:t>Ústav germanistiky, nordistiky a </a:t>
            </a:r>
            <a:r>
              <a:rPr lang="cs-CZ" sz="2400" i="1" dirty="0" err="1">
                <a:solidFill>
                  <a:schemeClr val="tx1"/>
                </a:solidFill>
              </a:rPr>
              <a:t>nederlandistiky</a:t>
            </a:r>
            <a:endParaRPr lang="cs-CZ" sz="2400" i="1" dirty="0">
              <a:solidFill>
                <a:schemeClr val="tx1"/>
              </a:solidFill>
            </a:endParaRPr>
          </a:p>
          <a:p>
            <a:r>
              <a:rPr lang="cs-CZ" sz="2400" i="1" dirty="0">
                <a:solidFill>
                  <a:schemeClr val="tx1"/>
                </a:solidFill>
              </a:rPr>
              <a:t>Filozofická fakulta MU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CFC9E6-4EFA-FB78-A70C-1012A572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76171"/>
            <a:ext cx="76962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Leo </a:t>
            </a:r>
            <a:r>
              <a:rPr lang="cs-CZ" sz="3200" dirty="0" err="1"/>
              <a:t>Eitinger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1912 - 1996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4" b="234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2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Leo </a:t>
            </a:r>
            <a:r>
              <a:rPr lang="cs-CZ" dirty="0" err="1"/>
              <a:t>Eitinger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1912-1996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Nar. v Lomnici u Tišnova</a:t>
            </a:r>
          </a:p>
          <a:p>
            <a:r>
              <a:rPr lang="cs-CZ" dirty="0"/>
              <a:t>Vystudoval Masarykovu univerzitu 1937</a:t>
            </a:r>
          </a:p>
          <a:p>
            <a:r>
              <a:rPr lang="cs-CZ" dirty="0"/>
              <a:t>Uprchl do Norska před nacismem 1939</a:t>
            </a:r>
          </a:p>
          <a:p>
            <a:r>
              <a:rPr lang="cs-CZ" dirty="0"/>
              <a:t>Osvětim, Buchenwald</a:t>
            </a:r>
          </a:p>
          <a:p>
            <a:r>
              <a:rPr lang="cs-CZ" dirty="0"/>
              <a:t>Po válce pracoval jako psychoterapeut</a:t>
            </a:r>
          </a:p>
          <a:p>
            <a:r>
              <a:rPr lang="cs-CZ" dirty="0"/>
              <a:t>Nejznámější norský psychiatr</a:t>
            </a:r>
          </a:p>
          <a:p>
            <a:r>
              <a:rPr lang="cs-CZ" dirty="0"/>
              <a:t>Studoval pozdní následky věznění u bývalých vězňů, posttraumatická stresová porucha</a:t>
            </a:r>
          </a:p>
        </p:txBody>
      </p:sp>
    </p:spTree>
    <p:extLst>
      <p:ext uri="{BB962C8B-B14F-4D97-AF65-F5344CB8AC3E}">
        <p14:creationId xmlns:p14="http://schemas.microsoft.com/office/powerpoint/2010/main" val="277135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Ota/Otto </a:t>
            </a:r>
            <a:r>
              <a:rPr lang="cs-CZ" sz="2800" dirty="0" err="1"/>
              <a:t>Eisler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1893 </a:t>
            </a:r>
            <a:r>
              <a:rPr lang="cs-CZ" sz="2400" dirty="0"/>
              <a:t>Bystřice n. Pernštejnem </a:t>
            </a:r>
            <a:r>
              <a:rPr lang="nb-NO" sz="2400" dirty="0"/>
              <a:t>– 1968</a:t>
            </a:r>
            <a:r>
              <a:rPr lang="cs-CZ" sz="2400" dirty="0"/>
              <a:t> Brno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3" b="222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9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2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Sølsnes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Malá obec 10 km jižně od města </a:t>
            </a:r>
            <a:r>
              <a:rPr lang="cs-CZ" dirty="0" err="1"/>
              <a:t>Molde</a:t>
            </a:r>
            <a:r>
              <a:rPr lang="cs-CZ" dirty="0"/>
              <a:t> na západním pobřeží Norska</a:t>
            </a:r>
          </a:p>
          <a:p>
            <a:r>
              <a:rPr lang="cs-CZ" dirty="0"/>
              <a:t>Text na desce z roku 1946:</a:t>
            </a:r>
          </a:p>
          <a:p>
            <a:r>
              <a:rPr lang="cs-CZ" dirty="0"/>
              <a:t>„Židovští uprchlíci z Československa, vyhnaní ze svých domovů našli útočiště v naší obci. Také v Norsku byli pronásledováni nacisty. Byli odvlečeni a zavražděni v koncentračním táboře v Osvětimi. Ať nám tento kámen navždy připomíná, že všichni lidé jsou bratři.“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72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-az.allevents.in/banners/4331ffcbe8c011fea287186ce4d28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19343" cy="37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NORA LUSTIGOVÁ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1899 Opava – 1943 Osvětim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8" b="202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9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3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3156F-FB2D-441E-A79D-39E7756D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90" y="385762"/>
            <a:ext cx="571381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1E2E1A4-3082-4C91-953A-6C876ADB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" y="3284984"/>
            <a:ext cx="5090806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3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tatek M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barna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280035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Sir Nic</a:t>
            </a:r>
            <a:r>
              <a:rPr lang="nb-NO" dirty="0"/>
              <a:t>h</a:t>
            </a:r>
            <a:r>
              <a:rPr lang="cs-CZ" dirty="0" err="1"/>
              <a:t>olas</a:t>
            </a:r>
            <a:r>
              <a:rPr lang="cs-CZ" dirty="0"/>
              <a:t> </a:t>
            </a:r>
            <a:r>
              <a:rPr lang="cs-CZ" dirty="0" err="1"/>
              <a:t>Winton</a:t>
            </a:r>
            <a:endParaRPr lang="cs-CZ" dirty="0"/>
          </a:p>
          <a:p>
            <a:r>
              <a:rPr lang="cs-CZ" dirty="0"/>
              <a:t>7 vlaků do VB</a:t>
            </a:r>
          </a:p>
          <a:p>
            <a:r>
              <a:rPr lang="cs-CZ" dirty="0"/>
              <a:t>leden - srpen 1939</a:t>
            </a:r>
          </a:p>
          <a:p>
            <a:r>
              <a:rPr lang="cs-CZ" sz="3200" dirty="0">
                <a:solidFill>
                  <a:srgbClr val="FF0000"/>
                </a:solidFill>
              </a:rPr>
              <a:t>669 židovských dětí</a:t>
            </a:r>
          </a:p>
          <a:p>
            <a:r>
              <a:rPr lang="cs-CZ" dirty="0"/>
              <a:t>50 GBP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1963"/>
            <a:ext cx="5967536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ohled k fjor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8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9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48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4AA53-E182-1869-53B1-9747AB5D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Norští pomocníci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5BFFD-F18E-A8DB-54B4-B66CAE2C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Dobrovolníci ze všech sociálních vrstev, napříč generacemi</a:t>
            </a:r>
          </a:p>
          <a:p>
            <a:r>
              <a:rPr lang="cs-CZ" dirty="0"/>
              <a:t>Byli vystaveni represi kolaborantského režimu, dávali značné částky peněz, riskovali věznění, život</a:t>
            </a:r>
          </a:p>
          <a:p>
            <a:r>
              <a:rPr lang="cs-CZ" dirty="0"/>
              <a:t>Většina z nich musela uprchnout do emigrace, v naprosté většině do Švédska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036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A6647-2FAD-C5A5-6206-82EC0255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4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5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C3DF5-845D-6C94-AFDA-B5C75422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Righteous</a:t>
            </a: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Among</a:t>
            </a: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the</a:t>
            </a: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Nations</a:t>
            </a:r>
            <a:b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</a:b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  <a:t>Spravedlivý mezi národy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C39DB-B9FA-9E32-624B-67A06DCF6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Česká republika: 119 Přemysl </a:t>
            </a:r>
            <a:r>
              <a:rPr lang="cs-CZ" dirty="0" err="1">
                <a:solidFill>
                  <a:srgbClr val="FF0000"/>
                </a:solidFill>
              </a:rPr>
              <a:t>Pitter</a:t>
            </a:r>
            <a:r>
              <a:rPr lang="cs-CZ" dirty="0">
                <a:solidFill>
                  <a:srgbClr val="FF0000"/>
                </a:solidFill>
              </a:rPr>
              <a:t>, Antonín Kalina… Norsko: 67</a:t>
            </a:r>
          </a:p>
        </p:txBody>
      </p:sp>
    </p:spTree>
    <p:extLst>
      <p:ext uri="{BB962C8B-B14F-4D97-AF65-F5344CB8AC3E}">
        <p14:creationId xmlns:p14="http://schemas.microsoft.com/office/powerpoint/2010/main" val="237095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21"/>
            <a:ext cx="5256000" cy="66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89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105925"/>
            <a:ext cx="4428000" cy="66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AAF472B-93F1-3668-2823-A7540ED3ADA7}"/>
              </a:ext>
            </a:extLst>
          </p:cNvPr>
          <p:cNvSpPr txBox="1"/>
          <p:nvPr/>
        </p:nvSpPr>
        <p:spPr>
          <a:xfrm>
            <a:off x="251520" y="3212976"/>
            <a:ext cx="6518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Sigrid </a:t>
            </a:r>
            <a:r>
              <a:rPr lang="cs-CZ" sz="4000" dirty="0" err="1"/>
              <a:t>Heliesen</a:t>
            </a:r>
            <a:r>
              <a:rPr lang="cs-CZ" sz="4000" dirty="0"/>
              <a:t> Lund</a:t>
            </a:r>
            <a:br>
              <a:rPr lang="cs-CZ" sz="4000" dirty="0"/>
            </a:br>
            <a:r>
              <a:rPr lang="cs-CZ" sz="4000" dirty="0"/>
              <a:t>(1892 – 1987)</a:t>
            </a:r>
          </a:p>
        </p:txBody>
      </p:sp>
    </p:spTree>
    <p:extLst>
      <p:ext uri="{BB962C8B-B14F-4D97-AF65-F5344CB8AC3E}">
        <p14:creationId xmlns:p14="http://schemas.microsoft.com/office/powerpoint/2010/main" val="193367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012000" cy="56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6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98D37-F2A1-9B19-255D-CFE5A016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202122"/>
                </a:solidFill>
                <a:latin typeface="Arial" panose="020B0604020202020204" pitchFamily="34" charset="0"/>
              </a:rPr>
              <a:t>Nina </a:t>
            </a:r>
            <a:r>
              <a:rPr lang="cs-CZ" sz="3600" dirty="0" err="1">
                <a:solidFill>
                  <a:srgbClr val="202122"/>
                </a:solidFill>
                <a:latin typeface="Arial" panose="020B0604020202020204" pitchFamily="34" charset="0"/>
              </a:rPr>
              <a:t>Hasvold</a:t>
            </a:r>
            <a:r>
              <a:rPr lang="cs-CZ" sz="36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cs-CZ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Hackel</a:t>
            </a: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 </a:t>
            </a:r>
            <a:r>
              <a:rPr lang="cs-CZ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Nick </a:t>
            </a:r>
            <a:r>
              <a:rPr lang="cs-CZ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Waal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7841EF-E62C-1EDF-1025-85B86BA1F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2881"/>
            <a:ext cx="3810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Fridtjof</a:t>
            </a:r>
            <a:r>
              <a:rPr lang="cs-CZ" sz="2800" dirty="0"/>
              <a:t> NANSEN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1861 – 1930, </a:t>
            </a:r>
            <a:r>
              <a:rPr lang="cs-CZ" sz="2000" dirty="0">
                <a:solidFill>
                  <a:srgbClr val="FF0000"/>
                </a:solidFill>
              </a:rPr>
              <a:t>Nobelova cena za mír 1922</a:t>
            </a:r>
          </a:p>
        </p:txBody>
      </p:sp>
      <p:pic>
        <p:nvPicPr>
          <p:cNvPr id="5" name="Picture 2" descr="http://www.norskfolkemuseum.no/PageFiles/5593/Nansen%20av%20Wils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6" b="23996"/>
          <a:stretch>
            <a:fillRect/>
          </a:stretch>
        </p:blipFill>
        <p:spPr bwMode="auto">
          <a:xfrm>
            <a:off x="1792288" y="612775"/>
            <a:ext cx="5508000" cy="41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6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F6B67-E0F5-45D0-D253-7B1945BC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Židé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BBCE2-79DB-A082-116C-3E0856F0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Dánsko-norská říše 1380 – 1814 (Dánsko vsadilo na Napoleona)</a:t>
            </a:r>
          </a:p>
          <a:p>
            <a:r>
              <a:rPr lang="cs-CZ" dirty="0"/>
              <a:t>Ústava 1814</a:t>
            </a:r>
          </a:p>
          <a:p>
            <a:r>
              <a:rPr lang="cs-CZ" dirty="0"/>
              <a:t>Henrik </a:t>
            </a:r>
            <a:r>
              <a:rPr lang="cs-CZ" dirty="0" err="1"/>
              <a:t>Wergeland</a:t>
            </a:r>
            <a:r>
              <a:rPr lang="cs-CZ" dirty="0"/>
              <a:t> (1883 – 1846)</a:t>
            </a:r>
          </a:p>
          <a:p>
            <a:r>
              <a:rPr lang="nb-NO" dirty="0"/>
              <a:t>1851 </a:t>
            </a:r>
            <a:r>
              <a:rPr lang="cs-CZ" dirty="0"/>
              <a:t>židovský paragraf zrušen</a:t>
            </a:r>
          </a:p>
          <a:p>
            <a:r>
              <a:rPr lang="cs-CZ" dirty="0"/>
              <a:t>V roce 1939 pobývalo v Norsku  kolem 2000 osob, z toho polovina uprchlíci z Evropy</a:t>
            </a:r>
          </a:p>
          <a:p>
            <a:r>
              <a:rPr lang="cs-CZ" dirty="0"/>
              <a:t>1942/43 deportováno 752 osob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02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angeskipet «Donaus» siste reis">
            <a:extLst>
              <a:ext uri="{FF2B5EF4-FFF2-40B4-BE49-F238E27FC236}">
                <a16:creationId xmlns:a16="http://schemas.microsoft.com/office/drawing/2014/main" id="{C6B705F8-FA7C-1D1C-E882-25D53543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0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EC4D174-88EF-42FA-B766-92CB10DEE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" y="980080"/>
            <a:ext cx="6480000" cy="48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4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6A4DA0-D586-40DA-A341-AF6F95D3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2" y="1165238"/>
            <a:ext cx="2093119" cy="320754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3B6E9EE-720B-48F7-84DA-876169A24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77A7083-0051-441C-8817-F6AFFEE2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F786BA-0EE7-43C4-A297-D19C00DE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756" y="1165238"/>
            <a:ext cx="1975320" cy="3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16007E-23B9-49A4-8E15-F425C510A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50" y="1151606"/>
            <a:ext cx="2212501" cy="3375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E8897D-DD5D-49BD-B506-14A4537A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4" y="1151608"/>
            <a:ext cx="2133000" cy="33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ida - Nina F. Grünfeld">
            <a:extLst>
              <a:ext uri="{FF2B5EF4-FFF2-40B4-BE49-F238E27FC236}">
                <a16:creationId xmlns:a16="http://schemas.microsoft.com/office/drawing/2014/main" id="{5D3C41D2-5F83-3874-13F9-EA2FE09A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6601"/>
            <a:ext cx="3415284" cy="52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ida - Nina F. Grünfeld | Databáze knih">
            <a:extLst>
              <a:ext uri="{FF2B5EF4-FFF2-40B4-BE49-F238E27FC236}">
                <a16:creationId xmlns:a16="http://schemas.microsoft.com/office/drawing/2014/main" id="{27E05213-86E6-0BEC-254F-46797308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601"/>
            <a:ext cx="3492000" cy="48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D7D03AD-8BB9-4DB8-80FA-91ACED242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8" y="2708920"/>
            <a:ext cx="4428000" cy="295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00778D-4808-4467-841D-20617164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6" y="674920"/>
            <a:ext cx="5265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Fridtjof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(1851- 1930) Nobelova cena za mír 1922 (Vysoký komisař pro uprchlíky Společnosti národů)</a:t>
            </a:r>
          </a:p>
          <a:p>
            <a:endParaRPr lang="cs-CZ" dirty="0"/>
          </a:p>
          <a:p>
            <a:r>
              <a:rPr lang="cs-CZ" dirty="0" err="1">
                <a:solidFill>
                  <a:srgbClr val="7030A0"/>
                </a:solidFill>
              </a:rPr>
              <a:t>Nansenův</a:t>
            </a:r>
            <a:r>
              <a:rPr lang="cs-CZ" dirty="0">
                <a:solidFill>
                  <a:srgbClr val="7030A0"/>
                </a:solidFill>
              </a:rPr>
              <a:t> pas </a:t>
            </a:r>
            <a:r>
              <a:rPr lang="cs-CZ" dirty="0"/>
              <a:t>1933 – 1951 (s ochranou proti vydání do země původu) – 450 tisíc</a:t>
            </a:r>
          </a:p>
          <a:p>
            <a:endParaRPr lang="cs-CZ" dirty="0"/>
          </a:p>
          <a:p>
            <a:r>
              <a:rPr lang="cs-CZ" dirty="0" err="1">
                <a:highlight>
                  <a:srgbClr val="FFFF00"/>
                </a:highlight>
              </a:rPr>
              <a:t>Nansenův</a:t>
            </a:r>
            <a:r>
              <a:rPr lang="cs-CZ" dirty="0">
                <a:highlight>
                  <a:srgbClr val="FFFF00"/>
                </a:highlight>
              </a:rPr>
              <a:t> mezinárodní úřad pro uprchlíky </a:t>
            </a:r>
            <a:r>
              <a:rPr lang="cs-CZ" dirty="0"/>
              <a:t>(Office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les </a:t>
            </a:r>
            <a:r>
              <a:rPr lang="cs-CZ" dirty="0" err="1"/>
              <a:t>réfugiés</a:t>
            </a:r>
            <a:r>
              <a:rPr lang="cs-CZ" dirty="0"/>
              <a:t>) Ženeva, od roku 1930 – 1937, Nobelova cena 1938</a:t>
            </a:r>
          </a:p>
        </p:txBody>
      </p:sp>
    </p:spTree>
    <p:extLst>
      <p:ext uri="{BB962C8B-B14F-4D97-AF65-F5344CB8AC3E}">
        <p14:creationId xmlns:p14="http://schemas.microsoft.com/office/powerpoint/2010/main" val="137665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err="1"/>
              <a:t>Nansen</a:t>
            </a:r>
            <a:r>
              <a:rPr lang="cs-CZ" i="1" dirty="0"/>
              <a:t> International Office </a:t>
            </a:r>
            <a:br>
              <a:rPr lang="cs-CZ" i="1" dirty="0"/>
            </a:b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Refugees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 1921 v Ženevě samotným </a:t>
            </a:r>
            <a:r>
              <a:rPr lang="cs-CZ" dirty="0" err="1"/>
              <a:t>Nansenem</a:t>
            </a:r>
            <a:r>
              <a:rPr lang="cs-CZ" dirty="0"/>
              <a:t>, 1931 součástí Společnosti národů, z finančních důvodů musela kancelář ukončit činnost 31.12. 1938</a:t>
            </a:r>
          </a:p>
          <a:p>
            <a:r>
              <a:rPr lang="cs-CZ" dirty="0"/>
              <a:t>Nobelova cena za mír za rok 1938</a:t>
            </a:r>
          </a:p>
          <a:p>
            <a:r>
              <a:rPr lang="cs-CZ" dirty="0"/>
              <a:t>Arménie, Rusové, Syřané, Libanon</a:t>
            </a:r>
          </a:p>
          <a:p>
            <a:r>
              <a:rPr lang="cs-CZ" dirty="0"/>
              <a:t>Německo, Francie, Rakousko</a:t>
            </a:r>
          </a:p>
        </p:txBody>
      </p:sp>
    </p:spTree>
    <p:extLst>
      <p:ext uri="{BB962C8B-B14F-4D97-AF65-F5344CB8AC3E}">
        <p14:creationId xmlns:p14="http://schemas.microsoft.com/office/powerpoint/2010/main" val="36226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err="1"/>
              <a:t>Odd</a:t>
            </a:r>
            <a:r>
              <a:rPr lang="cs-CZ" sz="2800" b="1" dirty="0"/>
              <a:t> </a:t>
            </a:r>
            <a:r>
              <a:rPr lang="cs-CZ" sz="2800" b="1" dirty="0" err="1"/>
              <a:t>Nansen</a:t>
            </a:r>
            <a:br>
              <a:rPr lang="cs-CZ" sz="2800" dirty="0"/>
            </a:br>
            <a:r>
              <a:rPr lang="cs-CZ" sz="2800" dirty="0"/>
              <a:t>(1901 – 1973)</a:t>
            </a:r>
            <a:br>
              <a:rPr lang="cs-CZ" sz="2800" dirty="0"/>
            </a:br>
            <a:r>
              <a:rPr lang="cs-CZ" sz="2800" dirty="0"/>
              <a:t>1942 – 1945 internován v Sachsenhausenu</a:t>
            </a:r>
            <a:br>
              <a:rPr lang="cs-CZ" sz="2800" dirty="0"/>
            </a:br>
            <a:r>
              <a:rPr lang="cs-CZ" sz="2800" dirty="0"/>
              <a:t>Svědkem obsazení Prahy 15.3.39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23" y="2229848"/>
            <a:ext cx="2380953" cy="3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98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Norská pomoc uprchlíkům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4481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Nansenhjelpen</a:t>
            </a:r>
            <a:endParaRPr lang="cs-CZ" dirty="0"/>
          </a:p>
          <a:p>
            <a:r>
              <a:rPr lang="cs-CZ" dirty="0" err="1"/>
              <a:t>Nansenova</a:t>
            </a:r>
            <a:r>
              <a:rPr lang="cs-CZ" dirty="0"/>
              <a:t> nadace na pomoc uprchlíků před fašismem: aktivní 193</a:t>
            </a:r>
            <a:r>
              <a:rPr lang="de-DE" dirty="0"/>
              <a:t>7</a:t>
            </a:r>
            <a:r>
              <a:rPr lang="cs-CZ" dirty="0"/>
              <a:t>-1942</a:t>
            </a:r>
          </a:p>
          <a:p>
            <a:r>
              <a:rPr lang="cs-CZ" dirty="0"/>
              <a:t>Založil 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(architekt), syn </a:t>
            </a:r>
            <a:r>
              <a:rPr lang="cs-CZ" dirty="0" err="1"/>
              <a:t>Fridtjofa</a:t>
            </a:r>
            <a:r>
              <a:rPr lang="cs-CZ" dirty="0"/>
              <a:t> </a:t>
            </a:r>
            <a:r>
              <a:rPr lang="cs-CZ" dirty="0" err="1"/>
              <a:t>Nansena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80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NANSENHJELPEN</a:t>
            </a:r>
            <a:br>
              <a:rPr lang="cs-CZ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cs-CZ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Nansen</a:t>
            </a:r>
            <a:r>
              <a:rPr lang="cs-CZ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Relief</a:t>
            </a:r>
            <a:endParaRPr lang="cs-CZ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Nadace, sdružení, podpora státu jen do určité míry</a:t>
            </a:r>
          </a:p>
          <a:p>
            <a:r>
              <a:rPr lang="cs-CZ" dirty="0"/>
              <a:t>Založil 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roku 1937 speciálně na pomoc uprchlíkům před nacismem</a:t>
            </a:r>
          </a:p>
          <a:p>
            <a:r>
              <a:rPr lang="cs-CZ" dirty="0"/>
              <a:t>Činnost nadace byla oficiálně přerušena 1942 po nástupu Quislinga, po válce se stala součástí širší národní humanitární organizace.</a:t>
            </a:r>
          </a:p>
          <a:p>
            <a:r>
              <a:rPr lang="cs-CZ" dirty="0" err="1"/>
              <a:t>Nansenova</a:t>
            </a:r>
            <a:r>
              <a:rPr lang="cs-CZ" dirty="0"/>
              <a:t> pomoc pomohla stovkám uprchlíků z Německa, Rakouska i Československa (200): dětem i dospělým</a:t>
            </a:r>
          </a:p>
        </p:txBody>
      </p:sp>
    </p:spTree>
    <p:extLst>
      <p:ext uri="{BB962C8B-B14F-4D97-AF65-F5344CB8AC3E}">
        <p14:creationId xmlns:p14="http://schemas.microsoft.com/office/powerpoint/2010/main" val="190866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Skupina československých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Leo </a:t>
            </a:r>
            <a:r>
              <a:rPr lang="cs-CZ" dirty="0" err="1"/>
              <a:t>Eitinger</a:t>
            </a:r>
            <a:endParaRPr lang="cs-CZ" dirty="0"/>
          </a:p>
          <a:p>
            <a:r>
              <a:rPr lang="cs-CZ" dirty="0"/>
              <a:t>Architekt Otto </a:t>
            </a:r>
            <a:r>
              <a:rPr lang="cs-CZ" dirty="0" err="1"/>
              <a:t>Eisler</a:t>
            </a:r>
            <a:r>
              <a:rPr lang="cs-CZ" dirty="0"/>
              <a:t>, jeho bratr s manželkou</a:t>
            </a:r>
          </a:p>
          <a:p>
            <a:r>
              <a:rPr lang="cs-CZ" dirty="0"/>
              <a:t>Robert </a:t>
            </a:r>
            <a:r>
              <a:rPr lang="cs-CZ" dirty="0" err="1"/>
              <a:t>Weinstein</a:t>
            </a:r>
            <a:r>
              <a:rPr lang="cs-CZ" dirty="0"/>
              <a:t>, podnikatel z Opavy</a:t>
            </a:r>
          </a:p>
          <a:p>
            <a:r>
              <a:rPr lang="cs-CZ" dirty="0"/>
              <a:t>Nora Lustigová se syny Hansem a Fritzem</a:t>
            </a:r>
            <a:endParaRPr lang="de-DE" dirty="0"/>
          </a:p>
          <a:p>
            <a:r>
              <a:rPr lang="de-DE" dirty="0"/>
              <a:t>Pavel </a:t>
            </a:r>
            <a:r>
              <a:rPr lang="de-DE" dirty="0" err="1"/>
              <a:t>Fraenkl</a:t>
            </a:r>
            <a:r>
              <a:rPr lang="de-DE" dirty="0"/>
              <a:t>, </a:t>
            </a:r>
            <a:r>
              <a:rPr lang="de-DE" dirty="0" err="1"/>
              <a:t>liter</a:t>
            </a:r>
            <a:r>
              <a:rPr lang="cs-CZ" dirty="0"/>
              <a:t>á</a:t>
            </a:r>
            <a:r>
              <a:rPr lang="de-DE" dirty="0" err="1"/>
              <a:t>rn</a:t>
            </a:r>
            <a:r>
              <a:rPr lang="cs-CZ" dirty="0"/>
              <a:t>í</a:t>
            </a:r>
            <a:r>
              <a:rPr lang="de-DE" dirty="0"/>
              <a:t> </a:t>
            </a:r>
            <a:r>
              <a:rPr lang="de-DE" dirty="0" err="1"/>
              <a:t>historik</a:t>
            </a:r>
            <a:r>
              <a:rPr lang="de-DE" dirty="0"/>
              <a:t> a </a:t>
            </a:r>
            <a:r>
              <a:rPr lang="de-DE" dirty="0" err="1"/>
              <a:t>teoretik</a:t>
            </a:r>
            <a:endParaRPr lang="cs-CZ" dirty="0"/>
          </a:p>
          <a:p>
            <a:endParaRPr lang="cs-CZ" dirty="0"/>
          </a:p>
          <a:p>
            <a:r>
              <a:rPr lang="cs-CZ" dirty="0"/>
              <a:t>Opustili Prahu v listopadu 1939</a:t>
            </a:r>
          </a:p>
          <a:p>
            <a:r>
              <a:rPr lang="cs-CZ" dirty="0"/>
              <a:t>Spolu se skupinou dětí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250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566</Words>
  <Application>Microsoft Office PowerPoint</Application>
  <PresentationFormat>Předvádění na obrazovce (4:3)</PresentationFormat>
  <Paragraphs>76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Aharoni</vt:lpstr>
      <vt:lpstr>Arial</vt:lpstr>
      <vt:lpstr>Calibri</vt:lpstr>
      <vt:lpstr>Motiv systému Office</vt:lpstr>
      <vt:lpstr> Jméno Nansen  a naši uprchlíci v Norsku</vt:lpstr>
      <vt:lpstr>on-barna</vt:lpstr>
      <vt:lpstr>Fridtjof NANSEN</vt:lpstr>
      <vt:lpstr>Nansen</vt:lpstr>
      <vt:lpstr>Nansen International Office  for Refugees</vt:lpstr>
      <vt:lpstr>Odd Nansen (1901 – 1973) 1942 – 1945 internován v Sachsenhausenu Svědkem obsazení Prahy 15.3.39</vt:lpstr>
      <vt:lpstr>Norská pomoc uprchlíkům</vt:lpstr>
      <vt:lpstr>NANSENHJELPEN Nansen Relief</vt:lpstr>
      <vt:lpstr>Skupina československých uprchlíků</vt:lpstr>
      <vt:lpstr>Leo Eitinger</vt:lpstr>
      <vt:lpstr>Leo Eitinger  1912-1996</vt:lpstr>
      <vt:lpstr>Ota/Otto Eisler</vt:lpstr>
      <vt:lpstr>Prezentace aplikace PowerPoint</vt:lpstr>
      <vt:lpstr>Sølsnes</vt:lpstr>
      <vt:lpstr>Prezentace aplikace PowerPoint</vt:lpstr>
      <vt:lpstr>NORA LUSTIGOVÁ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Norští pomocníci</vt:lpstr>
      <vt:lpstr>Prezentace aplikace PowerPoint</vt:lpstr>
      <vt:lpstr>Righteous Among the Nations Spravedlivý mezi národy</vt:lpstr>
      <vt:lpstr>Prezentace aplikace PowerPoint</vt:lpstr>
      <vt:lpstr>Prezentace aplikace PowerPoint</vt:lpstr>
      <vt:lpstr>Prezentace aplikace PowerPoint</vt:lpstr>
      <vt:lpstr>Nina Hasvold (Hackel) + Nick Waal</vt:lpstr>
      <vt:lpstr>Židé v Norsku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 NOVA</dc:title>
  <dc:creator>user</dc:creator>
  <cp:lastModifiedBy>Miluše Juříčková</cp:lastModifiedBy>
  <cp:revision>43</cp:revision>
  <dcterms:created xsi:type="dcterms:W3CDTF">2016-01-07T07:38:59Z</dcterms:created>
  <dcterms:modified xsi:type="dcterms:W3CDTF">2024-10-23T06:43:03Z</dcterms:modified>
</cp:coreProperties>
</file>