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1" r:id="rId4"/>
    <p:sldId id="263" r:id="rId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3" autoAdjust="0"/>
  </p:normalViewPr>
  <p:slideViewPr>
    <p:cSldViewPr snapToGrid="0">
      <p:cViewPr varScale="1">
        <p:scale>
          <a:sx n="92" d="100"/>
          <a:sy n="92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11F6E82-E4FE-4DF5-90BE-341CFE4019A3}" type="datetime1">
              <a:rPr lang="cs-CZ" smtClean="0"/>
              <a:t>11.12.2024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F60672-C8C4-4DCF-B877-02C0D340BCEB}" type="datetime1">
              <a:rPr lang="cs-CZ" smtClean="0"/>
              <a:t>11.12.2024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6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6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109D1-8332-7EDD-FC89-B8B4C6840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0022CDF-1FA0-501B-2F7D-EEE33095C8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73447C3-9727-69C5-D4A0-BE2ED60492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BDF7C2-6718-8D0E-52E6-D18558491E9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3AF60672-C8C4-4DCF-B877-02C0D340BCEB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47F792-B5A5-0768-C7FA-9242F02D0D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98E40627-AA7D-471F-B5F2-0BF9E4C68E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5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élní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élní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élní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B757A148-3510-4E72-9938-6FB6C73F01AC}" type="datetime1">
              <a:rPr lang="cs-CZ" smtClean="0"/>
              <a:t>11.12.2024</a:t>
            </a:fld>
            <a:endParaRPr lang="en-US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E6C2A9-410E-448A-954E-0040863DDA94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186496-C224-4F0F-BC29-D327824892BA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783BFF-2158-4E0B-955F-F81B2C6829E3}" type="datetime1">
              <a:rPr lang="cs-CZ" smtClean="0"/>
              <a:t>11.12.2024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élní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élní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élní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římá spojnic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271FC348-A95B-4D9B-BC81-C3F6E322B261}" type="datetime1">
              <a:rPr lang="cs-CZ" smtClean="0"/>
              <a:t>11.12.2024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BDC50C-9840-4518-A15D-DE61D385DE31}" type="datetime1">
              <a:rPr lang="cs-CZ" smtClean="0"/>
              <a:t>11.12.2024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BF9D8-50CB-422B-BC87-9B56A47F9A28}" type="datetime1">
              <a:rPr lang="cs-CZ" smtClean="0"/>
              <a:t>11.12.2024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4B211D-397E-49F0-987A-37031B73686F}" type="datetime1">
              <a:rPr lang="cs-CZ" smtClean="0"/>
              <a:t>11.12.2024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34C11A-E9E6-4EAB-A5B4-F531E006532C}" type="datetime1">
              <a:rPr lang="cs-CZ" smtClean="0"/>
              <a:t>11.12.2024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99B5957E-EBD5-4B87-9533-1B323153FD8F}" type="datetime1">
              <a:rPr lang="cs-CZ" smtClean="0"/>
              <a:t>11.12.2024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F885618-289D-4BD4-B88D-CDA7C867FA3E}" type="datetime1">
              <a:rPr lang="cs-CZ" smtClean="0"/>
              <a:t>11.12.2024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élní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élní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"/>
              <a:t>Kliknutím můžete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"/>
              <a:t>Kliknutím můžete upravit styly předlohy textu.</a:t>
            </a:r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016DE02-4111-4D63-947B-220D0222A625}" type="datetime1">
              <a:rPr lang="cs-CZ" smtClean="0"/>
              <a:t>11.12.2024</a:t>
            </a:fld>
            <a:endParaRPr lang="en-US" dirty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923" y="1498060"/>
            <a:ext cx="5691208" cy="2482863"/>
          </a:xfrm>
        </p:spPr>
        <p:txBody>
          <a:bodyPr rtlCol="0">
            <a:noAutofit/>
          </a:bodyPr>
          <a:lstStyle/>
          <a:p>
            <a:pPr rtl="0"/>
            <a:r>
              <a:rPr lang="cs-CZ" b="1" cap="none" dirty="0">
                <a:solidFill>
                  <a:schemeClr val="bg2"/>
                </a:solidFill>
                <a:latin typeface="Agency FB" panose="020B0503020202020204" pitchFamily="34" charset="0"/>
              </a:rPr>
              <a:t>Geografický původ, migrace, historie</a:t>
            </a:r>
            <a:br>
              <a:rPr lang="cs-CZ" b="1" cap="none" dirty="0">
                <a:solidFill>
                  <a:schemeClr val="bg2"/>
                </a:solidFill>
                <a:latin typeface="Agency FB" panose="020B0503020202020204" pitchFamily="34" charset="0"/>
              </a:rPr>
            </a:br>
            <a:r>
              <a:rPr lang="cs-CZ" b="1" cap="none" dirty="0">
                <a:solidFill>
                  <a:schemeClr val="bg2"/>
                </a:solidFill>
                <a:latin typeface="Agency FB" panose="020B0503020202020204" pitchFamily="34" charset="0"/>
              </a:rPr>
              <a:t>a současné rozmístění romského etnika</a:t>
            </a:r>
            <a:endParaRPr lang="cs" b="1" cap="none" dirty="0">
              <a:solidFill>
                <a:schemeClr val="bg2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F85FFE1-FBC7-FF19-34EB-E335E1A057B7}"/>
              </a:ext>
            </a:extLst>
          </p:cNvPr>
          <p:cNvSpPr txBox="1"/>
          <p:nvPr/>
        </p:nvSpPr>
        <p:spPr>
          <a:xfrm>
            <a:off x="914399" y="6018415"/>
            <a:ext cx="504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Mgr. Simona Wachsbergerová</a:t>
            </a:r>
          </a:p>
          <a:p>
            <a:r>
              <a:rPr lang="cs-CZ" dirty="0" err="1">
                <a:solidFill>
                  <a:srgbClr val="FFFF00"/>
                </a:solidFill>
              </a:rPr>
              <a:t>Soc.pedagogická</a:t>
            </a:r>
            <a:r>
              <a:rPr lang="cs-CZ" dirty="0">
                <a:solidFill>
                  <a:srgbClr val="FFFF00"/>
                </a:solidFill>
              </a:rPr>
              <a:t> práce s romskou komunitou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ástupný symbol obrázku 35">
            <a:extLst>
              <a:ext uri="{FF2B5EF4-FFF2-40B4-BE49-F238E27FC236}">
                <a16:creationId xmlns:a16="http://schemas.microsoft.com/office/drawing/2014/main" id="{FE032026-7F79-DBB0-CF99-153E3B71006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4" name="Obrázek 3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71951"/>
            <a:ext cx="12191979" cy="68579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F021B97-23CE-F50D-F78D-6C5DC4B59029}"/>
              </a:ext>
            </a:extLst>
          </p:cNvPr>
          <p:cNvSpPr txBox="1"/>
          <p:nvPr/>
        </p:nvSpPr>
        <p:spPr>
          <a:xfrm>
            <a:off x="-134413" y="-57939"/>
            <a:ext cx="8652387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cs-CZ" sz="2000" b="1" dirty="0">
              <a:solidFill>
                <a:schemeClr val="bg2"/>
              </a:solidFill>
              <a:highlight>
                <a:srgbClr val="800000"/>
              </a:highlight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accent1">
                    <a:lumMod val="20000"/>
                    <a:lumOff val="8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V neklidné středověké Evropě bylo Cikánům zakázáno se trvale usazovat. Mnohdy byli i krutě trestáni, pokud byli v oblastech dané země přistiženi. Proto byl Cikánům vlastní kočovný způsob života. Pokud se jim podařilo někde usadit, živili se tzv. černými řemesly (kovářství, kotlářství), zábavními podniky, a také se věnovali zemědělství. Jejich přítomnost byla spojována i s vysokou kriminalitou</a:t>
            </a:r>
            <a:r>
              <a:rPr lang="cs-CZ" sz="2000" b="1" dirty="0">
                <a:solidFill>
                  <a:schemeClr val="accent1">
                    <a:lumMod val="20000"/>
                    <a:lumOff val="8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. </a:t>
            </a:r>
          </a:p>
        </p:txBody>
      </p:sp>
      <p:sp>
        <p:nvSpPr>
          <p:cNvPr id="6" name="Hvězda: čtyřcípá 5">
            <a:extLst>
              <a:ext uri="{FF2B5EF4-FFF2-40B4-BE49-F238E27FC236}">
                <a16:creationId xmlns:a16="http://schemas.microsoft.com/office/drawing/2014/main" id="{DCF9621A-FE2C-5E54-BBF5-DC365CE28DD9}"/>
              </a:ext>
            </a:extLst>
          </p:cNvPr>
          <p:cNvSpPr/>
          <p:nvPr/>
        </p:nvSpPr>
        <p:spPr>
          <a:xfrm>
            <a:off x="6874590" y="697638"/>
            <a:ext cx="307902" cy="26769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39BCA2A-D92C-4765-83CA-817A1CC6ACFE}"/>
              </a:ext>
            </a:extLst>
          </p:cNvPr>
          <p:cNvSpPr txBox="1"/>
          <p:nvPr/>
        </p:nvSpPr>
        <p:spPr>
          <a:xfrm>
            <a:off x="-134412" y="3500946"/>
            <a:ext cx="875471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chemeClr val="accent1">
                    <a:lumMod val="20000"/>
                    <a:lumOff val="8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Často tedy asi od 14.století putovala z místa na místo společenství osob odlišná o ostatního obyvatelstva tmavší pletí, oblečením, charakteristickým způsobem života, temperamentem, vlastním nesrozumitelným jazykem a také neschopností a neochotou podřizovat se životnímu stylu a normám místního usedlého obyvatelstva. Romové budili zpočátku zvědavost a jejich exotické vzezření a zvyky dávalo podněty k různým úvahám o důvodech jejich kočovného života a k domněnkám o jejich pravlasti</a:t>
            </a:r>
          </a:p>
        </p:txBody>
      </p:sp>
      <p:sp>
        <p:nvSpPr>
          <p:cNvPr id="9" name="Hvězda: čtyřcípá 8">
            <a:extLst>
              <a:ext uri="{FF2B5EF4-FFF2-40B4-BE49-F238E27FC236}">
                <a16:creationId xmlns:a16="http://schemas.microsoft.com/office/drawing/2014/main" id="{41E2ECFE-1C3A-222D-6BE6-18A87EFD43FD}"/>
              </a:ext>
            </a:extLst>
          </p:cNvPr>
          <p:cNvSpPr/>
          <p:nvPr/>
        </p:nvSpPr>
        <p:spPr>
          <a:xfrm>
            <a:off x="2248581" y="3135329"/>
            <a:ext cx="266356" cy="267690"/>
          </a:xfrm>
          <a:prstGeom prst="star4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996E7B95-8DD6-3A2E-C522-DF3A61E95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3095" y="2605968"/>
            <a:ext cx="3145809" cy="1646063"/>
          </a:xfrm>
          <a:prstGeom prst="rect">
            <a:avLst/>
          </a:prstGeom>
        </p:spPr>
      </p:pic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57A54594-E657-690A-3A1A-209817B13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03324" y="398585"/>
            <a:ext cx="3323110" cy="6221671"/>
          </a:xfrm>
        </p:spPr>
        <p:txBody>
          <a:bodyPr/>
          <a:lstStyle/>
          <a:p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počátku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středověku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se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stěhovali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do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Evropy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b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z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východu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zvláštní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migranti,jejichž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původ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byl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Evropanům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highlight>
                  <a:srgbClr val="800000"/>
                </a:highlight>
                <a:uLnTx/>
                <a:uFillTx/>
                <a:latin typeface="Agency FB" panose="020B0503020202020204" pitchFamily="34" charset="0"/>
                <a:ea typeface="+mn-ea"/>
                <a:cs typeface="+mn-cs"/>
              </a:rPr>
              <a:t>neznámý</a:t>
            </a:r>
            <a:endParaRPr lang="cs-CZ" dirty="0">
              <a:highlight>
                <a:srgbClr val="8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160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0"/>
            <a:ext cx="1219197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06C7D918-3C96-181F-936A-8A413298FF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04739" y="281354"/>
            <a:ext cx="3587240" cy="5616526"/>
          </a:xfrm>
        </p:spPr>
        <p:txBody>
          <a:bodyPr>
            <a:normAutofit fontScale="25000" lnSpcReduction="20000"/>
          </a:bodyPr>
          <a:lstStyle/>
          <a:p>
            <a:r>
              <a:rPr lang="cs-CZ" sz="14400" b="1" i="1" u="sng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Některé dobové pověsti a názory:</a:t>
            </a:r>
          </a:p>
          <a:p>
            <a:endParaRPr lang="cs-CZ" sz="11200" b="1" i="1" u="sng" dirty="0">
              <a:solidFill>
                <a:schemeClr val="accent4">
                  <a:lumMod val="40000"/>
                  <a:lumOff val="60000"/>
                </a:schemeClr>
              </a:solidFill>
              <a:highlight>
                <a:srgbClr val="800000"/>
              </a:highlight>
              <a:latin typeface="Arial Narrow" panose="020B0606020202030204" pitchFamily="34" charset="0"/>
            </a:endParaRPr>
          </a:p>
          <a:p>
            <a:endParaRPr lang="cs-CZ" sz="112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112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144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r>
              <a:rPr lang="cs-CZ" sz="14400" b="1" i="1" u="sng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Představy o svém původu Romové podpořili vlastními legendami a mýty: </a:t>
            </a:r>
          </a:p>
          <a:p>
            <a:endParaRPr lang="cs-CZ" sz="14400" b="1" i="1" u="sng" dirty="0">
              <a:solidFill>
                <a:schemeClr val="accent4">
                  <a:lumMod val="40000"/>
                  <a:lumOff val="60000"/>
                </a:schemeClr>
              </a:solidFill>
              <a:highlight>
                <a:srgbClr val="800000"/>
              </a:highlight>
              <a:latin typeface="Arial Narrow" panose="020B0606020202030204" pitchFamily="34" charset="0"/>
            </a:endParaRPr>
          </a:p>
          <a:p>
            <a:endParaRPr lang="cs-CZ" sz="86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86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28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1800" b="1" dirty="0">
              <a:latin typeface="Arial Narrow" panose="020B0606020202030204" pitchFamily="34" charset="0"/>
            </a:endParaRPr>
          </a:p>
          <a:p>
            <a:endParaRPr lang="cs-CZ" sz="1800" b="1" dirty="0">
              <a:latin typeface="Arial Narrow" panose="020B0606020202030204" pitchFamily="34" charset="0"/>
            </a:endParaRPr>
          </a:p>
          <a:p>
            <a:br>
              <a:rPr lang="cs-CZ" sz="1800" b="1" dirty="0">
                <a:latin typeface="Arial Narrow" panose="020B0606020202030204" pitchFamily="34" charset="0"/>
              </a:rPr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AD7C11E-CDC8-85D1-BCE9-9E5925B7A756}"/>
              </a:ext>
            </a:extLst>
          </p:cNvPr>
          <p:cNvSpPr txBox="1"/>
          <p:nvPr/>
        </p:nvSpPr>
        <p:spPr>
          <a:xfrm>
            <a:off x="0" y="1"/>
            <a:ext cx="8477227" cy="72019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Nejrozšířenější byl názor, že Romové pocházejí z Egypta, odkud se přistěhovali do křesťanských zemí. Podle jejich takto domnělého egyptského původu byli pojmenováni – ve španělštině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Gitanos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ve francouzštině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Gitanes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v angličtině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Gypsies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Ve skutečnosti jsou tyto názvy zřejmě odvozeny od oblasti Malý Egypt na Peloponésu nebo od území v Malé Asii.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V jižní a východní Evropě byli přistěhovalí Romové nazýváni podle manichejské sekty kněží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Athiganoi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– odtud vznikla další pojmenování –řecky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Atsiganos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odtud vznikla další pojmenování – v italštině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Zingaro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ve francouzštině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Tsigane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v němčině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Zigeuner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ve slovanských jazycích Cigáni (česky Cikáni, bulharsky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Ciganin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polsky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Cygan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), rumunsky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Tzigan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maďarsky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Tzigany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800000"/>
              </a:highlight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Snažili se přesvědčit , že svým kočováním činí pokání za hříchy svých předků, kteří odmítli přijmout pomoc svaté rodině, Panně Marii s Ježíškem, když utíkali před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Herodesem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do Egypta. Proto se vydali do Říma pro odpuštění.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Jiná romská pověst s křesťanským motivem praví, že hřeby pro Ježíšovo ukřižování ukovali romští kováři, a to je důvod jejich pokání.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Jinou šířenou legendou bylo zdůvodnění kočovného způsobu života jako trest za to, že zapřeli </a:t>
            </a:r>
            <a:r>
              <a:rPr kumimoji="0" 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křesťanskouvíru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a sedm let musí tuto zradu pykat stálým cestováním z místa na místo. Opakem těchto mýtů je legenda založená na putování dobrých křesťanů na počest Pána, neboť on také vykonal dlouhou pouť.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219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BCF7BA-2FA1-E069-40D3-3B42C3ED0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rázek s látkou, zakrytým stolem a červenou barvu&#10;&#10;Automaticky generovaný popis">
            <a:extLst>
              <a:ext uri="{FF2B5EF4-FFF2-40B4-BE49-F238E27FC236}">
                <a16:creationId xmlns:a16="http://schemas.microsoft.com/office/drawing/2014/main" id="{643DD062-75B7-8AE4-339F-F3C18048F2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0"/>
            <a:ext cx="12191979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B394CB-9D79-5DD0-7A0B-72D2DD055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7572" y="515815"/>
            <a:ext cx="2844451" cy="1733609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75749849-419D-8F1F-DA6F-7BE1D82D4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08678" y="-105508"/>
            <a:ext cx="1383322" cy="5392617"/>
          </a:xfrm>
        </p:spPr>
        <p:txBody>
          <a:bodyPr>
            <a:normAutofit fontScale="25000" lnSpcReduction="20000"/>
          </a:bodyPr>
          <a:lstStyle/>
          <a:p>
            <a:endParaRPr lang="cs-CZ" sz="4000" b="1" dirty="0">
              <a:solidFill>
                <a:srgbClr val="FFFF00"/>
              </a:solidFill>
              <a:latin typeface="Arial Narrow" panose="020B0606020202030204" pitchFamily="34" charset="0"/>
            </a:endParaRPr>
          </a:p>
          <a:p>
            <a:r>
              <a:rPr kumimoji="0" lang="cs-CZ" sz="9600" b="1" i="1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highlight>
                  <a:srgbClr val="800000"/>
                </a:highlight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Zatímco v 15. století byli Romové přijati celkem vstřícně, následně se vztah Evropanů k nim začal měnit k horšímu</a:t>
            </a:r>
            <a:endParaRPr lang="cs-CZ" sz="9600" b="1" i="1" u="sng" dirty="0">
              <a:solidFill>
                <a:schemeClr val="accent4">
                  <a:lumMod val="20000"/>
                  <a:lumOff val="80000"/>
                </a:schemeClr>
              </a:solidFill>
              <a:highlight>
                <a:srgbClr val="800000"/>
              </a:highlight>
              <a:latin typeface="Arial Narrow" panose="020B0606020202030204" pitchFamily="34" charset="0"/>
            </a:endParaRPr>
          </a:p>
          <a:p>
            <a:endParaRPr lang="cs-CZ" sz="12800" b="1" i="1" dirty="0">
              <a:solidFill>
                <a:srgbClr val="FFFF00"/>
              </a:solidFill>
              <a:latin typeface="Arial Narrow" panose="020B0606020202030204" pitchFamily="34" charset="0"/>
            </a:endParaRPr>
          </a:p>
          <a:p>
            <a:r>
              <a:rPr lang="cs-CZ" sz="12800" b="1" i="1" dirty="0" err="1">
                <a:solidFill>
                  <a:srgbClr val="FFFF00"/>
                </a:solidFill>
                <a:latin typeface="Arial Narrow" panose="020B0606020202030204" pitchFamily="34" charset="0"/>
              </a:rPr>
              <a:t>éí</a:t>
            </a:r>
            <a:endParaRPr lang="cs-CZ" sz="12800" b="1" i="1" dirty="0">
              <a:solidFill>
                <a:srgbClr val="FFFF00"/>
              </a:solidFill>
              <a:latin typeface="Arial Narrow" panose="020B0606020202030204" pitchFamily="34" charset="0"/>
            </a:endParaRPr>
          </a:p>
          <a:p>
            <a:endParaRPr lang="cs-CZ" sz="128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2800" b="1" dirty="0">
              <a:solidFill>
                <a:schemeClr val="bg2"/>
              </a:solidFill>
              <a:latin typeface="Arial Narrow" panose="020B0606020202030204" pitchFamily="34" charset="0"/>
            </a:endParaRPr>
          </a:p>
          <a:p>
            <a:endParaRPr lang="cs-CZ" sz="1800" b="1" dirty="0">
              <a:latin typeface="Arial Narrow" panose="020B0606020202030204" pitchFamily="34" charset="0"/>
            </a:endParaRPr>
          </a:p>
          <a:p>
            <a:endParaRPr lang="cs-CZ" sz="1800" b="1" dirty="0">
              <a:latin typeface="Arial Narrow" panose="020B0606020202030204" pitchFamily="34" charset="0"/>
            </a:endParaRPr>
          </a:p>
          <a:p>
            <a:br>
              <a:rPr lang="cs-CZ" sz="1800" b="1" dirty="0">
                <a:latin typeface="Arial Narrow" panose="020B0606020202030204" pitchFamily="34" charset="0"/>
              </a:rPr>
            </a:b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28FDF4-EAD5-F66B-FB77-3C3D19F88AF2}"/>
              </a:ext>
            </a:extLst>
          </p:cNvPr>
          <p:cNvSpPr txBox="1"/>
          <p:nvPr/>
        </p:nvSpPr>
        <p:spPr>
          <a:xfrm>
            <a:off x="1" y="0"/>
            <a:ext cx="10508332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Exotický vzhled a životní styl, nesrozumitelný jazyk, tyto prvky budily nedůvěru.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Romové začínali být spojováni s tureckou expanzí do Evropy, byli obviňováni ze špionáže ve prospěch Osmanské říše.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Nelibost církve se zaměřila na nevázaný život Romů, na předpovídání buducnosti a hádání z ruky, které byly prostředkem k obživě romských žen. Negativně vnímáno bylo také přiživování se na majoritní společnosti (almužny, </a:t>
            </a:r>
            <a:r>
              <a:rPr lang="cs-CZ" sz="2000" b="1" dirty="0" err="1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žebrání,krádeže</a:t>
            </a: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).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Pronásledování Romů probíhalo od 16. století po celé Evropě. V raném novověku byli kočující Romové vnímání evropskou společností jako protipól pevného pořádku. Nařízení proti nim se stále zostřovala.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Romové byli stále více zaháněni do ilegality a propadali postupně do bludného kruhu chudoby, izolace a kriminalizace.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Pokud byli zadrženi, hrozila jim ve většině států Evropy poprava nebo vězení, kam byli odsuzováni na nucené práce.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Koncem 18. století okouzlovali určitou část majoritní společnosti. Ale v povědomí většinového obyvatelstva nadále spíše přetrvával tradovaný strach z Romů – Cikánů.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Oplocování a </a:t>
            </a:r>
            <a:r>
              <a:rPr lang="cs-CZ" sz="2000" b="1" dirty="0" err="1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zcelování</a:t>
            </a: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 pozemků v 19. století připravily Romy o tradiční možnosti volného táboření a nemožnost zapojit se do pracovního procesu v průmyslu, prohloubila jejich sociální a existenční úpadek. Proces násilného „civilizování“ Romů pobíhal ještě po celé 19. století a znamenal postupnou likvidaci jejich tradičního způsobu života.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cs-CZ" sz="2000" b="1" dirty="0">
                <a:solidFill>
                  <a:schemeClr val="accent4">
                    <a:lumMod val="40000"/>
                    <a:lumOff val="60000"/>
                  </a:schemeClr>
                </a:solidFill>
                <a:highlight>
                  <a:srgbClr val="800000"/>
                </a:highlight>
                <a:latin typeface="Arial Narrow" panose="020B0606020202030204" pitchFamily="34" charset="0"/>
              </a:rPr>
              <a:t>Také 20. století navázalo na tyto procesy. Vrcholem násilí proti romské populaci byla genocida z druhé světové války– romský holocaust. Velké množství Romů zahynulo v koncentračních táborech (naprostá většina Romů z protektorátu Čechy a Morava). Poválečné komunistické režimy vyvinuly úsilí o asimilaci Romů, zákazy kočování a o jejich rovnoměrný územní rozptyl</a:t>
            </a:r>
          </a:p>
        </p:txBody>
      </p:sp>
    </p:spTree>
    <p:extLst>
      <p:ext uri="{BB962C8B-B14F-4D97-AF65-F5344CB8AC3E}">
        <p14:creationId xmlns:p14="http://schemas.microsoft.com/office/powerpoint/2010/main" val="403270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92_TF56410444" id="{D9A60A82-AEBF-45C2-B5DF-1D3D356FACD2}" vid="{829DC7C5-F515-43FD-BAC4-4E2F13367BF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7693</TotalTime>
  <Words>752</Words>
  <Application>Microsoft Office PowerPoint</Application>
  <PresentationFormat>Širokoúhlá obrazovka</PresentationFormat>
  <Paragraphs>54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2" baseType="lpstr">
      <vt:lpstr>Agency FB</vt:lpstr>
      <vt:lpstr>Arial Narrow</vt:lpstr>
      <vt:lpstr>Avenir Next LT Pro</vt:lpstr>
      <vt:lpstr>Avenir Next LT Pro Light</vt:lpstr>
      <vt:lpstr>Calibri</vt:lpstr>
      <vt:lpstr>Garamond</vt:lpstr>
      <vt:lpstr>Wingdings</vt:lpstr>
      <vt:lpstr>SavonVTI</vt:lpstr>
      <vt:lpstr>Geografický původ, migrace, historie a současné rozmístění romského etnika</vt:lpstr>
      <vt:lpstr>Prezentace aplikace PowerPoint</vt:lpstr>
      <vt:lpstr>r</vt:lpstr>
      <vt:lpstr>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Simona Wachsbergerová</dc:creator>
  <cp:lastModifiedBy>Simona Wachsbergerová</cp:lastModifiedBy>
  <cp:revision>6</cp:revision>
  <dcterms:created xsi:type="dcterms:W3CDTF">2024-10-18T08:30:47Z</dcterms:created>
  <dcterms:modified xsi:type="dcterms:W3CDTF">2024-12-11T00:23:49Z</dcterms:modified>
</cp:coreProperties>
</file>