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2" r:id="rId14"/>
    <p:sldId id="263" r:id="rId15"/>
    <p:sldId id="271" r:id="rId16"/>
    <p:sldId id="27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32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8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03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69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04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15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9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66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34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10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4E0B-2F4C-4800-A0CD-F859988D8DF8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51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14E0B-2F4C-4800-A0CD-F859988D8DF8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14FEC-C18A-4CBB-BE41-192E6577CA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62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imgres?imgurl=http://www.fotoaparat.cz/g/07/02/09/347112_43805.jpg&amp;imgrefurl=http://www.fotoaparat.cz/index.php?r%3D25%26rp%3D347112%26gal%3Dphoto&amp;h=555&amp;w=555&amp;tbnid=RUNGDrpke_XD3M:&amp;docid=WGN2YXL2JEV5sM&amp;hl=cs&amp;ei=qWflVaWND-XV7gbZi7z4DA&amp;tbm=isch&amp;ved=0CC8QMygHMAdqFQoTCOWF-Ye71ccCFeWq2wod2QUPzw" TargetMode="External"/><Relationship Id="rId13" Type="http://schemas.openxmlformats.org/officeDocument/2006/relationships/hyperlink" Target="http://www.google.cz/imgres?imgurl=http://imageproxy.jxs.cz/~nd06/jxs/cz~/528/932/0ae4e738bb_97714095_o2.jpg&amp;imgrefurl=http://mariebernadeta.blog.cz/1404/nespavost&amp;h=333&amp;w=500&amp;tbnid=bvXdLZsURolvRM:&amp;docid=clUhbMx2G1OFHM&amp;hl=cs&amp;ei=qWflVaWND-XV7gbZi7z4DA&amp;tbm=isch&amp;ved=0CCgQMygAMABqFQoTCOWF-Ye71ccCFeWq2wod2QUPzw" TargetMode="External"/><Relationship Id="rId3" Type="http://schemas.openxmlformats.org/officeDocument/2006/relationships/hyperlink" Target="http://www.google.cz/imgres?imgurl=http://fotky.sme.sk/foto/172854/prazdno?type%3Dv%26x%3D650%26y%3D321&amp;imgrefurl=http://fotky.sme.sk/fotka/172854/prazdno&amp;h=321&amp;w=649&amp;tbnid=I9Rmdj0TnFnl6M:&amp;docid=BRJTiyRcuS3K6M&amp;hl=cs&amp;ei=qWflVaWND-XV7gbZi7z4DA&amp;tbm=isch&amp;ved=0CCoQMygCMAJqFQoTCOWF-Ye71ccCFeWq2wod2QUPzw" TargetMode="External"/><Relationship Id="rId7" Type="http://schemas.openxmlformats.org/officeDocument/2006/relationships/hyperlink" Target="http://www.google.cz/imgres?imgurl=http://sw.gurroa.cz/karty/prazdno.gif&amp;imgrefurl=http://sw.gurroa.cz/karty/karty.php&amp;h=1600&amp;w=1200&amp;tbnid=6uPcK3L9Gg1fOM:&amp;docid=RduQ4UdzqV46FM&amp;hl=cs&amp;ei=qWflVaWND-XV7gbZi7z4DA&amp;tbm=isch&amp;ved=0CC4QMygGMAZqFQoTCOWF-Ye71ccCFeWq2wod2QUPzw" TargetMode="External"/><Relationship Id="rId12" Type="http://schemas.openxmlformats.org/officeDocument/2006/relationships/hyperlink" Target="http://www.google.cz/imgres?imgurl=http://fotky.sme.sk/foto/200122/plne-prazdno-iii?type%3Dv%26x%3D650%26y%3D650&amp;imgrefurl=http://fotky.sme.sk/fotka/200122/plne-prazdno-iii&amp;h=650&amp;w=650&amp;tbnid=Z6A0EFgdEFoa9M:&amp;docid=IYFvNatRIO3ECM&amp;itg=1&amp;hl=cs&amp;ei=qWflVaWND-XV7gbZi7z4DA&amp;tbm=isch&amp;ved=0CDMQMygLMAtqFQoTCOWF-Ye71ccCFeWq2wod2QUPzw" TargetMode="External"/><Relationship Id="rId2" Type="http://schemas.openxmlformats.org/officeDocument/2006/relationships/hyperlink" Target="http://www.google.cz/imgres?imgurl=http://vtm.e15.cz/files/imagecache/dust_filerenderer_normal/upload/aktuality/podstatou_cel_ho_vesm_ru_je_t_m___absolutn__pr_zdn_5146d4c6e5.jpg&amp;imgrefurl=http://vtm.e15.cz/podstatou-celeho-vesmiru-je-temer-absolutni-prazdnota&amp;h=349&amp;w=610&amp;tbnid=p4MAFEDa_RMbXM:&amp;docid=gBWNk7TCqfQRsM&amp;hl=cs&amp;ei=qWflVaWND-XV7gbZi7z4DA&amp;tbm=isch&amp;ved=0CCkQMygBMAFqFQoTCOWF-Ye71ccCFeWq2wod2QUPz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imgres?imgurl=http://img.aktualne.centrum.cz/515/82/5158288-prazdno-v-dusi-deprese.jpg&amp;imgrefurl=http://zena.centrum.cz/zdravi/zivotni-styl/clanek.phtml?id%3D745347&amp;h=340&amp;w=400&amp;tbnid=YBrirC44uDAVvM:&amp;docid=rsDOYhvV_VGHJM&amp;hl=cs&amp;ei=qWflVaWND-XV7gbZi7z4DA&amp;tbm=isch&amp;ved=0CC0QMygFMAVqFQoTCOWF-Ye71ccCFeWq2wod2QUPzw" TargetMode="External"/><Relationship Id="rId11" Type="http://schemas.openxmlformats.org/officeDocument/2006/relationships/hyperlink" Target="http://www.google.cz/imgres?imgurl=http://2.bp.blogspot.com/-BnLP68h6SBo/ThIw92S5q7I/AAAAAAAAAGw/VOmmfdDMJ0A/s1600/42485.jpg&amp;imgrefurl=http://michalides4.blogspot.com/2011/07/hlava-plna-myslienok.html&amp;h=640&amp;w=600&amp;tbnid=i07OEeqQfZfTWM:&amp;docid=rm8Gm30boi12wM&amp;hl=cs&amp;ei=qWflVaWND-XV7gbZi7z4DA&amp;tbm=isch&amp;ved=0CDIQMygKMApqFQoTCOWF-Ye71ccCFeWq2wod2QUPzw" TargetMode="External"/><Relationship Id="rId5" Type="http://schemas.openxmlformats.org/officeDocument/2006/relationships/hyperlink" Target="http://www.google.cz/imgres?imgurl=http://st6.geg.cz/photo/201715_detail.jpg&amp;imgrefurl=http://www.photoextract.com/cs/foto/201715.html&amp;h=667&amp;w=1002&amp;tbnid=Hceg3RzbqxAL0M:&amp;docid=A_wA7rLg5sZWNM&amp;hl=cs&amp;ei=qWflVaWND-XV7gbZi7z4DA&amp;tbm=isch&amp;ved=0CCwQMygEMARqFQoTCOWF-Ye71ccCFeWq2wod2QUPzw" TargetMode="External"/><Relationship Id="rId10" Type="http://schemas.openxmlformats.org/officeDocument/2006/relationships/hyperlink" Target="http://www.google.cz/imgres?imgurl=http://galerie-tic.cz/wp-content/gallery/13_polacikova_kontext/prazdno004.jpg&amp;imgrefurl=http://galerie-tic.cz/2013/08/prazdno/&amp;h=1064&amp;w=1600&amp;tbnid=ZGke8-W2vv0g0M:&amp;docid=so7tN4kWJf_yUM&amp;hl=cs&amp;ei=qWflVaWND-XV7gbZi7z4DA&amp;tbm=isch&amp;ved=0CDEQMygJMAlqFQoTCOWF-Ye71ccCFeWq2wod2QUPzw" TargetMode="External"/><Relationship Id="rId4" Type="http://schemas.openxmlformats.org/officeDocument/2006/relationships/hyperlink" Target="http://www.google.cz/imgres?imgurl=http://www.fotoaparat.cz/g/06/08/27/273441_57c29.jpg&amp;imgrefurl=http://www.fotoaparat.cz/index.php?r%3D25%26rp%3D273441%26gal%3Dphoto&amp;h=691&amp;w=868&amp;tbnid=Kuy3McdEB4ZcHM:&amp;docid=nOGtloEyuFMJFM&amp;hl=cs&amp;ei=qWflVaWND-XV7gbZi7z4DA&amp;tbm=isch&amp;ved=0CCsQMygDMANqFQoTCOWF-Ye71ccCFeWq2wod2QUPzw" TargetMode="External"/><Relationship Id="rId9" Type="http://schemas.openxmlformats.org/officeDocument/2006/relationships/hyperlink" Target="http://www.google.cz/imgres?imgurl=http://fotky.sme.sk/foto/200053/plne-prazdno-ii?type%3Dv%26x%3D650%26y%3D650&amp;imgrefurl=http://fotky.sme.sk/fotka/200053/plne-prazdno-ii&amp;h=650&amp;w=650&amp;tbnid=EOEz2ZKKXUXt9M:&amp;docid=2K2I9yQpAk13PM&amp;hl=cs&amp;ei=qWflVaWND-XV7gbZi7z4DA&amp;tbm=isch&amp;ved=0CDAQMygIMAhqFQoTCOWF-Ye71ccCFeWq2wod2QUPzw" TargetMode="External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Prostor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76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41573" cy="1325563"/>
          </a:xfrm>
        </p:spPr>
        <p:txBody>
          <a:bodyPr/>
          <a:lstStyle/>
          <a:p>
            <a:r>
              <a:rPr lang="cs-CZ" b="1" dirty="0"/>
              <a:t>Einsteinova zdviž</a:t>
            </a:r>
          </a:p>
        </p:txBody>
      </p:sp>
      <p:sp>
        <p:nvSpPr>
          <p:cNvPr id="4" name="Obdélník 3"/>
          <p:cNvSpPr/>
          <p:nvPr/>
        </p:nvSpPr>
        <p:spPr>
          <a:xfrm>
            <a:off x="7294604" y="1415972"/>
            <a:ext cx="2199504" cy="3165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36" y="1544595"/>
            <a:ext cx="524547" cy="5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unce 7"/>
          <p:cNvSpPr/>
          <p:nvPr/>
        </p:nvSpPr>
        <p:spPr>
          <a:xfrm>
            <a:off x="821209" y="2066773"/>
            <a:ext cx="2070786" cy="1869539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063578" y="3001542"/>
            <a:ext cx="7333605" cy="0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choběžník 10"/>
          <p:cNvSpPr/>
          <p:nvPr/>
        </p:nvSpPr>
        <p:spPr>
          <a:xfrm>
            <a:off x="7460437" y="4584354"/>
            <a:ext cx="707379" cy="70329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Lichoběžník 11"/>
          <p:cNvSpPr/>
          <p:nvPr/>
        </p:nvSpPr>
        <p:spPr>
          <a:xfrm>
            <a:off x="8689804" y="4584353"/>
            <a:ext cx="707379" cy="70329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 rot="10800000">
            <a:off x="7793808" y="362365"/>
            <a:ext cx="1223319" cy="1053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2137719" y="3011511"/>
            <a:ext cx="7278130" cy="559592"/>
          </a:xfrm>
          <a:custGeom>
            <a:avLst/>
            <a:gdLst>
              <a:gd name="connsiteX0" fmla="*/ 0 w 7278130"/>
              <a:gd name="connsiteY0" fmla="*/ 40608 h 559592"/>
              <a:gd name="connsiteX1" fmla="*/ 5165124 w 7278130"/>
              <a:gd name="connsiteY1" fmla="*/ 52965 h 559592"/>
              <a:gd name="connsiteX2" fmla="*/ 7278130 w 7278130"/>
              <a:gd name="connsiteY2" fmla="*/ 559592 h 559592"/>
              <a:gd name="connsiteX3" fmla="*/ 7278130 w 7278130"/>
              <a:gd name="connsiteY3" fmla="*/ 559592 h 55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8130" h="559592">
                <a:moveTo>
                  <a:pt x="0" y="40608"/>
                </a:moveTo>
                <a:cubicBezTo>
                  <a:pt x="1976051" y="3538"/>
                  <a:pt x="3952102" y="-33532"/>
                  <a:pt x="5165124" y="52965"/>
                </a:cubicBezTo>
                <a:cubicBezTo>
                  <a:pt x="6378146" y="139462"/>
                  <a:pt x="7278130" y="559592"/>
                  <a:pt x="7278130" y="559592"/>
                </a:cubicBezTo>
                <a:lnTo>
                  <a:pt x="7278130" y="559592"/>
                </a:ln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2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41573" cy="1325563"/>
          </a:xfrm>
        </p:spPr>
        <p:txBody>
          <a:bodyPr/>
          <a:lstStyle/>
          <a:p>
            <a:r>
              <a:rPr lang="cs-CZ" b="1" dirty="0"/>
              <a:t>Einsteinova zdviž</a:t>
            </a:r>
          </a:p>
        </p:txBody>
      </p:sp>
      <p:sp>
        <p:nvSpPr>
          <p:cNvPr id="4" name="Obdélník 3"/>
          <p:cNvSpPr/>
          <p:nvPr/>
        </p:nvSpPr>
        <p:spPr>
          <a:xfrm>
            <a:off x="6931946" y="1374883"/>
            <a:ext cx="2582757" cy="32094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36" y="1544595"/>
            <a:ext cx="524547" cy="5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unce 7"/>
          <p:cNvSpPr/>
          <p:nvPr/>
        </p:nvSpPr>
        <p:spPr>
          <a:xfrm>
            <a:off x="821209" y="2066773"/>
            <a:ext cx="2070786" cy="1869539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063578" y="3001542"/>
            <a:ext cx="7333605" cy="0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olný tvar 15"/>
          <p:cNvSpPr/>
          <p:nvPr/>
        </p:nvSpPr>
        <p:spPr>
          <a:xfrm>
            <a:off x="2145955" y="3231305"/>
            <a:ext cx="7251227" cy="857405"/>
          </a:xfrm>
          <a:custGeom>
            <a:avLst/>
            <a:gdLst>
              <a:gd name="connsiteX0" fmla="*/ 0 w 7278130"/>
              <a:gd name="connsiteY0" fmla="*/ 40608 h 559592"/>
              <a:gd name="connsiteX1" fmla="*/ 5165124 w 7278130"/>
              <a:gd name="connsiteY1" fmla="*/ 52965 h 559592"/>
              <a:gd name="connsiteX2" fmla="*/ 7278130 w 7278130"/>
              <a:gd name="connsiteY2" fmla="*/ 559592 h 559592"/>
              <a:gd name="connsiteX3" fmla="*/ 7278130 w 7278130"/>
              <a:gd name="connsiteY3" fmla="*/ 559592 h 55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8130" h="559592">
                <a:moveTo>
                  <a:pt x="0" y="40608"/>
                </a:moveTo>
                <a:cubicBezTo>
                  <a:pt x="1976051" y="3538"/>
                  <a:pt x="3952102" y="-33532"/>
                  <a:pt x="5165124" y="52965"/>
                </a:cubicBezTo>
                <a:cubicBezTo>
                  <a:pt x="6378146" y="139462"/>
                  <a:pt x="7278130" y="559592"/>
                  <a:pt x="7278130" y="559592"/>
                </a:cubicBezTo>
                <a:lnTo>
                  <a:pt x="7278130" y="559592"/>
                </a:ln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http://images.forwallpaper.com/files/thumbs/preview/26/260349__space-wallpaper-landscapes-planet-earth-view-photos-stars-space-air-atmosphere-universe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38" y="5173888"/>
            <a:ext cx="3589169" cy="23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zikmund-hriste.cz/img/prislusenstvi/la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78" y="-166332"/>
            <a:ext cx="1517691" cy="151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4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41573" cy="1325563"/>
          </a:xfrm>
        </p:spPr>
        <p:txBody>
          <a:bodyPr/>
          <a:lstStyle/>
          <a:p>
            <a:r>
              <a:rPr lang="cs-CZ" b="1" dirty="0"/>
              <a:t>Einsteinova zdviž</a:t>
            </a:r>
          </a:p>
        </p:txBody>
      </p:sp>
      <p:sp>
        <p:nvSpPr>
          <p:cNvPr id="4" name="Obdélník 3"/>
          <p:cNvSpPr/>
          <p:nvPr/>
        </p:nvSpPr>
        <p:spPr>
          <a:xfrm>
            <a:off x="6931946" y="1374883"/>
            <a:ext cx="2582757" cy="32094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36" y="1544595"/>
            <a:ext cx="524547" cy="5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unce 7"/>
          <p:cNvSpPr/>
          <p:nvPr/>
        </p:nvSpPr>
        <p:spPr>
          <a:xfrm>
            <a:off x="821209" y="2066773"/>
            <a:ext cx="2070786" cy="1869539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063578" y="3001542"/>
            <a:ext cx="7333605" cy="0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olný tvar 15"/>
          <p:cNvSpPr/>
          <p:nvPr/>
        </p:nvSpPr>
        <p:spPr>
          <a:xfrm>
            <a:off x="2145955" y="3231305"/>
            <a:ext cx="7251227" cy="857405"/>
          </a:xfrm>
          <a:custGeom>
            <a:avLst/>
            <a:gdLst>
              <a:gd name="connsiteX0" fmla="*/ 0 w 7278130"/>
              <a:gd name="connsiteY0" fmla="*/ 40608 h 559592"/>
              <a:gd name="connsiteX1" fmla="*/ 5165124 w 7278130"/>
              <a:gd name="connsiteY1" fmla="*/ 52965 h 559592"/>
              <a:gd name="connsiteX2" fmla="*/ 7278130 w 7278130"/>
              <a:gd name="connsiteY2" fmla="*/ 559592 h 559592"/>
              <a:gd name="connsiteX3" fmla="*/ 7278130 w 7278130"/>
              <a:gd name="connsiteY3" fmla="*/ 559592 h 55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8130" h="559592">
                <a:moveTo>
                  <a:pt x="0" y="40608"/>
                </a:moveTo>
                <a:cubicBezTo>
                  <a:pt x="1976051" y="3538"/>
                  <a:pt x="3952102" y="-33532"/>
                  <a:pt x="5165124" y="52965"/>
                </a:cubicBezTo>
                <a:cubicBezTo>
                  <a:pt x="6378146" y="139462"/>
                  <a:pt x="7278130" y="559592"/>
                  <a:pt x="7278130" y="559592"/>
                </a:cubicBezTo>
                <a:lnTo>
                  <a:pt x="7278130" y="559592"/>
                </a:ln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http://images.forwallpaper.com/files/thumbs/preview/26/260349__space-wallpaper-landscapes-planet-earth-view-photos-stars-space-air-atmosphere-universe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38" y="5173888"/>
            <a:ext cx="3589169" cy="23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zikmund-hriste.cz/img/prislusenstvi/la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78" y="-166333"/>
            <a:ext cx="1517691" cy="15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428738" y="405181"/>
            <a:ext cx="3323454" cy="25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7979226" y="4592223"/>
            <a:ext cx="488192" cy="650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2263476" y="3252936"/>
            <a:ext cx="7251227" cy="857405"/>
          </a:xfrm>
          <a:custGeom>
            <a:avLst/>
            <a:gdLst>
              <a:gd name="connsiteX0" fmla="*/ 0 w 7278130"/>
              <a:gd name="connsiteY0" fmla="*/ 40608 h 559592"/>
              <a:gd name="connsiteX1" fmla="*/ 5165124 w 7278130"/>
              <a:gd name="connsiteY1" fmla="*/ 52965 h 559592"/>
              <a:gd name="connsiteX2" fmla="*/ 7278130 w 7278130"/>
              <a:gd name="connsiteY2" fmla="*/ 559592 h 559592"/>
              <a:gd name="connsiteX3" fmla="*/ 7278130 w 7278130"/>
              <a:gd name="connsiteY3" fmla="*/ 559592 h 55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8130" h="559592">
                <a:moveTo>
                  <a:pt x="0" y="40608"/>
                </a:moveTo>
                <a:cubicBezTo>
                  <a:pt x="1976051" y="3538"/>
                  <a:pt x="3952102" y="-33532"/>
                  <a:pt x="5165124" y="52965"/>
                </a:cubicBezTo>
                <a:cubicBezTo>
                  <a:pt x="6378146" y="139462"/>
                  <a:pt x="7278130" y="559592"/>
                  <a:pt x="7278130" y="559592"/>
                </a:cubicBezTo>
                <a:lnTo>
                  <a:pt x="7278130" y="559592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glow rad="393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8249701" y="4600089"/>
            <a:ext cx="488192" cy="65076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9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6" grpId="0" animBg="1"/>
      <p:bldP spid="3" grpId="0" animBg="1"/>
      <p:bldP spid="5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1F4D7F-FA0D-4142-AB30-26DE3965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Závěry OTR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FDB1D-47E4-4651-876A-D8F591A01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Totožnost gravitační a setrvačné hmotnosti</a:t>
            </a:r>
          </a:p>
          <a:p>
            <a:r>
              <a:rPr lang="cs-CZ" dirty="0"/>
              <a:t>Zákony jsou identické v každé vztažné soustavě</a:t>
            </a:r>
          </a:p>
          <a:p>
            <a:r>
              <a:rPr lang="cs-CZ" dirty="0"/>
              <a:t>Konečná rychlost šíření gravitace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Nikoli změny v prostoru &gt; změny prostoru samotného</a:t>
            </a:r>
          </a:p>
        </p:txBody>
      </p:sp>
    </p:spTree>
    <p:extLst>
      <p:ext uri="{BB962C8B-B14F-4D97-AF65-F5344CB8AC3E}">
        <p14:creationId xmlns:p14="http://schemas.microsoft.com/office/powerpoint/2010/main" val="186628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Konečnost a nekonečnost prostoru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aktuální a potenciální nekonečno</a:t>
            </a:r>
          </a:p>
          <a:p>
            <a:r>
              <a:rPr lang="cs-CZ" dirty="0"/>
              <a:t>špatné nekonečno</a:t>
            </a:r>
          </a:p>
          <a:p>
            <a:r>
              <a:rPr lang="cs-CZ" dirty="0"/>
              <a:t>reálné nekonečno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metrika a topologie</a:t>
            </a:r>
          </a:p>
          <a:p>
            <a:pPr lvl="1"/>
            <a:r>
              <a:rPr lang="cs-CZ" dirty="0"/>
              <a:t>D O</a:t>
            </a:r>
          </a:p>
          <a:p>
            <a:pPr lvl="1"/>
            <a:r>
              <a:rPr lang="cs-CZ" dirty="0"/>
              <a:t>M I N C U V Z L S J</a:t>
            </a:r>
          </a:p>
          <a:p>
            <a:pPr lvl="1"/>
            <a:r>
              <a:rPr lang="cs-CZ" dirty="0"/>
              <a:t>T E F Y </a:t>
            </a:r>
          </a:p>
          <a:p>
            <a:pPr lvl="1"/>
            <a:r>
              <a:rPr lang="cs-CZ" dirty="0"/>
              <a:t>H A </a:t>
            </a:r>
            <a:r>
              <a:rPr lang="cs-CZ"/>
              <a:t>K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8129239" y="2152185"/>
            <a:ext cx="802888" cy="85864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571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9" name="Pravoúhlá spojnice 8"/>
          <p:cNvCxnSpPr/>
          <p:nvPr/>
        </p:nvCxnSpPr>
        <p:spPr>
          <a:xfrm flipV="1">
            <a:off x="7426713" y="3264132"/>
            <a:ext cx="3166946" cy="847493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7214839" y="5319132"/>
            <a:ext cx="2943922" cy="223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s odříznutými rohy na opačné straně 11"/>
          <p:cNvSpPr/>
          <p:nvPr/>
        </p:nvSpPr>
        <p:spPr>
          <a:xfrm flipH="1">
            <a:off x="8564137" y="4642082"/>
            <a:ext cx="45719" cy="69935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/>
          <p:cNvCxnSpPr/>
          <p:nvPr/>
        </p:nvCxnSpPr>
        <p:spPr>
          <a:xfrm flipV="1">
            <a:off x="7214839" y="5932449"/>
            <a:ext cx="2509024" cy="860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8770434" y="5511916"/>
            <a:ext cx="479503" cy="1157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7577320" y="5550132"/>
            <a:ext cx="551919" cy="10808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44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620" y="0"/>
            <a:ext cx="7265947" cy="658975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998" y="87986"/>
            <a:ext cx="7663190" cy="677001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 rot="20036385">
            <a:off x="137850" y="649256"/>
            <a:ext cx="363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Zakřivený prostor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679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08" y="145699"/>
            <a:ext cx="8279704" cy="63799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Zakřivený prostor</a:t>
            </a:r>
          </a:p>
        </p:txBody>
      </p:sp>
    </p:spTree>
    <p:extLst>
      <p:ext uri="{BB962C8B-B14F-4D97-AF65-F5344CB8AC3E}">
        <p14:creationId xmlns:p14="http://schemas.microsoft.com/office/powerpoint/2010/main" val="334881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prostor? Co je prázdno?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AutoShape 3" descr="Výsledek obrázku pro prázdn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prázdno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5" descr="Výsledek obrázku pro prázdno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prázdno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7" descr="Výsledek obrázku pro prázdno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8" descr="Výsledek obrázku pro prázdno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9" descr="Výsledek obrázku pro prázdno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0" descr="Výsledek obrázku pro prázdno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1" descr="Výsledek obrázku pro prázdno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12" descr="Výsledek obrázku pro prázdno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3" descr="Výsledek obrázku pro prázdno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2" descr="Výsledek obrázku pro prázdno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155575" y="-1733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150" y="1607918"/>
            <a:ext cx="113157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prostor? Co je prázdno?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50168"/>
            <a:ext cx="10515600" cy="35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2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Rekapitulace konceptů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Intuitivní pojetí prostoru</a:t>
            </a:r>
          </a:p>
          <a:p>
            <a:r>
              <a:rPr lang="cs-CZ" dirty="0"/>
              <a:t>Absolutní prostor</a:t>
            </a:r>
          </a:p>
          <a:p>
            <a:r>
              <a:rPr lang="cs-CZ" dirty="0"/>
              <a:t>Prostor jako a priori</a:t>
            </a:r>
          </a:p>
          <a:p>
            <a:r>
              <a:rPr lang="cs-CZ" dirty="0"/>
              <a:t>Prostor jako myšlenková konstrukce (pozitivismus)</a:t>
            </a:r>
          </a:p>
          <a:p>
            <a:r>
              <a:rPr lang="cs-CZ" dirty="0"/>
              <a:t>Prostor jako vztah (relační pojetí)</a:t>
            </a:r>
          </a:p>
        </p:txBody>
      </p:sp>
    </p:spTree>
    <p:extLst>
      <p:ext uri="{BB962C8B-B14F-4D97-AF65-F5344CB8AC3E}">
        <p14:creationId xmlns:p14="http://schemas.microsoft.com/office/powerpoint/2010/main" val="81227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Kde jsou věci, když jsou na svém místě?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26" y="1193595"/>
            <a:ext cx="7097402" cy="5649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1334293"/>
            <a:ext cx="4562475" cy="5334000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52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Kde jsou věci, když jsou na svém místě?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r>
              <a:rPr lang="cs-CZ" dirty="0"/>
              <a:t>řád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hodnota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41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se z prostoru stane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2483" y="2263698"/>
            <a:ext cx="4118453" cy="3909292"/>
          </a:xfrm>
        </p:spPr>
        <p:txBody>
          <a:bodyPr/>
          <a:lstStyle/>
          <a:p>
            <a:r>
              <a:rPr lang="cs-CZ" dirty="0"/>
              <a:t>P</a:t>
            </a:r>
            <a:r>
              <a:rPr lang="pt-BR" dirty="0"/>
              <a:t>erceptuální prostor</a:t>
            </a:r>
          </a:p>
          <a:p>
            <a:r>
              <a:rPr lang="cs-CZ" dirty="0"/>
              <a:t>P</a:t>
            </a:r>
            <a:r>
              <a:rPr lang="pt-BR" dirty="0"/>
              <a:t>rostor a prostředí</a:t>
            </a:r>
            <a:endParaRPr lang="cs-CZ" dirty="0"/>
          </a:p>
          <a:p>
            <a:r>
              <a:rPr lang="cs-CZ" dirty="0"/>
              <a:t>Fyzika a geometrie</a:t>
            </a:r>
            <a:endParaRPr lang="pt-BR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82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Fyzika a geometrie</a:t>
            </a:r>
          </a:p>
        </p:txBody>
      </p:sp>
      <p:pic>
        <p:nvPicPr>
          <p:cNvPr id="4" name="Picture 2" descr="http://www.scienceinschool.org/sites/default/files/articleContentImages/2/symmetry/issue2symmetry8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21" y="1890384"/>
            <a:ext cx="53340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51035" y="2301765"/>
            <a:ext cx="325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Zakřivený prostor</a:t>
            </a:r>
          </a:p>
        </p:txBody>
      </p:sp>
    </p:spTree>
    <p:extLst>
      <p:ext uri="{BB962C8B-B14F-4D97-AF65-F5344CB8AC3E}">
        <p14:creationId xmlns:p14="http://schemas.microsoft.com/office/powerpoint/2010/main" val="59940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390" y="2416209"/>
            <a:ext cx="2146167" cy="164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Ohyb světla – zakřivený prostor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2719773" y="3190875"/>
            <a:ext cx="7512039" cy="1560582"/>
          </a:xfrm>
          <a:prstGeom prst="line">
            <a:avLst/>
          </a:prstGeom>
          <a:noFill/>
          <a:ln w="9525">
            <a:solidFill>
              <a:srgbClr val="F66B5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6433453" y="4002949"/>
            <a:ext cx="1368425" cy="1295400"/>
          </a:xfrm>
          <a:prstGeom prst="ellipse">
            <a:avLst/>
          </a:prstGeom>
          <a:solidFill>
            <a:srgbClr val="E8E3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2540313" y="3349037"/>
            <a:ext cx="8688518" cy="479416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10" name="Sedmicípá hvězda 9"/>
          <p:cNvSpPr/>
          <p:nvPr/>
        </p:nvSpPr>
        <p:spPr>
          <a:xfrm>
            <a:off x="2198728" y="4549638"/>
            <a:ext cx="683172" cy="49398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Sedmicípá hvězda 10"/>
          <p:cNvSpPr/>
          <p:nvPr/>
        </p:nvSpPr>
        <p:spPr>
          <a:xfrm>
            <a:off x="2085610" y="3508963"/>
            <a:ext cx="683172" cy="49398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Picture 4" descr="http://mesic.astronomie.cz/images/ikona-mes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066" y="3158060"/>
            <a:ext cx="980535" cy="98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D187F50E-9AED-4B48-A601-071A1B9DF4CA}"/>
              </a:ext>
            </a:extLst>
          </p:cNvPr>
          <p:cNvSpPr/>
          <p:nvPr/>
        </p:nvSpPr>
        <p:spPr>
          <a:xfrm>
            <a:off x="2781300" y="3357428"/>
            <a:ext cx="8539349" cy="1424122"/>
          </a:xfrm>
          <a:custGeom>
            <a:avLst/>
            <a:gdLst>
              <a:gd name="connsiteX0" fmla="*/ 0 w 8539349"/>
              <a:gd name="connsiteY0" fmla="*/ 1424122 h 1424122"/>
              <a:gd name="connsiteX1" fmla="*/ 4038600 w 8539349"/>
              <a:gd name="connsiteY1" fmla="*/ 557347 h 1424122"/>
              <a:gd name="connsiteX2" fmla="*/ 7981950 w 8539349"/>
              <a:gd name="connsiteY2" fmla="*/ 62047 h 1424122"/>
              <a:gd name="connsiteX3" fmla="*/ 8420100 w 8539349"/>
              <a:gd name="connsiteY3" fmla="*/ 23947 h 14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9349" h="1424122">
                <a:moveTo>
                  <a:pt x="0" y="1424122"/>
                </a:moveTo>
                <a:cubicBezTo>
                  <a:pt x="1354137" y="1104240"/>
                  <a:pt x="2708275" y="784359"/>
                  <a:pt x="4038600" y="557347"/>
                </a:cubicBezTo>
                <a:cubicBezTo>
                  <a:pt x="5368925" y="330335"/>
                  <a:pt x="7251700" y="150947"/>
                  <a:pt x="7981950" y="62047"/>
                </a:cubicBezTo>
                <a:cubicBezTo>
                  <a:pt x="8712200" y="-26853"/>
                  <a:pt x="8566150" y="-1453"/>
                  <a:pt x="8420100" y="23947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7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-0.13287 L -0.03737 -0.13264 C -0.03985 -0.13703 -0.0418 -0.14213 -0.04453 -0.14537 C -0.04688 -0.14815 -0.05 -0.14884 -0.05261 -0.15069 C -0.06289 -0.15856 -0.05469 -0.1544 -0.06276 -0.1581 C -0.0638 -0.15926 -0.06485 -0.16018 -0.06576 -0.16157 C -0.06693 -0.16319 -0.06771 -0.16551 -0.06888 -0.16713 C -0.07058 -0.16898 -0.07722 -0.17037 -0.078 -0.1706 C -0.0862 -0.18171 -0.07722 -0.17153 -0.08815 -0.17778 C -0.10599 -0.18842 -0.08477 -0.17801 -0.09831 -0.18866 C -0.09987 -0.18981 -0.10157 -0.18981 -0.10326 -0.19051 C -0.1125 -0.19861 -0.10117 -0.18889 -0.1155 -0.19953 C -0.11693 -0.20046 -0.1181 -0.20208 -0.11953 -0.20301 C -0.12123 -0.2044 -0.12292 -0.20532 -0.12461 -0.20671 C -0.1267 -0.20833 -0.12852 -0.21065 -0.13073 -0.21203 C -0.13203 -0.21296 -0.13347 -0.21319 -0.13477 -0.21389 C -0.1375 -0.21551 -0.14011 -0.21759 -0.14284 -0.21921 C -0.14414 -0.22014 -0.14558 -0.22014 -0.14688 -0.22106 C -0.14896 -0.22268 -0.15104 -0.22453 -0.153 -0.22639 C -0.15404 -0.22754 -0.15495 -0.22916 -0.15599 -0.23009 C -0.15795 -0.23171 -0.16016 -0.23217 -0.16211 -0.23379 C -0.1655 -0.23634 -0.16849 -0.24166 -0.17227 -0.24282 C -0.17969 -0.24491 -0.1763 -0.24375 -0.18242 -0.24629 C -0.18334 -0.24745 -0.18438 -0.24907 -0.18542 -0.25 C -0.18633 -0.25069 -0.18737 -0.25162 -0.18841 -0.25162 C -0.203 -0.25162 -0.21745 -0.25046 -0.23203 -0.25 C -0.23503 -0.2493 -0.24089 -0.24861 -0.24414 -0.24629 C -0.24558 -0.24537 -0.24675 -0.24352 -0.24831 -0.24282 C -0.25196 -0.24097 -0.25573 -0.24028 -0.25938 -0.23912 C -0.26667 -0.23264 -0.26016 -0.23773 -0.26849 -0.23379 C -0.27188 -0.23217 -0.27526 -0.23009 -0.27865 -0.22824 C -0.28685 -0.21736 -0.27826 -0.22731 -0.28776 -0.22106 C -0.28985 -0.21967 -0.2918 -0.21713 -0.29388 -0.21574 C -0.29519 -0.21481 -0.29662 -0.21458 -0.29792 -0.21389 C -0.30065 -0.21227 -0.30339 -0.21041 -0.30599 -0.20856 C -0.30742 -0.20741 -0.3086 -0.20578 -0.31003 -0.20486 C -0.31276 -0.20324 -0.31563 -0.20301 -0.31823 -0.20116 C -0.31992 -0.2 -0.32149 -0.19838 -0.32331 -0.19768 C -0.33386 -0.19398 -0.33099 -0.19791 -0.33946 -0.19398 C -0.35378 -0.18773 -0.33568 -0.19236 -0.35469 -0.18866 C -0.35742 -0.1868 -0.36003 -0.18495 -0.36276 -0.18333 C -0.36407 -0.18241 -0.3655 -0.18241 -0.3668 -0.18148 C -0.36862 -0.18009 -0.37019 -0.17801 -0.37188 -0.17592 C -0.37396 -0.17361 -0.37604 -0.17153 -0.378 -0.16875 C -0.38073 -0.16528 -0.38334 -0.16134 -0.38607 -0.1581 C -0.38841 -0.15532 -0.39375 -0.14907 -0.39623 -0.14537 C -0.40365 -0.13379 -0.39662 -0.14213 -0.40534 -0.13102 C -0.40729 -0.12847 -0.40964 -0.12685 -0.41146 -0.12384 C -0.41237 -0.12199 -0.41328 -0.11991 -0.41446 -0.11828 C -0.42305 -0.10694 -0.41758 -0.11991 -0.42865 -0.10023 C -0.43034 -0.09745 -0.4319 -0.09398 -0.43373 -0.09143 C -0.44154 -0.08009 -0.4362 -0.09213 -0.44388 -0.0787 C -0.45065 -0.06666 -0.44076 -0.0794 -0.44896 -0.06967 C -0.45104 -0.06227 -0.45078 -0.0618 -0.45404 -0.05532 C -0.45495 -0.05324 -0.45612 -0.05185 -0.45703 -0.04977 C -0.45834 -0.04699 -0.46042 -0.04051 -0.46107 -0.03727 C -0.46159 -0.03495 -0.46159 -0.03241 -0.46211 -0.03009 C -0.46328 -0.025 -0.46537 -0.02083 -0.46615 -0.01574 C -0.46953 0.00857 -0.46654 -0.01018 -0.47019 0.00787 C -0.47097 0.01134 -0.47162 0.01505 -0.47227 0.01852 C -0.47253 0.02037 -0.47253 0.02269 -0.47318 0.02408 L -0.4763 0.0294 C -0.47917 0.05 -0.47513 0.02454 -0.4793 0.04213 C -0.47982 0.04422 -0.47995 0.04699 -0.48034 0.04931 C -0.48125 0.05417 -0.48216 0.05903 -0.48334 0.06366 C -0.48659 0.07639 -0.48737 0.0757 -0.48946 0.08704 C -0.49271 0.10417 -0.48854 0.08588 -0.49154 0.09977 C -0.49375 0.11042 -0.49427 0.11019 -0.49558 0.12315 C -0.49584 0.12662 -0.49649 0.13033 -0.49662 0.13403 C -0.49688 0.15556 -0.49662 0.17732 -0.49662 0.19884 L -0.49558 0.20255 " pathEditMode="relative" rAng="0" ptsTypes="AAAAAAAA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 autoUpdateAnimBg="0"/>
      <p:bldP spid="2055" grpId="0" animBg="1" autoUpdateAnimBg="0"/>
      <p:bldP spid="2059" grpId="0" animBg="1" autoUpdateAnimBg="0"/>
      <p:bldP spid="10" grpId="0" animBg="1" autoUpdateAnimBg="0"/>
      <p:bldP spid="11" grpId="0" animBg="1" autoUpdateAnimBg="0"/>
      <p:bldP spid="6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Širokoúhlá obrazovka</PresentationFormat>
  <Paragraphs>45</Paragraphs>
  <Slides>16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Prostor</vt:lpstr>
      <vt:lpstr>Co je prostor? Co je prázdno?</vt:lpstr>
      <vt:lpstr>Co je prostor? Co je prázdno?</vt:lpstr>
      <vt:lpstr>Rekapitulace konceptů</vt:lpstr>
      <vt:lpstr>Kde jsou věci, když jsou na svém místě?</vt:lpstr>
      <vt:lpstr>Kde jsou věci, když jsou na svém místě?</vt:lpstr>
      <vt:lpstr>Jak se z prostoru stane prostředí</vt:lpstr>
      <vt:lpstr>Fyzika a geometrie</vt:lpstr>
      <vt:lpstr>Ohyb světla – zakřivený prostor</vt:lpstr>
      <vt:lpstr>Einsteinova zdviž</vt:lpstr>
      <vt:lpstr>Einsteinova zdviž</vt:lpstr>
      <vt:lpstr>Einsteinova zdviž</vt:lpstr>
      <vt:lpstr>Závěry OTR</vt:lpstr>
      <vt:lpstr>Konečnost a nekonečnost prostoru</vt:lpstr>
      <vt:lpstr>Prezentace aplikace PowerPoint</vt:lpstr>
      <vt:lpstr>Zakřivený prostor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</dc:title>
  <dc:creator>Josef Krob</dc:creator>
  <cp:lastModifiedBy>Josef Krob</cp:lastModifiedBy>
  <cp:revision>31</cp:revision>
  <dcterms:created xsi:type="dcterms:W3CDTF">2015-09-01T08:54:34Z</dcterms:created>
  <dcterms:modified xsi:type="dcterms:W3CDTF">2019-10-09T13:48:32Z</dcterms:modified>
</cp:coreProperties>
</file>